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282" r:id="rId2"/>
    <p:sldId id="269" r:id="rId3"/>
    <p:sldId id="283" r:id="rId4"/>
    <p:sldId id="281" r:id="rId5"/>
    <p:sldId id="286" r:id="rId6"/>
    <p:sldId id="287" r:id="rId7"/>
    <p:sldId id="268" r:id="rId8"/>
    <p:sldId id="275" r:id="rId9"/>
    <p:sldId id="285" r:id="rId10"/>
    <p:sldId id="280" r:id="rId11"/>
    <p:sldId id="270" r:id="rId12"/>
    <p:sldId id="288" r:id="rId13"/>
    <p:sldId id="279" r:id="rId14"/>
    <p:sldId id="298" r:id="rId15"/>
    <p:sldId id="299" r:id="rId16"/>
    <p:sldId id="300" r:id="rId17"/>
    <p:sldId id="301" r:id="rId18"/>
    <p:sldId id="302" r:id="rId19"/>
    <p:sldId id="303" r:id="rId20"/>
    <p:sldId id="271" r:id="rId21"/>
    <p:sldId id="277" r:id="rId22"/>
    <p:sldId id="289" r:id="rId23"/>
    <p:sldId id="292" r:id="rId24"/>
    <p:sldId id="278"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snapToGrid="0">
      <p:cViewPr varScale="1">
        <p:scale>
          <a:sx n="81" d="100"/>
          <a:sy n="81" d="100"/>
        </p:scale>
        <p:origin x="102" y="5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3E8EDC-B339-4409-A72B-578C733ABFCD}" type="doc">
      <dgm:prSet loTypeId="urn:microsoft.com/office/officeart/2005/8/layout/target3" loCatId="list" qsTypeId="urn:microsoft.com/office/officeart/2005/8/quickstyle/simple5" qsCatId="simple" csTypeId="urn:microsoft.com/office/officeart/2005/8/colors/accent1_2" csCatId="accent1" phldr="1"/>
      <dgm:spPr/>
      <dgm:t>
        <a:bodyPr/>
        <a:lstStyle/>
        <a:p>
          <a:endParaRPr lang="uk-UA"/>
        </a:p>
      </dgm:t>
    </dgm:pt>
    <dgm:pt modelId="{50A096E8-B108-41A7-B417-D1F4E074F7C8}">
      <dgm:prSet phldrT="[Текст]" custT="1"/>
      <dgm:spPr/>
      <dgm:t>
        <a:bodyPr/>
        <a:lstStyle/>
        <a:p>
          <a:pPr indent="180000" algn="just">
            <a:lnSpc>
              <a:spcPct val="100000"/>
            </a:lnSpc>
            <a:spcBef>
              <a:spcPts val="0"/>
            </a:spcBef>
            <a:spcAft>
              <a:spcPts val="0"/>
            </a:spcAft>
          </a:pPr>
          <a:r>
            <a:rPr lang="uk-UA" sz="1200" b="1" dirty="0" smtClean="0">
              <a:latin typeface="Roboto Condensed Light" panose="02000000000000000000" pitchFamily="2" charset="0"/>
              <a:ea typeface="Roboto Condensed Light" panose="02000000000000000000" pitchFamily="2" charset="0"/>
            </a:rPr>
            <a:t>Закон</a:t>
          </a:r>
        </a:p>
        <a:p>
          <a:pPr indent="180000" algn="just">
            <a:lnSpc>
              <a:spcPct val="100000"/>
            </a:lnSpc>
            <a:spcBef>
              <a:spcPts val="0"/>
            </a:spcBef>
            <a:spcAft>
              <a:spcPts val="0"/>
            </a:spcAft>
          </a:pPr>
          <a:r>
            <a:rPr lang="uk-UA" sz="1200" dirty="0" smtClean="0">
              <a:latin typeface="Roboto Condensed Light" panose="02000000000000000000" pitchFamily="2" charset="0"/>
              <a:ea typeface="Roboto Condensed Light" panose="02000000000000000000" pitchFamily="2" charset="0"/>
            </a:rPr>
            <a:t>Для цілей чинного Закону </a:t>
          </a:r>
          <a:r>
            <a:rPr lang="uk-UA" sz="1200" b="1" dirty="0" smtClean="0">
              <a:latin typeface="Roboto Condensed Light" panose="02000000000000000000" pitchFamily="2" charset="0"/>
              <a:ea typeface="Roboto Condensed Light" panose="02000000000000000000" pitchFamily="2" charset="0"/>
            </a:rPr>
            <a:t>боржник </a:t>
          </a:r>
          <a:r>
            <a:rPr lang="uk-UA" sz="1200" dirty="0" smtClean="0">
              <a:latin typeface="Roboto Condensed Light" panose="02000000000000000000" pitchFamily="2" charset="0"/>
              <a:ea typeface="Roboto Condensed Light" panose="02000000000000000000" pitchFamily="2" charset="0"/>
            </a:rPr>
            <a:t>це </a:t>
          </a:r>
          <a:r>
            <a:rPr lang="uk-UA" sz="1200" u="sng" dirty="0" smtClean="0">
              <a:latin typeface="Roboto Condensed Light" panose="02000000000000000000" pitchFamily="2" charset="0"/>
              <a:ea typeface="Roboto Condensed Light" panose="02000000000000000000" pitchFamily="2" charset="0"/>
            </a:rPr>
            <a:t>юридична особа - суб'єкт підприємницької діяльності </a:t>
          </a:r>
          <a:r>
            <a:rPr lang="uk-UA" sz="1200" dirty="0" smtClean="0">
              <a:latin typeface="Roboto Condensed Light" panose="02000000000000000000" pitchFamily="2" charset="0"/>
              <a:ea typeface="Roboto Condensed Light" panose="02000000000000000000" pitchFamily="2" charset="0"/>
            </a:rPr>
            <a:t>або </a:t>
          </a:r>
          <a:r>
            <a:rPr lang="uk-UA" sz="1200" u="sng" dirty="0" smtClean="0">
              <a:latin typeface="Roboto Condensed Light" panose="02000000000000000000" pitchFamily="2" charset="0"/>
              <a:ea typeface="Roboto Condensed Light" panose="02000000000000000000" pitchFamily="2" charset="0"/>
            </a:rPr>
            <a:t>фізична особа за зобов'язаннями, які виникли у фізичної особи у зв'язку зі здійсненням нею підприємницької діяльності,</a:t>
          </a:r>
          <a:r>
            <a:rPr lang="uk-UA" sz="1200" dirty="0" smtClean="0">
              <a:latin typeface="Roboto Condensed Light" panose="02000000000000000000" pitchFamily="2" charset="0"/>
              <a:ea typeface="Roboto Condensed Light" panose="02000000000000000000" pitchFamily="2" charset="0"/>
            </a:rPr>
            <a:t> неспроможний виконати протягом трьох місяців свої грошові зобов'язання після настання встановленого строку їх виконання, які підтверджені судовим рішенням, що набрало законної сили, та постановою про відкриття виконавчого провадження, якщо інше не передбачено цим Законом.</a:t>
          </a:r>
        </a:p>
        <a:p>
          <a:pPr indent="180000" algn="just">
            <a:lnSpc>
              <a:spcPct val="100000"/>
            </a:lnSpc>
            <a:spcBef>
              <a:spcPts val="0"/>
            </a:spcBef>
            <a:spcAft>
              <a:spcPts val="0"/>
            </a:spcAft>
          </a:pPr>
          <a:r>
            <a:rPr lang="uk-UA" sz="1200" i="1" dirty="0" smtClean="0">
              <a:latin typeface="Roboto Condensed Light" panose="02000000000000000000" pitchFamily="2" charset="0"/>
              <a:ea typeface="Roboto Condensed Light" panose="02000000000000000000" pitchFamily="2" charset="0"/>
            </a:rPr>
            <a:t>(абзац четвертий статті 1 Закону)</a:t>
          </a:r>
          <a:endParaRPr lang="uk-UA" sz="1200" dirty="0">
            <a:latin typeface="Roboto Condensed Light" panose="02000000000000000000" pitchFamily="2" charset="0"/>
            <a:ea typeface="Roboto Condensed Light" panose="02000000000000000000" pitchFamily="2" charset="0"/>
          </a:endParaRPr>
        </a:p>
      </dgm:t>
    </dgm:pt>
    <dgm:pt modelId="{21EB02E9-5315-4DCE-92E3-690113F9F25E}" type="parTrans" cxnId="{2B695804-CF93-4F17-8F45-574215C67621}">
      <dgm:prSet/>
      <dgm:spPr/>
      <dgm:t>
        <a:bodyPr/>
        <a:lstStyle/>
        <a:p>
          <a:pPr indent="180000">
            <a:spcBef>
              <a:spcPts val="0"/>
            </a:spcBef>
            <a:spcAft>
              <a:spcPts val="0"/>
            </a:spcAft>
          </a:pPr>
          <a:endParaRPr lang="uk-UA" sz="1200"/>
        </a:p>
      </dgm:t>
    </dgm:pt>
    <dgm:pt modelId="{5AD96D90-3B07-4FE0-BF99-319DE7FEBE52}" type="sibTrans" cxnId="{2B695804-CF93-4F17-8F45-574215C67621}">
      <dgm:prSet/>
      <dgm:spPr/>
      <dgm:t>
        <a:bodyPr/>
        <a:lstStyle/>
        <a:p>
          <a:pPr indent="180000">
            <a:spcBef>
              <a:spcPts val="0"/>
            </a:spcBef>
            <a:spcAft>
              <a:spcPts val="0"/>
            </a:spcAft>
          </a:pPr>
          <a:endParaRPr lang="uk-UA" sz="1200"/>
        </a:p>
      </dgm:t>
    </dgm:pt>
    <dgm:pt modelId="{9943B804-BB0A-44A3-8ED0-DDDCB01F6766}">
      <dgm:prSet phldrT="[Текст]" custT="1"/>
      <dgm:spPr/>
      <dgm:t>
        <a:bodyPr/>
        <a:lstStyle/>
        <a:p>
          <a:pPr indent="180000" algn="just">
            <a:lnSpc>
              <a:spcPct val="100000"/>
            </a:lnSpc>
            <a:spcBef>
              <a:spcPts val="0"/>
            </a:spcBef>
            <a:spcAft>
              <a:spcPts val="0"/>
            </a:spcAft>
          </a:pPr>
          <a:r>
            <a:rPr lang="uk-UA" sz="1200" b="1" dirty="0" smtClean="0">
              <a:latin typeface="Roboto Condensed Light" panose="02000000000000000000" pitchFamily="2" charset="0"/>
              <a:ea typeface="Roboto Condensed Light" panose="02000000000000000000" pitchFamily="2" charset="0"/>
            </a:rPr>
            <a:t>Господарський кодекс України </a:t>
          </a:r>
          <a:r>
            <a:rPr lang="uk-UA" sz="1200" dirty="0" smtClean="0">
              <a:latin typeface="Roboto Condensed Light" panose="02000000000000000000" pitchFamily="2" charset="0"/>
              <a:ea typeface="Roboto Condensed Light" panose="02000000000000000000" pitchFamily="2" charset="0"/>
            </a:rPr>
            <a:t>(ГК України)</a:t>
          </a:r>
        </a:p>
        <a:p>
          <a:pPr indent="180000" algn="just">
            <a:lnSpc>
              <a:spcPct val="100000"/>
            </a:lnSpc>
            <a:spcBef>
              <a:spcPts val="0"/>
            </a:spcBef>
            <a:spcAft>
              <a:spcPts val="0"/>
            </a:spcAft>
          </a:pPr>
          <a:r>
            <a:rPr lang="uk-UA" sz="1200" dirty="0" smtClean="0">
              <a:latin typeface="Roboto Condensed Light" panose="02000000000000000000" pitchFamily="2" charset="0"/>
              <a:ea typeface="Roboto Condensed Light" panose="02000000000000000000" pitchFamily="2" charset="0"/>
            </a:rPr>
            <a:t>Для більш точного визначення кола суб’єктів, які в розумінні Закону можуть вважатися див. положення ГК України:</a:t>
          </a:r>
        </a:p>
        <a:p>
          <a:pPr indent="180000" algn="just">
            <a:lnSpc>
              <a:spcPct val="100000"/>
            </a:lnSpc>
            <a:spcBef>
              <a:spcPts val="0"/>
            </a:spcBef>
            <a:spcAft>
              <a:spcPts val="0"/>
            </a:spcAft>
          </a:pPr>
          <a:r>
            <a:rPr lang="uk-UA" sz="1200" dirty="0" smtClean="0">
              <a:latin typeface="Roboto Condensed Light" panose="02000000000000000000" pitchFamily="2" charset="0"/>
              <a:ea typeface="Roboto Condensed Light" panose="02000000000000000000" pitchFamily="2" charset="0"/>
            </a:rPr>
            <a:t>щодо </a:t>
          </a:r>
          <a:r>
            <a:rPr lang="uk-UA" sz="1200" dirty="0" err="1" smtClean="0">
              <a:latin typeface="Roboto Condensed Light" panose="02000000000000000000" pitchFamily="2" charset="0"/>
              <a:ea typeface="Roboto Condensed Light" panose="02000000000000000000" pitchFamily="2" charset="0"/>
            </a:rPr>
            <a:t>суб</a:t>
          </a:r>
          <a:r>
            <a:rPr lang="en-US" sz="1200" dirty="0" smtClean="0">
              <a:latin typeface="Roboto Condensed Light" panose="02000000000000000000" pitchFamily="2" charset="0"/>
              <a:ea typeface="Roboto Condensed Light" panose="02000000000000000000" pitchFamily="2" charset="0"/>
            </a:rPr>
            <a:t>’</a:t>
          </a:r>
          <a:r>
            <a:rPr lang="uk-UA" sz="1200" dirty="0" err="1" smtClean="0">
              <a:latin typeface="Roboto Condensed Light" panose="02000000000000000000" pitchFamily="2" charset="0"/>
              <a:ea typeface="Roboto Condensed Light" panose="02000000000000000000" pitchFamily="2" charset="0"/>
            </a:rPr>
            <a:t>єкта</a:t>
          </a:r>
          <a:r>
            <a:rPr lang="uk-UA" sz="1200" dirty="0" smtClean="0">
              <a:latin typeface="Roboto Condensed Light" panose="02000000000000000000" pitchFamily="2" charset="0"/>
              <a:ea typeface="Roboto Condensed Light" panose="02000000000000000000" pitchFamily="2" charset="0"/>
            </a:rPr>
            <a:t> банкрутства – </a:t>
          </a:r>
          <a:r>
            <a:rPr lang="uk-UA" sz="1200" i="1" dirty="0" smtClean="0">
              <a:latin typeface="Roboto Condensed Light" panose="02000000000000000000" pitchFamily="2" charset="0"/>
              <a:ea typeface="Roboto Condensed Light" panose="02000000000000000000" pitchFamily="2" charset="0"/>
            </a:rPr>
            <a:t>частина четверта статті 205, частина третя статті 209 ГК України</a:t>
          </a:r>
          <a:r>
            <a:rPr lang="uk-UA" sz="1200" dirty="0" smtClean="0">
              <a:latin typeface="Roboto Condensed Light" panose="02000000000000000000" pitchFamily="2" charset="0"/>
              <a:ea typeface="Roboto Condensed Light" panose="02000000000000000000" pitchFamily="2" charset="0"/>
            </a:rPr>
            <a:t>;</a:t>
          </a:r>
        </a:p>
        <a:p>
          <a:pPr indent="180000" algn="just">
            <a:lnSpc>
              <a:spcPct val="100000"/>
            </a:lnSpc>
            <a:spcBef>
              <a:spcPts val="0"/>
            </a:spcBef>
            <a:spcAft>
              <a:spcPts val="0"/>
            </a:spcAft>
          </a:pPr>
          <a:r>
            <a:rPr lang="uk-UA" sz="1200" dirty="0" smtClean="0">
              <a:latin typeface="Roboto Condensed Light" panose="02000000000000000000" pitchFamily="2" charset="0"/>
              <a:ea typeface="Roboto Condensed Light" panose="02000000000000000000" pitchFamily="2" charset="0"/>
            </a:rPr>
            <a:t>щодо визначення господарської діяльності, </a:t>
          </a:r>
          <a:r>
            <a:rPr lang="uk-UA" sz="1200" dirty="0" err="1" smtClean="0">
              <a:latin typeface="Roboto Condensed Light" panose="02000000000000000000" pitchFamily="2" charset="0"/>
              <a:ea typeface="Roboto Condensed Light" panose="02000000000000000000" pitchFamily="2" charset="0"/>
            </a:rPr>
            <a:t>суб</a:t>
          </a:r>
          <a:r>
            <a:rPr lang="en-US" sz="1200" dirty="0" smtClean="0">
              <a:latin typeface="Roboto Condensed Light" panose="02000000000000000000" pitchFamily="2" charset="0"/>
              <a:ea typeface="Roboto Condensed Light" panose="02000000000000000000" pitchFamily="2" charset="0"/>
            </a:rPr>
            <a:t>’</a:t>
          </a:r>
          <a:r>
            <a:rPr lang="uk-UA" sz="1200" dirty="0" err="1" smtClean="0">
              <a:latin typeface="Roboto Condensed Light" panose="02000000000000000000" pitchFamily="2" charset="0"/>
              <a:ea typeface="Roboto Condensed Light" panose="02000000000000000000" pitchFamily="2" charset="0"/>
            </a:rPr>
            <a:t>єкта</a:t>
          </a:r>
          <a:r>
            <a:rPr lang="uk-UA" sz="1200" dirty="0" smtClean="0">
              <a:latin typeface="Roboto Condensed Light" panose="02000000000000000000" pitchFamily="2" charset="0"/>
              <a:ea typeface="Roboto Condensed Light" panose="02000000000000000000" pitchFamily="2" charset="0"/>
            </a:rPr>
            <a:t> підприємництва, підприємництва – </a:t>
          </a:r>
          <a:r>
            <a:rPr lang="uk-UA" sz="1200" i="1" dirty="0" smtClean="0">
              <a:latin typeface="Roboto Condensed Light" panose="02000000000000000000" pitchFamily="2" charset="0"/>
              <a:ea typeface="Roboto Condensed Light" panose="02000000000000000000" pitchFamily="2" charset="0"/>
            </a:rPr>
            <a:t>частина перша, друга статті 3,  стаття 42 ГК України</a:t>
          </a:r>
          <a:r>
            <a:rPr lang="uk-UA" sz="1200" dirty="0" smtClean="0">
              <a:latin typeface="Roboto Condensed Light" panose="02000000000000000000" pitchFamily="2" charset="0"/>
              <a:ea typeface="Roboto Condensed Light" panose="02000000000000000000" pitchFamily="2" charset="0"/>
            </a:rPr>
            <a:t>;</a:t>
          </a:r>
        </a:p>
        <a:p>
          <a:pPr indent="180000" algn="just">
            <a:lnSpc>
              <a:spcPct val="100000"/>
            </a:lnSpc>
            <a:spcBef>
              <a:spcPts val="0"/>
            </a:spcBef>
            <a:spcAft>
              <a:spcPts val="0"/>
            </a:spcAft>
          </a:pPr>
          <a:r>
            <a:rPr lang="uk-UA" sz="1200" dirty="0" smtClean="0">
              <a:latin typeface="Roboto Condensed Light" panose="02000000000000000000" pitchFamily="2" charset="0"/>
              <a:ea typeface="Roboto Condensed Light" panose="02000000000000000000" pitchFamily="2" charset="0"/>
            </a:rPr>
            <a:t>щодо переліку </a:t>
          </a:r>
          <a:r>
            <a:rPr lang="uk-UA" sz="1200" dirty="0" err="1" smtClean="0">
              <a:latin typeface="Roboto Condensed Light" panose="02000000000000000000" pitchFamily="2" charset="0"/>
              <a:ea typeface="Roboto Condensed Light" panose="02000000000000000000" pitchFamily="2" charset="0"/>
            </a:rPr>
            <a:t>суб</a:t>
          </a:r>
          <a:r>
            <a:rPr lang="en-US" sz="1200" dirty="0" smtClean="0">
              <a:latin typeface="Roboto Condensed Light" panose="02000000000000000000" pitchFamily="2" charset="0"/>
              <a:ea typeface="Roboto Condensed Light" panose="02000000000000000000" pitchFamily="2" charset="0"/>
            </a:rPr>
            <a:t>’</a:t>
          </a:r>
          <a:r>
            <a:rPr lang="uk-UA" sz="1200" dirty="0" err="1" smtClean="0">
              <a:latin typeface="Roboto Condensed Light" panose="02000000000000000000" pitchFamily="2" charset="0"/>
              <a:ea typeface="Roboto Condensed Light" panose="02000000000000000000" pitchFamily="2" charset="0"/>
            </a:rPr>
            <a:t>єктів</a:t>
          </a:r>
          <a:r>
            <a:rPr lang="uk-UA" sz="1200" dirty="0" smtClean="0">
              <a:latin typeface="Roboto Condensed Light" panose="02000000000000000000" pitchFamily="2" charset="0"/>
              <a:ea typeface="Roboto Condensed Light" panose="02000000000000000000" pitchFamily="2" charset="0"/>
            </a:rPr>
            <a:t> господарювання – </a:t>
          </a:r>
          <a:r>
            <a:rPr lang="uk-UA" sz="1200" i="1" dirty="0" smtClean="0">
              <a:latin typeface="Roboto Condensed Light" panose="02000000000000000000" pitchFamily="2" charset="0"/>
              <a:ea typeface="Roboto Condensed Light" panose="02000000000000000000" pitchFamily="2" charset="0"/>
            </a:rPr>
            <a:t>частина перша статті 8, частина друга статті 55 ГК України</a:t>
          </a:r>
          <a:r>
            <a:rPr lang="uk-UA" sz="1200" dirty="0" smtClean="0">
              <a:latin typeface="Roboto Condensed Light" panose="02000000000000000000" pitchFamily="2" charset="0"/>
              <a:ea typeface="Roboto Condensed Light" panose="02000000000000000000" pitchFamily="2" charset="0"/>
            </a:rPr>
            <a:t>.</a:t>
          </a:r>
        </a:p>
        <a:p>
          <a:pPr indent="180000" algn="ctr">
            <a:lnSpc>
              <a:spcPct val="90000"/>
            </a:lnSpc>
            <a:spcBef>
              <a:spcPts val="0"/>
            </a:spcBef>
            <a:spcAft>
              <a:spcPts val="0"/>
            </a:spcAft>
          </a:pPr>
          <a:endParaRPr lang="uk-UA" sz="1200" dirty="0"/>
        </a:p>
      </dgm:t>
    </dgm:pt>
    <dgm:pt modelId="{744A068A-3C2E-46DF-8A2C-B2746CFD96C2}" type="parTrans" cxnId="{3D5400B6-631C-48B9-8C44-C71FFD893194}">
      <dgm:prSet/>
      <dgm:spPr/>
      <dgm:t>
        <a:bodyPr/>
        <a:lstStyle/>
        <a:p>
          <a:pPr indent="180000">
            <a:spcBef>
              <a:spcPts val="0"/>
            </a:spcBef>
            <a:spcAft>
              <a:spcPts val="0"/>
            </a:spcAft>
          </a:pPr>
          <a:endParaRPr lang="uk-UA" sz="1200"/>
        </a:p>
      </dgm:t>
    </dgm:pt>
    <dgm:pt modelId="{9A1DF604-E6AF-46F6-851B-16BC67E047C8}" type="sibTrans" cxnId="{3D5400B6-631C-48B9-8C44-C71FFD893194}">
      <dgm:prSet/>
      <dgm:spPr/>
      <dgm:t>
        <a:bodyPr/>
        <a:lstStyle/>
        <a:p>
          <a:pPr indent="180000">
            <a:spcBef>
              <a:spcPts val="0"/>
            </a:spcBef>
            <a:spcAft>
              <a:spcPts val="0"/>
            </a:spcAft>
          </a:pPr>
          <a:endParaRPr lang="uk-UA" sz="1200"/>
        </a:p>
      </dgm:t>
    </dgm:pt>
    <dgm:pt modelId="{1AEE3BAB-4371-4D61-BD3A-31C02A51DC03}">
      <dgm:prSet phldrT="[Текст]" custT="1"/>
      <dgm:spPr/>
      <dgm:t>
        <a:bodyPr/>
        <a:lstStyle/>
        <a:p>
          <a:pPr indent="180000" algn="just">
            <a:lnSpc>
              <a:spcPct val="100000"/>
            </a:lnSpc>
            <a:spcBef>
              <a:spcPts val="0"/>
            </a:spcBef>
            <a:spcAft>
              <a:spcPts val="0"/>
            </a:spcAft>
          </a:pPr>
          <a:r>
            <a:rPr lang="uk-UA" sz="1200" b="1" dirty="0" smtClean="0">
              <a:latin typeface="Roboto Condensed Light" panose="02000000000000000000" pitchFamily="2" charset="0"/>
              <a:ea typeface="Roboto Condensed Light" panose="02000000000000000000" pitchFamily="2" charset="0"/>
            </a:rPr>
            <a:t>Отже, до кола боржників чинний Закон відносить:</a:t>
          </a:r>
          <a:endParaRPr lang="uk-UA" sz="1200" dirty="0" smtClean="0">
            <a:latin typeface="Roboto Condensed Light" panose="02000000000000000000" pitchFamily="2" charset="0"/>
            <a:ea typeface="Roboto Condensed Light" panose="02000000000000000000" pitchFamily="2" charset="0"/>
          </a:endParaRPr>
        </a:p>
        <a:p>
          <a:pPr indent="180000" algn="just">
            <a:lnSpc>
              <a:spcPct val="100000"/>
            </a:lnSpc>
            <a:spcBef>
              <a:spcPts val="0"/>
            </a:spcBef>
            <a:spcAft>
              <a:spcPts val="0"/>
            </a:spcAft>
          </a:pPr>
          <a:r>
            <a:rPr lang="uk-UA" sz="1200" b="1" u="sng" dirty="0" smtClean="0">
              <a:latin typeface="Roboto Condensed Light" panose="02000000000000000000" pitchFamily="2" charset="0"/>
              <a:ea typeface="Roboto Condensed Light" panose="02000000000000000000" pitchFamily="2" charset="0"/>
            </a:rPr>
            <a:t>юридичну особу - суб'єкт підприємницької діяльності</a:t>
          </a:r>
          <a:r>
            <a:rPr lang="uk-UA" sz="1200" b="1" dirty="0" smtClean="0">
              <a:latin typeface="Roboto Condensed Light" panose="02000000000000000000" pitchFamily="2" charset="0"/>
              <a:ea typeface="Roboto Condensed Light" panose="02000000000000000000" pitchFamily="2" charset="0"/>
            </a:rPr>
            <a:t>, тобто юридичну особу, яка здійснює господарську діяльність (підприємництво) та зареєстрована в установленому законом порядку як суб’єкт господарювання (підприємництва);</a:t>
          </a:r>
          <a:endParaRPr lang="uk-UA" sz="1200" dirty="0" smtClean="0">
            <a:latin typeface="Roboto Condensed Light" panose="02000000000000000000" pitchFamily="2" charset="0"/>
            <a:ea typeface="Roboto Condensed Light" panose="02000000000000000000" pitchFamily="2" charset="0"/>
          </a:endParaRPr>
        </a:p>
        <a:p>
          <a:pPr indent="180000" algn="just">
            <a:lnSpc>
              <a:spcPct val="100000"/>
            </a:lnSpc>
            <a:spcBef>
              <a:spcPts val="0"/>
            </a:spcBef>
            <a:spcAft>
              <a:spcPts val="0"/>
            </a:spcAft>
          </a:pPr>
          <a:r>
            <a:rPr lang="uk-UA" sz="1200" b="1" u="sng" dirty="0" smtClean="0">
              <a:latin typeface="Roboto Condensed Light" panose="02000000000000000000" pitchFamily="2" charset="0"/>
              <a:ea typeface="Roboto Condensed Light" panose="02000000000000000000" pitchFamily="2" charset="0"/>
            </a:rPr>
            <a:t>фізичну особу за зобов'язаннями, які виникли у фізичної особи у зв'язку зі здійсненням нею підприємницької діяльності</a:t>
          </a:r>
          <a:r>
            <a:rPr lang="uk-UA" sz="1200" b="1" dirty="0" smtClean="0">
              <a:latin typeface="Roboto Condensed Light" panose="02000000000000000000" pitchFamily="2" charset="0"/>
              <a:ea typeface="Roboto Condensed Light" panose="02000000000000000000" pitchFamily="2" charset="0"/>
            </a:rPr>
            <a:t>, тобто за тими зобов’язаннями, які виникли у зв’язку зі здійсненням нею господарської діяльності (підприємництва) як фізичною особою - підприємцем зареєстрованою в установленому законом порядку як суб’єкт господарювання (підприємництва).</a:t>
          </a:r>
          <a:endParaRPr lang="uk-UA" sz="1200" dirty="0">
            <a:latin typeface="Roboto Condensed Light" panose="02000000000000000000" pitchFamily="2" charset="0"/>
            <a:ea typeface="Roboto Condensed Light" panose="02000000000000000000" pitchFamily="2" charset="0"/>
          </a:endParaRPr>
        </a:p>
      </dgm:t>
    </dgm:pt>
    <dgm:pt modelId="{0762B476-A354-4E9C-8FDE-72D2674860CC}" type="parTrans" cxnId="{4F59E506-F610-4B82-87B3-85DBCAAA75D0}">
      <dgm:prSet/>
      <dgm:spPr/>
      <dgm:t>
        <a:bodyPr/>
        <a:lstStyle/>
        <a:p>
          <a:pPr indent="180000">
            <a:spcBef>
              <a:spcPts val="0"/>
            </a:spcBef>
            <a:spcAft>
              <a:spcPts val="0"/>
            </a:spcAft>
          </a:pPr>
          <a:endParaRPr lang="uk-UA" sz="1200"/>
        </a:p>
      </dgm:t>
    </dgm:pt>
    <dgm:pt modelId="{FC211394-FF1E-4758-A1FB-35F929DCA333}" type="sibTrans" cxnId="{4F59E506-F610-4B82-87B3-85DBCAAA75D0}">
      <dgm:prSet/>
      <dgm:spPr/>
      <dgm:t>
        <a:bodyPr/>
        <a:lstStyle/>
        <a:p>
          <a:pPr indent="180000">
            <a:spcBef>
              <a:spcPts val="0"/>
            </a:spcBef>
            <a:spcAft>
              <a:spcPts val="0"/>
            </a:spcAft>
          </a:pPr>
          <a:endParaRPr lang="uk-UA" sz="1200"/>
        </a:p>
      </dgm:t>
    </dgm:pt>
    <dgm:pt modelId="{600FF20C-B770-4C20-80F8-FA584455F303}" type="pres">
      <dgm:prSet presAssocID="{703E8EDC-B339-4409-A72B-578C733ABFCD}" presName="Name0" presStyleCnt="0">
        <dgm:presLayoutVars>
          <dgm:chMax val="7"/>
          <dgm:dir/>
          <dgm:animLvl val="lvl"/>
          <dgm:resizeHandles val="exact"/>
        </dgm:presLayoutVars>
      </dgm:prSet>
      <dgm:spPr/>
      <dgm:t>
        <a:bodyPr/>
        <a:lstStyle/>
        <a:p>
          <a:endParaRPr lang="uk-UA"/>
        </a:p>
      </dgm:t>
    </dgm:pt>
    <dgm:pt modelId="{AB922D71-47CC-4C30-BD91-D378F18E53CD}" type="pres">
      <dgm:prSet presAssocID="{50A096E8-B108-41A7-B417-D1F4E074F7C8}" presName="circle1" presStyleLbl="node1" presStyleIdx="0" presStyleCnt="3"/>
      <dgm:spPr/>
    </dgm:pt>
    <dgm:pt modelId="{B78E53DB-02E3-4B93-A4B6-1A732783633C}" type="pres">
      <dgm:prSet presAssocID="{50A096E8-B108-41A7-B417-D1F4E074F7C8}" presName="space" presStyleCnt="0"/>
      <dgm:spPr/>
    </dgm:pt>
    <dgm:pt modelId="{DCDD558A-0539-4AC9-959F-117DBC2F8037}" type="pres">
      <dgm:prSet presAssocID="{50A096E8-B108-41A7-B417-D1F4E074F7C8}" presName="rect1" presStyleLbl="alignAcc1" presStyleIdx="0" presStyleCnt="3"/>
      <dgm:spPr/>
      <dgm:t>
        <a:bodyPr/>
        <a:lstStyle/>
        <a:p>
          <a:endParaRPr lang="uk-UA"/>
        </a:p>
      </dgm:t>
    </dgm:pt>
    <dgm:pt modelId="{D198EB92-5F41-4C2B-BDF9-317EA32CDED4}" type="pres">
      <dgm:prSet presAssocID="{9943B804-BB0A-44A3-8ED0-DDDCB01F6766}" presName="vertSpace2" presStyleLbl="node1" presStyleIdx="0" presStyleCnt="3"/>
      <dgm:spPr/>
    </dgm:pt>
    <dgm:pt modelId="{8A667E98-4F25-4CCF-BCF2-983BB0A2FC68}" type="pres">
      <dgm:prSet presAssocID="{9943B804-BB0A-44A3-8ED0-DDDCB01F6766}" presName="circle2" presStyleLbl="node1" presStyleIdx="1" presStyleCnt="3" custScaleY="105368"/>
      <dgm:spPr/>
    </dgm:pt>
    <dgm:pt modelId="{067BBC86-3AB7-42A9-9447-E473D7F404FB}" type="pres">
      <dgm:prSet presAssocID="{9943B804-BB0A-44A3-8ED0-DDDCB01F6766}" presName="rect2" presStyleLbl="alignAcc1" presStyleIdx="1" presStyleCnt="3" custScaleY="105368"/>
      <dgm:spPr/>
      <dgm:t>
        <a:bodyPr/>
        <a:lstStyle/>
        <a:p>
          <a:endParaRPr lang="uk-UA"/>
        </a:p>
      </dgm:t>
    </dgm:pt>
    <dgm:pt modelId="{12CDCB42-2E3A-4468-9956-A2D74897782E}" type="pres">
      <dgm:prSet presAssocID="{1AEE3BAB-4371-4D61-BD3A-31C02A51DC03}" presName="vertSpace3" presStyleLbl="node1" presStyleIdx="1" presStyleCnt="3"/>
      <dgm:spPr/>
    </dgm:pt>
    <dgm:pt modelId="{9F49D494-04B0-4CE1-B202-BFDC2EFDA235}" type="pres">
      <dgm:prSet presAssocID="{1AEE3BAB-4371-4D61-BD3A-31C02A51DC03}" presName="circle3" presStyleLbl="node1" presStyleIdx="2" presStyleCnt="3" custScaleY="113884"/>
      <dgm:spPr/>
    </dgm:pt>
    <dgm:pt modelId="{DD8DCCD8-ADB7-4E55-B386-B75CD7ABDCF6}" type="pres">
      <dgm:prSet presAssocID="{1AEE3BAB-4371-4D61-BD3A-31C02A51DC03}" presName="rect3" presStyleLbl="alignAcc1" presStyleIdx="2" presStyleCnt="3" custScaleY="113884"/>
      <dgm:spPr/>
      <dgm:t>
        <a:bodyPr/>
        <a:lstStyle/>
        <a:p>
          <a:endParaRPr lang="uk-UA"/>
        </a:p>
      </dgm:t>
    </dgm:pt>
    <dgm:pt modelId="{2ED3F705-EA60-4FA2-A635-0A40157803DA}" type="pres">
      <dgm:prSet presAssocID="{50A096E8-B108-41A7-B417-D1F4E074F7C8}" presName="rect1ParTxNoCh" presStyleLbl="alignAcc1" presStyleIdx="2" presStyleCnt="3">
        <dgm:presLayoutVars>
          <dgm:chMax val="1"/>
          <dgm:bulletEnabled val="1"/>
        </dgm:presLayoutVars>
      </dgm:prSet>
      <dgm:spPr/>
      <dgm:t>
        <a:bodyPr/>
        <a:lstStyle/>
        <a:p>
          <a:endParaRPr lang="uk-UA"/>
        </a:p>
      </dgm:t>
    </dgm:pt>
    <dgm:pt modelId="{34AE14B6-80A0-4096-861A-6F73AD8903A4}" type="pres">
      <dgm:prSet presAssocID="{9943B804-BB0A-44A3-8ED0-DDDCB01F6766}" presName="rect2ParTxNoCh" presStyleLbl="alignAcc1" presStyleIdx="2" presStyleCnt="3">
        <dgm:presLayoutVars>
          <dgm:chMax val="1"/>
          <dgm:bulletEnabled val="1"/>
        </dgm:presLayoutVars>
      </dgm:prSet>
      <dgm:spPr/>
      <dgm:t>
        <a:bodyPr/>
        <a:lstStyle/>
        <a:p>
          <a:endParaRPr lang="uk-UA"/>
        </a:p>
      </dgm:t>
    </dgm:pt>
    <dgm:pt modelId="{215F0667-CA96-44E5-941D-E1192620B216}" type="pres">
      <dgm:prSet presAssocID="{1AEE3BAB-4371-4D61-BD3A-31C02A51DC03}" presName="rect3ParTxNoCh" presStyleLbl="alignAcc1" presStyleIdx="2" presStyleCnt="3">
        <dgm:presLayoutVars>
          <dgm:chMax val="1"/>
          <dgm:bulletEnabled val="1"/>
        </dgm:presLayoutVars>
      </dgm:prSet>
      <dgm:spPr/>
      <dgm:t>
        <a:bodyPr/>
        <a:lstStyle/>
        <a:p>
          <a:endParaRPr lang="uk-UA"/>
        </a:p>
      </dgm:t>
    </dgm:pt>
  </dgm:ptLst>
  <dgm:cxnLst>
    <dgm:cxn modelId="{3BCE875A-C876-41DD-8C47-055D140B77ED}" type="presOf" srcId="{1AEE3BAB-4371-4D61-BD3A-31C02A51DC03}" destId="{DD8DCCD8-ADB7-4E55-B386-B75CD7ABDCF6}" srcOrd="0" destOrd="0" presId="urn:microsoft.com/office/officeart/2005/8/layout/target3"/>
    <dgm:cxn modelId="{19BABC88-BE54-4A54-8C9F-377137FEFC6F}" type="presOf" srcId="{50A096E8-B108-41A7-B417-D1F4E074F7C8}" destId="{2ED3F705-EA60-4FA2-A635-0A40157803DA}" srcOrd="1" destOrd="0" presId="urn:microsoft.com/office/officeart/2005/8/layout/target3"/>
    <dgm:cxn modelId="{4F59E506-F610-4B82-87B3-85DBCAAA75D0}" srcId="{703E8EDC-B339-4409-A72B-578C733ABFCD}" destId="{1AEE3BAB-4371-4D61-BD3A-31C02A51DC03}" srcOrd="2" destOrd="0" parTransId="{0762B476-A354-4E9C-8FDE-72D2674860CC}" sibTransId="{FC211394-FF1E-4758-A1FB-35F929DCA333}"/>
    <dgm:cxn modelId="{398A5CB2-1178-45AD-9AE8-A64E5E8A6A4E}" type="presOf" srcId="{9943B804-BB0A-44A3-8ED0-DDDCB01F6766}" destId="{34AE14B6-80A0-4096-861A-6F73AD8903A4}" srcOrd="1" destOrd="0" presId="urn:microsoft.com/office/officeart/2005/8/layout/target3"/>
    <dgm:cxn modelId="{6999752E-EFDC-4495-92A4-0DBC46004381}" type="presOf" srcId="{9943B804-BB0A-44A3-8ED0-DDDCB01F6766}" destId="{067BBC86-3AB7-42A9-9447-E473D7F404FB}" srcOrd="0" destOrd="0" presId="urn:microsoft.com/office/officeart/2005/8/layout/target3"/>
    <dgm:cxn modelId="{3D5400B6-631C-48B9-8C44-C71FFD893194}" srcId="{703E8EDC-B339-4409-A72B-578C733ABFCD}" destId="{9943B804-BB0A-44A3-8ED0-DDDCB01F6766}" srcOrd="1" destOrd="0" parTransId="{744A068A-3C2E-46DF-8A2C-B2746CFD96C2}" sibTransId="{9A1DF604-E6AF-46F6-851B-16BC67E047C8}"/>
    <dgm:cxn modelId="{2B695804-CF93-4F17-8F45-574215C67621}" srcId="{703E8EDC-B339-4409-A72B-578C733ABFCD}" destId="{50A096E8-B108-41A7-B417-D1F4E074F7C8}" srcOrd="0" destOrd="0" parTransId="{21EB02E9-5315-4DCE-92E3-690113F9F25E}" sibTransId="{5AD96D90-3B07-4FE0-BF99-319DE7FEBE52}"/>
    <dgm:cxn modelId="{865D0BC4-E4AD-42C4-8C5A-281285AECBCC}" type="presOf" srcId="{50A096E8-B108-41A7-B417-D1F4E074F7C8}" destId="{DCDD558A-0539-4AC9-959F-117DBC2F8037}" srcOrd="0" destOrd="0" presId="urn:microsoft.com/office/officeart/2005/8/layout/target3"/>
    <dgm:cxn modelId="{79DE8479-7D9C-4279-BCBE-2124A5F7C185}" type="presOf" srcId="{703E8EDC-B339-4409-A72B-578C733ABFCD}" destId="{600FF20C-B770-4C20-80F8-FA584455F303}" srcOrd="0" destOrd="0" presId="urn:microsoft.com/office/officeart/2005/8/layout/target3"/>
    <dgm:cxn modelId="{1B4A36EE-48F5-4AE6-A3AB-6C5DA570BCC0}" type="presOf" srcId="{1AEE3BAB-4371-4D61-BD3A-31C02A51DC03}" destId="{215F0667-CA96-44E5-941D-E1192620B216}" srcOrd="1" destOrd="0" presId="urn:microsoft.com/office/officeart/2005/8/layout/target3"/>
    <dgm:cxn modelId="{B463C7CE-AB2F-417D-81B9-D1707CA33254}" type="presParOf" srcId="{600FF20C-B770-4C20-80F8-FA584455F303}" destId="{AB922D71-47CC-4C30-BD91-D378F18E53CD}" srcOrd="0" destOrd="0" presId="urn:microsoft.com/office/officeart/2005/8/layout/target3"/>
    <dgm:cxn modelId="{7FD1ADDE-67E0-4E10-A9B8-27591B521853}" type="presParOf" srcId="{600FF20C-B770-4C20-80F8-FA584455F303}" destId="{B78E53DB-02E3-4B93-A4B6-1A732783633C}" srcOrd="1" destOrd="0" presId="urn:microsoft.com/office/officeart/2005/8/layout/target3"/>
    <dgm:cxn modelId="{13D73095-83F4-41D1-8D9D-188EC50B9EFF}" type="presParOf" srcId="{600FF20C-B770-4C20-80F8-FA584455F303}" destId="{DCDD558A-0539-4AC9-959F-117DBC2F8037}" srcOrd="2" destOrd="0" presId="urn:microsoft.com/office/officeart/2005/8/layout/target3"/>
    <dgm:cxn modelId="{C37182EB-8DC5-4FA5-A3E2-13AA16407F1E}" type="presParOf" srcId="{600FF20C-B770-4C20-80F8-FA584455F303}" destId="{D198EB92-5F41-4C2B-BDF9-317EA32CDED4}" srcOrd="3" destOrd="0" presId="urn:microsoft.com/office/officeart/2005/8/layout/target3"/>
    <dgm:cxn modelId="{53B790D6-AA0D-4DD3-8940-D447DC9BEAA6}" type="presParOf" srcId="{600FF20C-B770-4C20-80F8-FA584455F303}" destId="{8A667E98-4F25-4CCF-BCF2-983BB0A2FC68}" srcOrd="4" destOrd="0" presId="urn:microsoft.com/office/officeart/2005/8/layout/target3"/>
    <dgm:cxn modelId="{EEC5D203-E67D-4DFE-BAE0-C38D85869FA9}" type="presParOf" srcId="{600FF20C-B770-4C20-80F8-FA584455F303}" destId="{067BBC86-3AB7-42A9-9447-E473D7F404FB}" srcOrd="5" destOrd="0" presId="urn:microsoft.com/office/officeart/2005/8/layout/target3"/>
    <dgm:cxn modelId="{BEAB658C-BF71-4998-8F8B-6C421BF5B6EB}" type="presParOf" srcId="{600FF20C-B770-4C20-80F8-FA584455F303}" destId="{12CDCB42-2E3A-4468-9956-A2D74897782E}" srcOrd="6" destOrd="0" presId="urn:microsoft.com/office/officeart/2005/8/layout/target3"/>
    <dgm:cxn modelId="{A86861DA-4373-4498-849B-1299C2486D5B}" type="presParOf" srcId="{600FF20C-B770-4C20-80F8-FA584455F303}" destId="{9F49D494-04B0-4CE1-B202-BFDC2EFDA235}" srcOrd="7" destOrd="0" presId="urn:microsoft.com/office/officeart/2005/8/layout/target3"/>
    <dgm:cxn modelId="{711BA110-C256-4961-AE29-EBD00CC3308E}" type="presParOf" srcId="{600FF20C-B770-4C20-80F8-FA584455F303}" destId="{DD8DCCD8-ADB7-4E55-B386-B75CD7ABDCF6}" srcOrd="8" destOrd="0" presId="urn:microsoft.com/office/officeart/2005/8/layout/target3"/>
    <dgm:cxn modelId="{E4B70316-87CC-4F09-9338-B2675371AAAC}" type="presParOf" srcId="{600FF20C-B770-4C20-80F8-FA584455F303}" destId="{2ED3F705-EA60-4FA2-A635-0A40157803DA}" srcOrd="9" destOrd="0" presId="urn:microsoft.com/office/officeart/2005/8/layout/target3"/>
    <dgm:cxn modelId="{C243683E-2104-4C96-A527-1C614CE975AF}" type="presParOf" srcId="{600FF20C-B770-4C20-80F8-FA584455F303}" destId="{34AE14B6-80A0-4096-861A-6F73AD8903A4}" srcOrd="10" destOrd="0" presId="urn:microsoft.com/office/officeart/2005/8/layout/target3"/>
    <dgm:cxn modelId="{5DB47CCA-9A00-41AC-AFD1-27CBCEA42383}" type="presParOf" srcId="{600FF20C-B770-4C20-80F8-FA584455F303}" destId="{215F0667-CA96-44E5-941D-E1192620B216}"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t>Щодо розгляду господарськими судами справ про </a:t>
          </a:r>
          <a:r>
            <a:rPr lang="uk-UA" sz="1000" b="1" dirty="0" smtClean="0"/>
            <a:t>банкрутство </a:t>
          </a:r>
          <a:r>
            <a:rPr lang="uk-UA" sz="1000" b="1" dirty="0" smtClean="0"/>
            <a:t>державних </a:t>
          </a:r>
          <a:r>
            <a:rPr lang="uk-UA" sz="1000" b="1" dirty="0" smtClean="0"/>
            <a:t>підприємств, які не підлягають приватизації</a:t>
          </a:r>
          <a:endParaRPr lang="uk-UA" sz="1000" b="1" dirty="0"/>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dirty="0" smtClean="0">
              <a:latin typeface="Roboto Condensed Light" panose="02000000000000000000" pitchFamily="2" charset="0"/>
              <a:ea typeface="Roboto Condensed Light" panose="02000000000000000000" pitchFamily="2" charset="0"/>
            </a:rPr>
            <a:t>Насамперед слід зазначити, що положеннями статті 4 Закону України «Про приватизацію державного і комунального майна» врегульовано питання стосовно того підлягають чи не підлягають відповідні об</a:t>
          </a:r>
          <a:r>
            <a:rPr lang="en-US" sz="1000" dirty="0" smtClean="0">
              <a:latin typeface="Roboto Condensed Light" panose="02000000000000000000" pitchFamily="2" charset="0"/>
              <a:ea typeface="Roboto Condensed Light" panose="02000000000000000000" pitchFamily="2" charset="0"/>
            </a:rPr>
            <a:t>’</a:t>
          </a:r>
          <a:r>
            <a:rPr lang="uk-UA" sz="1000" dirty="0" err="1" smtClean="0">
              <a:latin typeface="Roboto Condensed Light" panose="02000000000000000000" pitchFamily="2" charset="0"/>
              <a:ea typeface="Roboto Condensed Light" panose="02000000000000000000" pitchFamily="2" charset="0"/>
            </a:rPr>
            <a:t>єкти</a:t>
          </a:r>
          <a:r>
            <a:rPr lang="uk-UA" sz="1000" dirty="0" smtClean="0">
              <a:latin typeface="Roboto Condensed Light" panose="02000000000000000000" pitchFamily="2" charset="0"/>
              <a:ea typeface="Roboto Condensed Light" panose="02000000000000000000" pitchFamily="2" charset="0"/>
            </a:rPr>
            <a:t> державної власності приватизації, а положеннями статті 1 Закону України «Про перелік об'єктів права державної власності, що не підлягають приватизації» затверджено відповідні переліки.</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4AFC7D0D-A499-433E-89B6-8BAF0EE7C9C5}">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Згідно з частиною четвертою статті 96 Закону положення цього Закону застосовуються до юридичних осіб – підприємств, що є об'єктами права державної власності, які не підлягають приватизації, в частині санації чи ліквідації після виключення їх у встановленому порядку з переліку таких об'єктів.</a:t>
          </a:r>
          <a:endParaRPr lang="uk-UA" sz="1000" dirty="0">
            <a:latin typeface="Roboto Condensed Light" panose="02000000000000000000" pitchFamily="2" charset="0"/>
            <a:ea typeface="Roboto Condensed Light" panose="02000000000000000000" pitchFamily="2" charset="0"/>
          </a:endParaRPr>
        </a:p>
      </dgm:t>
    </dgm:pt>
    <dgm:pt modelId="{B8EA3F8C-A841-460C-A2DD-CA123E9560A9}" type="parTrans" cxnId="{3958CEF1-B020-4B72-8983-DD243AC93DFB}">
      <dgm:prSet/>
      <dgm:spPr/>
      <dgm:t>
        <a:bodyPr/>
        <a:lstStyle/>
        <a:p>
          <a:endParaRPr lang="uk-UA"/>
        </a:p>
      </dgm:t>
    </dgm:pt>
    <dgm:pt modelId="{FBF77B24-8C3B-43FA-8292-2A1BB9015FC2}" type="sibTrans" cxnId="{3958CEF1-B020-4B72-8983-DD243AC93DFB}">
      <dgm:prSet/>
      <dgm:spPr/>
      <dgm:t>
        <a:bodyPr/>
        <a:lstStyle/>
        <a:p>
          <a:endParaRPr lang="uk-UA"/>
        </a:p>
      </dgm:t>
    </dgm:pt>
    <dgm:pt modelId="{284E6A1D-7585-42F1-AFCB-25A838B9C6C2}">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Натомість Кодексом таких положень не передбачено та з введенням його в дію Закон втратить чинність.</a:t>
          </a:r>
          <a:endParaRPr lang="uk-UA" sz="1000" dirty="0">
            <a:latin typeface="Roboto Condensed Light" panose="02000000000000000000" pitchFamily="2" charset="0"/>
            <a:ea typeface="Roboto Condensed Light" panose="02000000000000000000" pitchFamily="2" charset="0"/>
          </a:endParaRPr>
        </a:p>
      </dgm:t>
    </dgm:pt>
    <dgm:pt modelId="{B0A6693B-336C-41DE-946C-35D70574CC7B}" type="parTrans" cxnId="{C7D011B2-B83A-4162-A0B6-62D0BDD1E092}">
      <dgm:prSet/>
      <dgm:spPr/>
      <dgm:t>
        <a:bodyPr/>
        <a:lstStyle/>
        <a:p>
          <a:endParaRPr lang="uk-UA"/>
        </a:p>
      </dgm:t>
    </dgm:pt>
    <dgm:pt modelId="{5A415D60-8002-476D-B381-337547CCBE4F}" type="sibTrans" cxnId="{C7D011B2-B83A-4162-A0B6-62D0BDD1E092}">
      <dgm:prSet/>
      <dgm:spPr/>
      <dgm:t>
        <a:bodyPr/>
        <a:lstStyle/>
        <a:p>
          <a:endParaRPr lang="uk-UA"/>
        </a:p>
      </dgm:t>
    </dgm:pt>
    <dgm:pt modelId="{676BEAD8-EB87-4C3A-8DED-B279E9021042}">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Отже після введення в дію Кодексу, подальший розгляд справ про банкрутство об'єктів права державної власності, що не підлягають приватизації, зокрема перехід до процедури санації чи ліквідації, має здійснюватися відповідно до положень Кодексу.</a:t>
          </a:r>
          <a:endParaRPr lang="uk-UA" sz="1000" dirty="0">
            <a:latin typeface="Roboto Condensed Light" panose="02000000000000000000" pitchFamily="2" charset="0"/>
            <a:ea typeface="Roboto Condensed Light" panose="02000000000000000000" pitchFamily="2" charset="0"/>
          </a:endParaRPr>
        </a:p>
      </dgm:t>
    </dgm:pt>
    <dgm:pt modelId="{63AECE6E-EF45-466A-A5A8-55DA1944DBA1}" type="parTrans" cxnId="{382FB62D-745C-4946-BC7A-C97BBD19EBDC}">
      <dgm:prSet/>
      <dgm:spPr/>
      <dgm:t>
        <a:bodyPr/>
        <a:lstStyle/>
        <a:p>
          <a:endParaRPr lang="uk-UA"/>
        </a:p>
      </dgm:t>
    </dgm:pt>
    <dgm:pt modelId="{974395C1-D0C5-45D7-BCCB-A225E2EEA396}" type="sibTrans" cxnId="{382FB62D-745C-4946-BC7A-C97BBD19EBDC}">
      <dgm:prSet/>
      <dgm:spPr/>
      <dgm:t>
        <a:bodyPr/>
        <a:lstStyle/>
        <a:p>
          <a:endParaRPr lang="uk-UA"/>
        </a:p>
      </dgm:t>
    </dgm:pt>
    <dgm:pt modelId="{C7BD14F4-6DE1-4975-93CD-B9C44EB55E59}">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Слід звернути увагу господарських судів, що статтею 96 Кодексу передбачено особливості банкрутства державних підприємств та підприємств, у статутному капіталі яких частка державної власності перевищує 50 відсотків, зокрема план санації таких підприємств погоджується відповідним органом виконавчої влади.</a:t>
          </a:r>
          <a:endParaRPr lang="uk-UA" sz="1000" dirty="0">
            <a:latin typeface="Roboto Condensed Light" panose="02000000000000000000" pitchFamily="2" charset="0"/>
            <a:ea typeface="Roboto Condensed Light" panose="02000000000000000000" pitchFamily="2" charset="0"/>
          </a:endParaRPr>
        </a:p>
      </dgm:t>
    </dgm:pt>
    <dgm:pt modelId="{8783B14E-63DA-42E3-9D50-141078C8DCF5}" type="parTrans" cxnId="{1D1E1F20-9319-4A97-AC0B-AEF06479BFA6}">
      <dgm:prSet/>
      <dgm:spPr/>
      <dgm:t>
        <a:bodyPr/>
        <a:lstStyle/>
        <a:p>
          <a:endParaRPr lang="uk-UA"/>
        </a:p>
      </dgm:t>
    </dgm:pt>
    <dgm:pt modelId="{21DFFA39-9BEE-4014-B4E2-2F7AD6152836}" type="sibTrans" cxnId="{1D1E1F20-9319-4A97-AC0B-AEF06479BFA6}">
      <dgm:prSet/>
      <dgm:spPr/>
      <dgm:t>
        <a:bodyPr/>
        <a:lstStyle/>
        <a:p>
          <a:endParaRPr lang="uk-UA"/>
        </a:p>
      </dgm:t>
    </dgm:pt>
    <dgm:pt modelId="{C0C60919-9444-4EFD-8A9C-2032D1B3547B}">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Водночас законодавець залишив повноваження органу виконавчої влади приймати рішення щодо доцільності виключення відповідних суб'єктів господарювання з переліку підприємств, що є об'єктами права державної власності, які не підлягають приватизації, та застосування до них процедури санації чи ліквідації.</a:t>
          </a:r>
          <a:endParaRPr lang="uk-UA" sz="1000" dirty="0">
            <a:latin typeface="Roboto Condensed Light" panose="02000000000000000000" pitchFamily="2" charset="0"/>
            <a:ea typeface="Roboto Condensed Light" panose="02000000000000000000" pitchFamily="2" charset="0"/>
          </a:endParaRPr>
        </a:p>
      </dgm:t>
    </dgm:pt>
    <dgm:pt modelId="{53ABA531-6CD8-4472-B02E-5983E4F662F3}" type="sibTrans" cxnId="{5A94DCBE-CEDC-4464-BE63-9353073B9C60}">
      <dgm:prSet/>
      <dgm:spPr/>
      <dgm:t>
        <a:bodyPr/>
        <a:lstStyle/>
        <a:p>
          <a:endParaRPr lang="uk-UA"/>
        </a:p>
      </dgm:t>
    </dgm:pt>
    <dgm:pt modelId="{A10420B9-EBE7-4A7A-BE64-3F267B85E2BC}" type="parTrans" cxnId="{5A94DCBE-CEDC-4464-BE63-9353073B9C60}">
      <dgm:prSet/>
      <dgm:spPr/>
      <dgm:t>
        <a:bodyPr/>
        <a:lstStyle/>
        <a:p>
          <a:endParaRPr lang="uk-UA"/>
        </a:p>
      </dgm:t>
    </dgm:pt>
    <dgm:pt modelId="{7F01DA58-8A65-47FE-BEAD-3951C025D465}">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Проте такі рішення органу виконавчої влади не мають імперативного характеру для господарських судів при вирішенні питання застосування процедури санації чи ліквідації підприємств, що є об'єктами права державної власності, які не підлягають приватизації, а лише рекомендують Кабінету Міністрів України ініціювати перед Верховною Радою України виключення таких підприємств з переліків затверджених Закону України «Про перелік об'єктів права державної власності, що не підлягають приватизації».</a:t>
          </a:r>
          <a:endParaRPr lang="uk-UA" sz="1000" dirty="0">
            <a:latin typeface="Roboto Condensed Light" panose="02000000000000000000" pitchFamily="2" charset="0"/>
            <a:ea typeface="Roboto Condensed Light" panose="02000000000000000000" pitchFamily="2" charset="0"/>
          </a:endParaRPr>
        </a:p>
      </dgm:t>
    </dgm:pt>
    <dgm:pt modelId="{17244974-1A44-42C5-A2A1-871C612C8B18}" type="sibTrans" cxnId="{136DC432-D383-4A85-BB2F-95D55A06FD03}">
      <dgm:prSet/>
      <dgm:spPr/>
      <dgm:t>
        <a:bodyPr/>
        <a:lstStyle/>
        <a:p>
          <a:endParaRPr lang="uk-UA"/>
        </a:p>
      </dgm:t>
    </dgm:pt>
    <dgm:pt modelId="{5A6E0C95-7525-4E01-B23B-27DBDDAD64C0}" type="parTrans" cxnId="{136DC432-D383-4A85-BB2F-95D55A06FD03}">
      <dgm:prSet/>
      <dgm:spPr/>
      <dgm:t>
        <a:bodyPr/>
        <a:lstStyle/>
        <a:p>
          <a:endParaRPr lang="uk-UA"/>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custScaleY="100098">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123298">
        <dgm:presLayoutVars>
          <dgm:bulletEnabled val="1"/>
        </dgm:presLayoutVars>
      </dgm:prSet>
      <dgm:spPr/>
      <dgm:t>
        <a:bodyPr/>
        <a:lstStyle/>
        <a:p>
          <a:endParaRPr lang="uk-UA"/>
        </a:p>
      </dgm:t>
    </dgm:pt>
  </dgm:ptLst>
  <dgm:cxnLst>
    <dgm:cxn modelId="{6DAB7F11-EB86-4F5D-A4A9-70E5BC897DFD}" srcId="{0D954F69-32C3-4D27-8C10-CC05A8528A95}" destId="{338EFFAF-AA54-445B-8DBF-2B661CCA133B}" srcOrd="0" destOrd="0" parTransId="{794465F7-879C-4C4C-8487-7C0FE0B28788}" sibTransId="{923ED107-F39C-45DC-8F2E-9828AE426931}"/>
    <dgm:cxn modelId="{1D1E1F20-9319-4A97-AC0B-AEF06479BFA6}" srcId="{0D954F69-32C3-4D27-8C10-CC05A8528A95}" destId="{C7BD14F4-6DE1-4975-93CD-B9C44EB55E59}" srcOrd="4" destOrd="0" parTransId="{8783B14E-63DA-42E3-9D50-141078C8DCF5}" sibTransId="{21DFFA39-9BEE-4014-B4E2-2F7AD6152836}"/>
    <dgm:cxn modelId="{03B4DB28-35B5-45CD-A0B0-E250270A729C}" type="presOf" srcId="{FA322CBF-AD95-44A6-A085-078E42C16E8E}" destId="{556C692D-DDAB-4F51-AF52-A00DFBBFD2E5}" srcOrd="0" destOrd="0" presId="urn:microsoft.com/office/officeart/2005/8/layout/vList5"/>
    <dgm:cxn modelId="{009F8DB4-3B3E-45EC-90A2-5D84E5A7F784}" type="presOf" srcId="{284E6A1D-7585-42F1-AFCB-25A838B9C6C2}" destId="{A8F34BB0-D4BC-41C9-9F4E-23D5EC3E97A1}" srcOrd="0" destOrd="2" presId="urn:microsoft.com/office/officeart/2005/8/layout/vList5"/>
    <dgm:cxn modelId="{5A94DCBE-CEDC-4464-BE63-9353073B9C60}" srcId="{0D954F69-32C3-4D27-8C10-CC05A8528A95}" destId="{C0C60919-9444-4EFD-8A9C-2032D1B3547B}" srcOrd="5" destOrd="0" parTransId="{A10420B9-EBE7-4A7A-BE64-3F267B85E2BC}" sibTransId="{53ABA531-6CD8-4472-B02E-5983E4F662F3}"/>
    <dgm:cxn modelId="{45151DDE-0F50-4019-98F9-95D6FA2CD150}" type="presOf" srcId="{4AFC7D0D-A499-433E-89B6-8BAF0EE7C9C5}" destId="{A8F34BB0-D4BC-41C9-9F4E-23D5EC3E97A1}" srcOrd="0" destOrd="1" presId="urn:microsoft.com/office/officeart/2005/8/layout/vList5"/>
    <dgm:cxn modelId="{3958CEF1-B020-4B72-8983-DD243AC93DFB}" srcId="{0D954F69-32C3-4D27-8C10-CC05A8528A95}" destId="{4AFC7D0D-A499-433E-89B6-8BAF0EE7C9C5}" srcOrd="1" destOrd="0" parTransId="{B8EA3F8C-A841-460C-A2DD-CA123E9560A9}" sibTransId="{FBF77B24-8C3B-43FA-8292-2A1BB9015FC2}"/>
    <dgm:cxn modelId="{136DC432-D383-4A85-BB2F-95D55A06FD03}" srcId="{0D954F69-32C3-4D27-8C10-CC05A8528A95}" destId="{7F01DA58-8A65-47FE-BEAD-3951C025D465}" srcOrd="6" destOrd="0" parTransId="{5A6E0C95-7525-4E01-B23B-27DBDDAD64C0}" sibTransId="{17244974-1A44-42C5-A2A1-871C612C8B18}"/>
    <dgm:cxn modelId="{279A9FB7-2CE6-4D1F-AC31-216D862DF97C}" type="presOf" srcId="{C7BD14F4-6DE1-4975-93CD-B9C44EB55E59}" destId="{A8F34BB0-D4BC-41C9-9F4E-23D5EC3E97A1}" srcOrd="0" destOrd="4" presId="urn:microsoft.com/office/officeart/2005/8/layout/vList5"/>
    <dgm:cxn modelId="{94AC8A28-FD7B-4CC0-9C4E-EB3B5E0E8B61}" type="presOf" srcId="{676BEAD8-EB87-4C3A-8DED-B279E9021042}" destId="{A8F34BB0-D4BC-41C9-9F4E-23D5EC3E97A1}" srcOrd="0" destOrd="3" presId="urn:microsoft.com/office/officeart/2005/8/layout/vList5"/>
    <dgm:cxn modelId="{E2D9055A-AE4F-46BD-A484-65240EFF7D57}" type="presOf" srcId="{338EFFAF-AA54-445B-8DBF-2B661CCA133B}" destId="{A8F34BB0-D4BC-41C9-9F4E-23D5EC3E97A1}" srcOrd="0" destOrd="0" presId="urn:microsoft.com/office/officeart/2005/8/layout/vList5"/>
    <dgm:cxn modelId="{525D490F-4A2D-44FC-8D31-5C5D59322EA0}" srcId="{FA322CBF-AD95-44A6-A085-078E42C16E8E}" destId="{0D954F69-32C3-4D27-8C10-CC05A8528A95}" srcOrd="0" destOrd="0" parTransId="{187AC15B-F677-4132-998F-8B66A677BB03}" sibTransId="{B3AAC873-3B3B-46C2-B381-7FA25E2D95ED}"/>
    <dgm:cxn modelId="{B6FB9876-6885-4672-81DD-6E2AFF643B5A}" type="presOf" srcId="{7F01DA58-8A65-47FE-BEAD-3951C025D465}" destId="{A8F34BB0-D4BC-41C9-9F4E-23D5EC3E97A1}" srcOrd="0" destOrd="6" presId="urn:microsoft.com/office/officeart/2005/8/layout/vList5"/>
    <dgm:cxn modelId="{382FB62D-745C-4946-BC7A-C97BBD19EBDC}" srcId="{0D954F69-32C3-4D27-8C10-CC05A8528A95}" destId="{676BEAD8-EB87-4C3A-8DED-B279E9021042}" srcOrd="3" destOrd="0" parTransId="{63AECE6E-EF45-466A-A5A8-55DA1944DBA1}" sibTransId="{974395C1-D0C5-45D7-BCCB-A225E2EEA396}"/>
    <dgm:cxn modelId="{4BA3732F-4B00-4720-A736-618E0AFBDA43}" type="presOf" srcId="{0D954F69-32C3-4D27-8C10-CC05A8528A95}" destId="{453CC9D7-2812-4172-83D7-FAD800E7CBF8}" srcOrd="0" destOrd="0" presId="urn:microsoft.com/office/officeart/2005/8/layout/vList5"/>
    <dgm:cxn modelId="{E3314AF4-0452-460B-B5D1-45E658A88C22}" type="presOf" srcId="{C0C60919-9444-4EFD-8A9C-2032D1B3547B}" destId="{A8F34BB0-D4BC-41C9-9F4E-23D5EC3E97A1}" srcOrd="0" destOrd="5" presId="urn:microsoft.com/office/officeart/2005/8/layout/vList5"/>
    <dgm:cxn modelId="{C7D011B2-B83A-4162-A0B6-62D0BDD1E092}" srcId="{0D954F69-32C3-4D27-8C10-CC05A8528A95}" destId="{284E6A1D-7585-42F1-AFCB-25A838B9C6C2}" srcOrd="2" destOrd="0" parTransId="{B0A6693B-336C-41DE-946C-35D70574CC7B}" sibTransId="{5A415D60-8002-476D-B381-337547CCBE4F}"/>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74698E4-C385-4E12-8F59-8E91317AF65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uk-UA"/>
        </a:p>
      </dgm:t>
    </dgm:pt>
    <dgm:pt modelId="{44EFF9D1-5E8E-4D62-BED3-DD8459690A0D}">
      <dgm:prSet phldrT="[Текст]" custT="1"/>
      <dgm:spPr/>
      <dgm:t>
        <a:bodyPr/>
        <a:lstStyle/>
        <a:p>
          <a:pPr algn="ctr"/>
          <a:r>
            <a:rPr lang="uk-UA" sz="1200" b="1" dirty="0" smtClean="0">
              <a:latin typeface="Roboto Condensed Light" panose="02000000000000000000" pitchFamily="2" charset="0"/>
              <a:ea typeface="Roboto Condensed Light" panose="02000000000000000000" pitchFamily="2" charset="0"/>
            </a:rPr>
            <a:t>Закон </a:t>
          </a:r>
          <a:endParaRPr lang="uk-UA" sz="1200" b="1" dirty="0">
            <a:latin typeface="Roboto Condensed Light" panose="02000000000000000000" pitchFamily="2" charset="0"/>
            <a:ea typeface="Roboto Condensed Light" panose="02000000000000000000" pitchFamily="2" charset="0"/>
          </a:endParaRPr>
        </a:p>
      </dgm:t>
    </dgm:pt>
    <dgm:pt modelId="{1F90437C-B1F1-40E7-95C8-8C45992B30D5}" type="parTrans" cxnId="{0C31EE73-C0C6-4759-B343-047C6871C417}">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90FE80EE-0015-4126-A43F-EDE49A73AC55}" type="sibTrans" cxnId="{0C31EE73-C0C6-4759-B343-047C6871C417}">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045F5634-9BFE-40A9-AD8B-EA6541DF0F36}">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Згідно з частиною третьою статті 90 Закону </a:t>
          </a:r>
          <a:r>
            <a:rPr lang="uk-UA" sz="1200" b="1" dirty="0" smtClean="0">
              <a:latin typeface="Roboto Condensed Light" panose="02000000000000000000" pitchFamily="2" charset="0"/>
              <a:ea typeface="Roboto Condensed Light" panose="02000000000000000000" pitchFamily="2" charset="0"/>
            </a:rPr>
            <a:t>заява про порушення справи про банкрутство фізичної особи може бути подана </a:t>
          </a:r>
          <a:r>
            <a:rPr lang="uk-UA" sz="1200" dirty="0" smtClean="0">
              <a:latin typeface="Roboto Condensed Light" panose="02000000000000000000" pitchFamily="2" charset="0"/>
              <a:ea typeface="Roboto Condensed Light" panose="02000000000000000000" pitchFamily="2" charset="0"/>
            </a:rPr>
            <a:t>в господарський суд </a:t>
          </a:r>
          <a:r>
            <a:rPr lang="uk-UA" sz="1200" b="1" dirty="0" smtClean="0">
              <a:latin typeface="Roboto Condensed Light" panose="02000000000000000000" pitchFamily="2" charset="0"/>
              <a:ea typeface="Roboto Condensed Light" panose="02000000000000000000" pitchFamily="2" charset="0"/>
            </a:rPr>
            <a:t>фізичною особою, яка є боржником</a:t>
          </a:r>
          <a:r>
            <a:rPr lang="uk-UA" sz="1200" dirty="0" smtClean="0">
              <a:latin typeface="Roboto Condensed Light" panose="02000000000000000000" pitchFamily="2" charset="0"/>
              <a:ea typeface="Roboto Condensed Light" panose="02000000000000000000" pitchFamily="2" charset="0"/>
            </a:rPr>
            <a:t>, або </a:t>
          </a:r>
          <a:r>
            <a:rPr lang="uk-UA" sz="1200" b="1" dirty="0" smtClean="0">
              <a:latin typeface="Roboto Condensed Light" panose="02000000000000000000" pitchFamily="2" charset="0"/>
              <a:ea typeface="Roboto Condensed Light" panose="02000000000000000000" pitchFamily="2" charset="0"/>
            </a:rPr>
            <a:t>його кредиторами</a:t>
          </a:r>
          <a:r>
            <a:rPr lang="uk-UA" sz="1200" dirty="0" smtClean="0">
              <a:latin typeface="Roboto Condensed Light" panose="02000000000000000000" pitchFamily="2" charset="0"/>
              <a:ea typeface="Roboto Condensed Light" panose="02000000000000000000" pitchFamily="2" charset="0"/>
            </a:rPr>
            <a:t>.</a:t>
          </a:r>
          <a:endParaRPr lang="uk-UA" sz="1200" dirty="0">
            <a:latin typeface="Roboto Condensed Light" panose="02000000000000000000" pitchFamily="2" charset="0"/>
            <a:ea typeface="Roboto Condensed Light" panose="02000000000000000000" pitchFamily="2" charset="0"/>
          </a:endParaRPr>
        </a:p>
      </dgm:t>
    </dgm:pt>
    <dgm:pt modelId="{A573F9C2-6F44-4523-9DB1-D9C20B978613}" type="parTrans" cxnId="{332ED642-5B95-4DEC-9F54-1309E6186E60}">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E1F3A8C5-E645-498C-A8C7-3587DA8617FA}" type="sibTrans" cxnId="{332ED642-5B95-4DEC-9F54-1309E6186E60}">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F884CC37-41EB-4C3F-B096-0F081819EB2D}">
      <dgm:prSet phldrT="[Текст]" custT="1"/>
      <dgm:spPr/>
      <dgm:t>
        <a:bodyPr/>
        <a:lstStyle/>
        <a:p>
          <a:pPr algn="ctr"/>
          <a:r>
            <a:rPr lang="uk-UA" sz="1200" b="1" dirty="0" smtClean="0">
              <a:latin typeface="Roboto Condensed Light" panose="02000000000000000000" pitchFamily="2" charset="0"/>
              <a:ea typeface="Roboto Condensed Light" panose="02000000000000000000" pitchFamily="2" charset="0"/>
            </a:rPr>
            <a:t>Кодекс</a:t>
          </a:r>
          <a:endParaRPr lang="uk-UA" sz="1200" b="1" dirty="0">
            <a:latin typeface="Roboto Condensed Light" panose="02000000000000000000" pitchFamily="2" charset="0"/>
            <a:ea typeface="Roboto Condensed Light" panose="02000000000000000000" pitchFamily="2" charset="0"/>
          </a:endParaRPr>
        </a:p>
      </dgm:t>
    </dgm:pt>
    <dgm:pt modelId="{A5B0CBA1-142B-4F0B-838A-92325D1BEAC0}" type="parTrans" cxnId="{AA4D209F-32E1-4820-95E7-D862DD17AC7E}">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E2F18B58-C63C-4FD7-859E-A21D6BA9F5D0}" type="sibTrans" cxnId="{AA4D209F-32E1-4820-95E7-D862DD17AC7E}">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8B0BDBE8-09F9-44E5-8AD9-E2636B6C63EB}">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Відповідно до частини першої статті 115 Кодексу </a:t>
          </a:r>
          <a:r>
            <a:rPr lang="uk-UA" sz="1200" b="1" dirty="0" smtClean="0">
              <a:latin typeface="Roboto Condensed Light" panose="02000000000000000000" pitchFamily="2" charset="0"/>
              <a:ea typeface="Roboto Condensed Light" panose="02000000000000000000" pitchFamily="2" charset="0"/>
            </a:rPr>
            <a:t>провадження у справі про неплатоспроможність боржника - фізичної особи або фізичної особи - підприємця може бути відкрито лише за заявою боржника</a:t>
          </a:r>
          <a:r>
            <a:rPr lang="uk-UA" sz="1200" dirty="0" smtClean="0">
              <a:latin typeface="Roboto Condensed Light" panose="02000000000000000000" pitchFamily="2" charset="0"/>
              <a:ea typeface="Roboto Condensed Light" panose="02000000000000000000" pitchFamily="2" charset="0"/>
            </a:rPr>
            <a:t>.</a:t>
          </a:r>
          <a:endParaRPr lang="uk-UA" sz="1200" dirty="0">
            <a:latin typeface="Roboto Condensed Light" panose="02000000000000000000" pitchFamily="2" charset="0"/>
            <a:ea typeface="Roboto Condensed Light" panose="02000000000000000000" pitchFamily="2" charset="0"/>
          </a:endParaRPr>
        </a:p>
      </dgm:t>
    </dgm:pt>
    <dgm:pt modelId="{8B8991AA-88B6-4020-B36D-C14E06E31C9D}" type="parTrans" cxnId="{9BF61A7C-CD69-4DF1-BDF7-0C43F92729D7}">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AFB1BB99-2C09-40FC-A8DB-02BE30D006B0}" type="sibTrans" cxnId="{9BF61A7C-CD69-4DF1-BDF7-0C43F92729D7}">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93095445-8679-47CA-A3F8-6C419FF57C91}">
      <dgm:prSet phldrT="[Текст]" custT="1"/>
      <dgm:spPr/>
      <dgm:t>
        <a:bodyPr/>
        <a:lstStyle/>
        <a:p>
          <a:pPr algn="ctr"/>
          <a:r>
            <a:rPr lang="uk-UA" sz="1200" b="1" dirty="0" smtClean="0">
              <a:latin typeface="Roboto Condensed Light" panose="02000000000000000000" pitchFamily="2" charset="0"/>
              <a:ea typeface="Roboto Condensed Light" panose="02000000000000000000" pitchFamily="2" charset="0"/>
            </a:rPr>
            <a:t>Висновок</a:t>
          </a:r>
          <a:endParaRPr lang="uk-UA" sz="1200" b="1" dirty="0">
            <a:latin typeface="Roboto Condensed Light" panose="02000000000000000000" pitchFamily="2" charset="0"/>
            <a:ea typeface="Roboto Condensed Light" panose="02000000000000000000" pitchFamily="2" charset="0"/>
          </a:endParaRPr>
        </a:p>
      </dgm:t>
    </dgm:pt>
    <dgm:pt modelId="{67547BEF-06F2-46F1-BB5B-2248CA731306}" type="sibTrans" cxnId="{1BCF3062-78F5-4EA4-A56D-4DAB4196D9FF}">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9DB32FAE-F591-4498-92BB-D6ED3CEDB63D}" type="parTrans" cxnId="{1BCF3062-78F5-4EA4-A56D-4DAB4196D9FF}">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B2E685D1-2EF7-492D-9C35-4F806C3E3464}">
      <dgm:prSet phldrT="[Текст]" custT="1"/>
      <dgm:spPr/>
      <dgm:t>
        <a:bodyPr/>
        <a:lstStyle/>
        <a:p>
          <a:pPr algn="just"/>
          <a:r>
            <a:rPr lang="uk-UA" sz="1200" b="1" dirty="0" smtClean="0">
              <a:latin typeface="Roboto Condensed Light" panose="02000000000000000000" pitchFamily="2" charset="0"/>
              <a:ea typeface="Roboto Condensed Light" panose="02000000000000000000" pitchFamily="2" charset="0"/>
            </a:rPr>
            <a:t>Таким чином, на відміну від Закону Кодексом запроваджується «добровільний» інститут банкрутства боржника - фізичної особи або фізичної особи - підприємця, що є його правом, а не </a:t>
          </a:r>
          <a:r>
            <a:rPr lang="uk-UA" sz="1200" b="1" dirty="0" err="1" smtClean="0">
              <a:latin typeface="Roboto Condensed Light" panose="02000000000000000000" pitchFamily="2" charset="0"/>
              <a:ea typeface="Roboto Condensed Light" panose="02000000000000000000" pitchFamily="2" charset="0"/>
            </a:rPr>
            <a:t>обов</a:t>
          </a:r>
          <a:r>
            <a:rPr lang="ru-RU" sz="1200" b="1" dirty="0" smtClean="0">
              <a:latin typeface="Roboto Condensed Light" panose="02000000000000000000" pitchFamily="2" charset="0"/>
              <a:ea typeface="Roboto Condensed Light" panose="02000000000000000000" pitchFamily="2" charset="0"/>
            </a:rPr>
            <a:t>’</a:t>
          </a:r>
          <a:r>
            <a:rPr lang="uk-UA" sz="1200" b="1" dirty="0" err="1" smtClean="0">
              <a:latin typeface="Roboto Condensed Light" panose="02000000000000000000" pitchFamily="2" charset="0"/>
              <a:ea typeface="Roboto Condensed Light" panose="02000000000000000000" pitchFamily="2" charset="0"/>
            </a:rPr>
            <a:t>язком</a:t>
          </a:r>
          <a:r>
            <a:rPr lang="uk-UA" sz="1200" b="1" dirty="0" smtClean="0">
              <a:latin typeface="Roboto Condensed Light" panose="02000000000000000000" pitchFamily="2" charset="0"/>
              <a:ea typeface="Roboto Condensed Light" panose="02000000000000000000" pitchFamily="2" charset="0"/>
            </a:rPr>
            <a:t>. Кредитори позбавлені права ініціювати банкрутство фізичних осіб.</a:t>
          </a:r>
          <a:endParaRPr lang="uk-UA" sz="1200" dirty="0">
            <a:latin typeface="Roboto Condensed Light" panose="02000000000000000000" pitchFamily="2" charset="0"/>
            <a:ea typeface="Roboto Condensed Light" panose="02000000000000000000" pitchFamily="2" charset="0"/>
          </a:endParaRPr>
        </a:p>
      </dgm:t>
    </dgm:pt>
    <dgm:pt modelId="{C3F9AA9D-577B-4709-9C48-F35E4CE60CA4}" type="sibTrans" cxnId="{64A7A3C7-93A1-463E-BDF2-152B58422AB5}">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5F816789-C8E9-47A9-971C-3B0C1F447712}" type="parTrans" cxnId="{64A7A3C7-93A1-463E-BDF2-152B58422AB5}">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5EB755F3-7146-4726-B30A-ED585779F5F9}">
      <dgm:prSet custT="1"/>
      <dgm:spPr/>
      <dgm:t>
        <a:bodyPr/>
        <a:lstStyle/>
        <a:p>
          <a:pPr algn="just"/>
          <a:r>
            <a:rPr lang="uk-UA" sz="1200" dirty="0" smtClean="0">
              <a:latin typeface="Roboto Condensed Light" panose="02000000000000000000" pitchFamily="2" charset="0"/>
              <a:ea typeface="Roboto Condensed Light" panose="02000000000000000000" pitchFamily="2" charset="0"/>
            </a:rPr>
            <a:t>Частиною другою статті 115 Кодексу передбачено підстави за яких боржник (фізична особа або фізична особа - підприємець) має право звернутися до господарського суду із відповідною заявою.</a:t>
          </a:r>
          <a:endParaRPr lang="uk-UA" sz="1200" dirty="0">
            <a:latin typeface="Roboto Condensed Light" panose="02000000000000000000" pitchFamily="2" charset="0"/>
            <a:ea typeface="Roboto Condensed Light" panose="02000000000000000000" pitchFamily="2" charset="0"/>
          </a:endParaRPr>
        </a:p>
      </dgm:t>
    </dgm:pt>
    <dgm:pt modelId="{8E698F27-E0AB-41D6-AA08-493BF7DDB901}" type="parTrans" cxnId="{F3E57B31-CED4-4EFB-B918-4ADF30F60052}">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A6BA08BD-F8B1-4A72-9496-BD3FC1838A22}" type="sibTrans" cxnId="{F3E57B31-CED4-4EFB-B918-4ADF30F60052}">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31726B7F-E67C-404D-A561-2D13A6B0022E}">
      <dgm:prSet custT="1"/>
      <dgm:spPr/>
      <dgm:t>
        <a:bodyPr/>
        <a:lstStyle/>
        <a:p>
          <a:pPr algn="just"/>
          <a:r>
            <a:rPr lang="uk-UA" sz="1200" dirty="0" smtClean="0">
              <a:latin typeface="Roboto Condensed Light" panose="02000000000000000000" pitchFamily="2" charset="0"/>
              <a:ea typeface="Roboto Condensed Light" panose="02000000000000000000" pitchFamily="2" charset="0"/>
            </a:rPr>
            <a:t>Відповідальність за порушення </a:t>
          </a:r>
          <a:r>
            <a:rPr lang="uk-UA" sz="1200" dirty="0" err="1" smtClean="0">
              <a:latin typeface="Roboto Condensed Light" panose="02000000000000000000" pitchFamily="2" charset="0"/>
              <a:ea typeface="Roboto Condensed Light" panose="02000000000000000000" pitchFamily="2" charset="0"/>
            </a:rPr>
            <a:t>обов</a:t>
          </a:r>
          <a:r>
            <a:rPr lang="en-US" sz="1200" dirty="0" smtClean="0">
              <a:latin typeface="Roboto Condensed Light" panose="02000000000000000000" pitchFamily="2" charset="0"/>
              <a:ea typeface="Roboto Condensed Light" panose="02000000000000000000" pitchFamily="2" charset="0"/>
            </a:rPr>
            <a:t>’</a:t>
          </a:r>
          <a:r>
            <a:rPr lang="uk-UA" sz="1200" dirty="0" err="1" smtClean="0">
              <a:latin typeface="Roboto Condensed Light" panose="02000000000000000000" pitchFamily="2" charset="0"/>
              <a:ea typeface="Roboto Condensed Light" panose="02000000000000000000" pitchFamily="2" charset="0"/>
            </a:rPr>
            <a:t>язку</a:t>
          </a:r>
          <a:r>
            <a:rPr lang="uk-UA" sz="1200" dirty="0" smtClean="0">
              <a:latin typeface="Roboto Condensed Light" panose="02000000000000000000" pitchFamily="2" charset="0"/>
              <a:ea typeface="Roboto Condensed Light" panose="02000000000000000000" pitchFamily="2" charset="0"/>
            </a:rPr>
            <a:t> боржника у місячний строк звернутися до господарського суду із заявою про відкриття провадження у справі (частина шоста статті 34 Кодексу) передбачено лише для керівника боржника, тобто боржника – юридичної особи.</a:t>
          </a:r>
          <a:endParaRPr lang="uk-UA" sz="1200" dirty="0">
            <a:latin typeface="Roboto Condensed Light" panose="02000000000000000000" pitchFamily="2" charset="0"/>
            <a:ea typeface="Roboto Condensed Light" panose="02000000000000000000" pitchFamily="2" charset="0"/>
          </a:endParaRPr>
        </a:p>
      </dgm:t>
    </dgm:pt>
    <dgm:pt modelId="{2BDDF4B8-95E8-49EB-9CFF-5D20589BC65B}" type="parTrans" cxnId="{C2D4C434-2A3E-4221-846A-F0FAA10F2C0A}">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FB9A5EA8-E85E-474E-A1B2-FD083A102F60}" type="sibTrans" cxnId="{C2D4C434-2A3E-4221-846A-F0FAA10F2C0A}">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45CA6596-650F-4E72-89D9-1AE18077B834}" type="pres">
      <dgm:prSet presAssocID="{674698E4-C385-4E12-8F59-8E91317AF650}" presName="linearFlow" presStyleCnt="0">
        <dgm:presLayoutVars>
          <dgm:dir/>
          <dgm:animLvl val="lvl"/>
          <dgm:resizeHandles val="exact"/>
        </dgm:presLayoutVars>
      </dgm:prSet>
      <dgm:spPr/>
      <dgm:t>
        <a:bodyPr/>
        <a:lstStyle/>
        <a:p>
          <a:endParaRPr lang="uk-UA"/>
        </a:p>
      </dgm:t>
    </dgm:pt>
    <dgm:pt modelId="{552EFE0B-4312-4464-BB46-1017668E5AAD}" type="pres">
      <dgm:prSet presAssocID="{44EFF9D1-5E8E-4D62-BED3-DD8459690A0D}" presName="composite" presStyleCnt="0"/>
      <dgm:spPr/>
    </dgm:pt>
    <dgm:pt modelId="{886E5AE1-4BF3-497D-8900-35FA56595636}" type="pres">
      <dgm:prSet presAssocID="{44EFF9D1-5E8E-4D62-BED3-DD8459690A0D}" presName="parentText" presStyleLbl="alignNode1" presStyleIdx="0" presStyleCnt="3">
        <dgm:presLayoutVars>
          <dgm:chMax val="1"/>
          <dgm:bulletEnabled val="1"/>
        </dgm:presLayoutVars>
      </dgm:prSet>
      <dgm:spPr/>
      <dgm:t>
        <a:bodyPr/>
        <a:lstStyle/>
        <a:p>
          <a:endParaRPr lang="uk-UA"/>
        </a:p>
      </dgm:t>
    </dgm:pt>
    <dgm:pt modelId="{685612DD-6C6E-4AF0-8F59-5D7DDB16146A}" type="pres">
      <dgm:prSet presAssocID="{44EFF9D1-5E8E-4D62-BED3-DD8459690A0D}" presName="descendantText" presStyleLbl="alignAcc1" presStyleIdx="0" presStyleCnt="3">
        <dgm:presLayoutVars>
          <dgm:bulletEnabled val="1"/>
        </dgm:presLayoutVars>
      </dgm:prSet>
      <dgm:spPr/>
      <dgm:t>
        <a:bodyPr/>
        <a:lstStyle/>
        <a:p>
          <a:endParaRPr lang="uk-UA"/>
        </a:p>
      </dgm:t>
    </dgm:pt>
    <dgm:pt modelId="{20430CB3-82A3-4AB2-B717-107E0FD9B7EA}" type="pres">
      <dgm:prSet presAssocID="{90FE80EE-0015-4126-A43F-EDE49A73AC55}" presName="sp" presStyleCnt="0"/>
      <dgm:spPr/>
    </dgm:pt>
    <dgm:pt modelId="{E8A07522-044F-422F-B72F-675EF3E6C5EF}" type="pres">
      <dgm:prSet presAssocID="{F884CC37-41EB-4C3F-B096-0F081819EB2D}" presName="composite" presStyleCnt="0"/>
      <dgm:spPr/>
    </dgm:pt>
    <dgm:pt modelId="{7F6F11B9-BF10-461F-8B0F-A14AEE1556FE}" type="pres">
      <dgm:prSet presAssocID="{F884CC37-41EB-4C3F-B096-0F081819EB2D}" presName="parentText" presStyleLbl="alignNode1" presStyleIdx="1" presStyleCnt="3" custScaleY="110689">
        <dgm:presLayoutVars>
          <dgm:chMax val="1"/>
          <dgm:bulletEnabled val="1"/>
        </dgm:presLayoutVars>
      </dgm:prSet>
      <dgm:spPr/>
      <dgm:t>
        <a:bodyPr/>
        <a:lstStyle/>
        <a:p>
          <a:endParaRPr lang="uk-UA"/>
        </a:p>
      </dgm:t>
    </dgm:pt>
    <dgm:pt modelId="{27E7103A-A767-48C0-9600-498E95CA3627}" type="pres">
      <dgm:prSet presAssocID="{F884CC37-41EB-4C3F-B096-0F081819EB2D}" presName="descendantText" presStyleLbl="alignAcc1" presStyleIdx="1" presStyleCnt="3" custScaleY="119876">
        <dgm:presLayoutVars>
          <dgm:bulletEnabled val="1"/>
        </dgm:presLayoutVars>
      </dgm:prSet>
      <dgm:spPr/>
      <dgm:t>
        <a:bodyPr/>
        <a:lstStyle/>
        <a:p>
          <a:endParaRPr lang="uk-UA"/>
        </a:p>
      </dgm:t>
    </dgm:pt>
    <dgm:pt modelId="{6C487F59-D1EB-4EE6-B056-B40CED108ECF}" type="pres">
      <dgm:prSet presAssocID="{E2F18B58-C63C-4FD7-859E-A21D6BA9F5D0}" presName="sp" presStyleCnt="0"/>
      <dgm:spPr/>
    </dgm:pt>
    <dgm:pt modelId="{A2C896FA-9F8F-4745-8CD5-5CC5EA6D72D0}" type="pres">
      <dgm:prSet presAssocID="{93095445-8679-47CA-A3F8-6C419FF57C91}" presName="composite" presStyleCnt="0"/>
      <dgm:spPr/>
    </dgm:pt>
    <dgm:pt modelId="{03A9180B-4174-4261-9966-1077C0649AE3}" type="pres">
      <dgm:prSet presAssocID="{93095445-8679-47CA-A3F8-6C419FF57C91}" presName="parentText" presStyleLbl="alignNode1" presStyleIdx="2" presStyleCnt="3">
        <dgm:presLayoutVars>
          <dgm:chMax val="1"/>
          <dgm:bulletEnabled val="1"/>
        </dgm:presLayoutVars>
      </dgm:prSet>
      <dgm:spPr/>
      <dgm:t>
        <a:bodyPr/>
        <a:lstStyle/>
        <a:p>
          <a:endParaRPr lang="uk-UA"/>
        </a:p>
      </dgm:t>
    </dgm:pt>
    <dgm:pt modelId="{6AF801CE-B814-499F-9523-E18902BA3025}" type="pres">
      <dgm:prSet presAssocID="{93095445-8679-47CA-A3F8-6C419FF57C91}" presName="descendantText" presStyleLbl="alignAcc1" presStyleIdx="2" presStyleCnt="3">
        <dgm:presLayoutVars>
          <dgm:bulletEnabled val="1"/>
        </dgm:presLayoutVars>
      </dgm:prSet>
      <dgm:spPr/>
      <dgm:t>
        <a:bodyPr/>
        <a:lstStyle/>
        <a:p>
          <a:endParaRPr lang="uk-UA"/>
        </a:p>
      </dgm:t>
    </dgm:pt>
  </dgm:ptLst>
  <dgm:cxnLst>
    <dgm:cxn modelId="{D8F85C14-4850-4372-A240-11AC3BD02C07}" type="presOf" srcId="{44EFF9D1-5E8E-4D62-BED3-DD8459690A0D}" destId="{886E5AE1-4BF3-497D-8900-35FA56595636}" srcOrd="0" destOrd="0" presId="urn:microsoft.com/office/officeart/2005/8/layout/chevron2"/>
    <dgm:cxn modelId="{96B70332-1DDF-4675-9820-99CB37B3C0BE}" type="presOf" srcId="{5EB755F3-7146-4726-B30A-ED585779F5F9}" destId="{27E7103A-A767-48C0-9600-498E95CA3627}" srcOrd="0" destOrd="1" presId="urn:microsoft.com/office/officeart/2005/8/layout/chevron2"/>
    <dgm:cxn modelId="{A9594699-44BE-4A7F-BBAE-38E73898A19B}" type="presOf" srcId="{31726B7F-E67C-404D-A561-2D13A6B0022E}" destId="{27E7103A-A767-48C0-9600-498E95CA3627}" srcOrd="0" destOrd="2" presId="urn:microsoft.com/office/officeart/2005/8/layout/chevron2"/>
    <dgm:cxn modelId="{1BCF3062-78F5-4EA4-A56D-4DAB4196D9FF}" srcId="{674698E4-C385-4E12-8F59-8E91317AF650}" destId="{93095445-8679-47CA-A3F8-6C419FF57C91}" srcOrd="2" destOrd="0" parTransId="{9DB32FAE-F591-4498-92BB-D6ED3CEDB63D}" sibTransId="{67547BEF-06F2-46F1-BB5B-2248CA731306}"/>
    <dgm:cxn modelId="{10F0BB49-292D-4AB1-9DC9-EB379E09B859}" type="presOf" srcId="{F884CC37-41EB-4C3F-B096-0F081819EB2D}" destId="{7F6F11B9-BF10-461F-8B0F-A14AEE1556FE}" srcOrd="0" destOrd="0" presId="urn:microsoft.com/office/officeart/2005/8/layout/chevron2"/>
    <dgm:cxn modelId="{332ED642-5B95-4DEC-9F54-1309E6186E60}" srcId="{44EFF9D1-5E8E-4D62-BED3-DD8459690A0D}" destId="{045F5634-9BFE-40A9-AD8B-EA6541DF0F36}" srcOrd="0" destOrd="0" parTransId="{A573F9C2-6F44-4523-9DB1-D9C20B978613}" sibTransId="{E1F3A8C5-E645-498C-A8C7-3587DA8617FA}"/>
    <dgm:cxn modelId="{4A71D168-57DF-41B2-9680-F3E4DAABF12B}" type="presOf" srcId="{674698E4-C385-4E12-8F59-8E91317AF650}" destId="{45CA6596-650F-4E72-89D9-1AE18077B834}" srcOrd="0" destOrd="0" presId="urn:microsoft.com/office/officeart/2005/8/layout/chevron2"/>
    <dgm:cxn modelId="{48504D58-6B1B-4B2B-8B30-F9FE240AD25A}" type="presOf" srcId="{8B0BDBE8-09F9-44E5-8AD9-E2636B6C63EB}" destId="{27E7103A-A767-48C0-9600-498E95CA3627}" srcOrd="0" destOrd="0" presId="urn:microsoft.com/office/officeart/2005/8/layout/chevron2"/>
    <dgm:cxn modelId="{F3E57B31-CED4-4EFB-B918-4ADF30F60052}" srcId="{F884CC37-41EB-4C3F-B096-0F081819EB2D}" destId="{5EB755F3-7146-4726-B30A-ED585779F5F9}" srcOrd="1" destOrd="0" parTransId="{8E698F27-E0AB-41D6-AA08-493BF7DDB901}" sibTransId="{A6BA08BD-F8B1-4A72-9496-BD3FC1838A22}"/>
    <dgm:cxn modelId="{CB9211C6-1FAA-4598-982D-305CD7AD867D}" type="presOf" srcId="{B2E685D1-2EF7-492D-9C35-4F806C3E3464}" destId="{6AF801CE-B814-499F-9523-E18902BA3025}" srcOrd="0" destOrd="0" presId="urn:microsoft.com/office/officeart/2005/8/layout/chevron2"/>
    <dgm:cxn modelId="{C2D4C434-2A3E-4221-846A-F0FAA10F2C0A}" srcId="{F884CC37-41EB-4C3F-B096-0F081819EB2D}" destId="{31726B7F-E67C-404D-A561-2D13A6B0022E}" srcOrd="2" destOrd="0" parTransId="{2BDDF4B8-95E8-49EB-9CFF-5D20589BC65B}" sibTransId="{FB9A5EA8-E85E-474E-A1B2-FD083A102F60}"/>
    <dgm:cxn modelId="{9BF61A7C-CD69-4DF1-BDF7-0C43F92729D7}" srcId="{F884CC37-41EB-4C3F-B096-0F081819EB2D}" destId="{8B0BDBE8-09F9-44E5-8AD9-E2636B6C63EB}" srcOrd="0" destOrd="0" parTransId="{8B8991AA-88B6-4020-B36D-C14E06E31C9D}" sibTransId="{AFB1BB99-2C09-40FC-A8DB-02BE30D006B0}"/>
    <dgm:cxn modelId="{AA4D209F-32E1-4820-95E7-D862DD17AC7E}" srcId="{674698E4-C385-4E12-8F59-8E91317AF650}" destId="{F884CC37-41EB-4C3F-B096-0F081819EB2D}" srcOrd="1" destOrd="0" parTransId="{A5B0CBA1-142B-4F0B-838A-92325D1BEAC0}" sibTransId="{E2F18B58-C63C-4FD7-859E-A21D6BA9F5D0}"/>
    <dgm:cxn modelId="{517BADED-2A34-40B2-9680-B70F1A27FAE3}" type="presOf" srcId="{045F5634-9BFE-40A9-AD8B-EA6541DF0F36}" destId="{685612DD-6C6E-4AF0-8F59-5D7DDB16146A}" srcOrd="0" destOrd="0" presId="urn:microsoft.com/office/officeart/2005/8/layout/chevron2"/>
    <dgm:cxn modelId="{1533C560-C7EE-489E-8EB7-26B50D5562DD}" type="presOf" srcId="{93095445-8679-47CA-A3F8-6C419FF57C91}" destId="{03A9180B-4174-4261-9966-1077C0649AE3}" srcOrd="0" destOrd="0" presId="urn:microsoft.com/office/officeart/2005/8/layout/chevron2"/>
    <dgm:cxn modelId="{0C31EE73-C0C6-4759-B343-047C6871C417}" srcId="{674698E4-C385-4E12-8F59-8E91317AF650}" destId="{44EFF9D1-5E8E-4D62-BED3-DD8459690A0D}" srcOrd="0" destOrd="0" parTransId="{1F90437C-B1F1-40E7-95C8-8C45992B30D5}" sibTransId="{90FE80EE-0015-4126-A43F-EDE49A73AC55}"/>
    <dgm:cxn modelId="{64A7A3C7-93A1-463E-BDF2-152B58422AB5}" srcId="{93095445-8679-47CA-A3F8-6C419FF57C91}" destId="{B2E685D1-2EF7-492D-9C35-4F806C3E3464}" srcOrd="0" destOrd="0" parTransId="{5F816789-C8E9-47A9-971C-3B0C1F447712}" sibTransId="{C3F9AA9D-577B-4709-9C48-F35E4CE60CA4}"/>
    <dgm:cxn modelId="{9503A6A5-1452-4D79-B841-7079E31470D7}" type="presParOf" srcId="{45CA6596-650F-4E72-89D9-1AE18077B834}" destId="{552EFE0B-4312-4464-BB46-1017668E5AAD}" srcOrd="0" destOrd="0" presId="urn:microsoft.com/office/officeart/2005/8/layout/chevron2"/>
    <dgm:cxn modelId="{0CAC8774-2DD0-4B4A-93AE-451B39BC50D1}" type="presParOf" srcId="{552EFE0B-4312-4464-BB46-1017668E5AAD}" destId="{886E5AE1-4BF3-497D-8900-35FA56595636}" srcOrd="0" destOrd="0" presId="urn:microsoft.com/office/officeart/2005/8/layout/chevron2"/>
    <dgm:cxn modelId="{DFEA22B6-7273-4892-A922-6220147C4EFF}" type="presParOf" srcId="{552EFE0B-4312-4464-BB46-1017668E5AAD}" destId="{685612DD-6C6E-4AF0-8F59-5D7DDB16146A}" srcOrd="1" destOrd="0" presId="urn:microsoft.com/office/officeart/2005/8/layout/chevron2"/>
    <dgm:cxn modelId="{45753261-DA27-489A-BA96-828B6B614ACC}" type="presParOf" srcId="{45CA6596-650F-4E72-89D9-1AE18077B834}" destId="{20430CB3-82A3-4AB2-B717-107E0FD9B7EA}" srcOrd="1" destOrd="0" presId="urn:microsoft.com/office/officeart/2005/8/layout/chevron2"/>
    <dgm:cxn modelId="{E6CEF6B1-EF41-430E-9FDB-6C4F4695D4AA}" type="presParOf" srcId="{45CA6596-650F-4E72-89D9-1AE18077B834}" destId="{E8A07522-044F-422F-B72F-675EF3E6C5EF}" srcOrd="2" destOrd="0" presId="urn:microsoft.com/office/officeart/2005/8/layout/chevron2"/>
    <dgm:cxn modelId="{4406C64A-711F-421B-BCBF-50196F82CC5F}" type="presParOf" srcId="{E8A07522-044F-422F-B72F-675EF3E6C5EF}" destId="{7F6F11B9-BF10-461F-8B0F-A14AEE1556FE}" srcOrd="0" destOrd="0" presId="urn:microsoft.com/office/officeart/2005/8/layout/chevron2"/>
    <dgm:cxn modelId="{088B82AA-CB8E-4E7E-AC5D-0A0A8FA0D422}" type="presParOf" srcId="{E8A07522-044F-422F-B72F-675EF3E6C5EF}" destId="{27E7103A-A767-48C0-9600-498E95CA3627}" srcOrd="1" destOrd="0" presId="urn:microsoft.com/office/officeart/2005/8/layout/chevron2"/>
    <dgm:cxn modelId="{20E4B539-0D26-402C-ADA1-F13367A67E2F}" type="presParOf" srcId="{45CA6596-650F-4E72-89D9-1AE18077B834}" destId="{6C487F59-D1EB-4EE6-B056-B40CED108ECF}" srcOrd="3" destOrd="0" presId="urn:microsoft.com/office/officeart/2005/8/layout/chevron2"/>
    <dgm:cxn modelId="{8AEF850B-1764-45F4-9A1F-7B836C0F9390}" type="presParOf" srcId="{45CA6596-650F-4E72-89D9-1AE18077B834}" destId="{A2C896FA-9F8F-4745-8CD5-5CC5EA6D72D0}" srcOrd="4" destOrd="0" presId="urn:microsoft.com/office/officeart/2005/8/layout/chevron2"/>
    <dgm:cxn modelId="{CB5FA31F-10CC-477F-81D7-5E56443474F3}" type="presParOf" srcId="{A2C896FA-9F8F-4745-8CD5-5CC5EA6D72D0}" destId="{03A9180B-4174-4261-9966-1077C0649AE3}" srcOrd="0" destOrd="0" presId="urn:microsoft.com/office/officeart/2005/8/layout/chevron2"/>
    <dgm:cxn modelId="{0367BF0D-0540-40BF-AB41-81EB12E7A558}" type="presParOf" srcId="{A2C896FA-9F8F-4745-8CD5-5CC5EA6D72D0}" destId="{6AF801CE-B814-499F-9523-E18902BA302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FE79978-8475-495D-A194-58EE95AD56F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uk-UA"/>
        </a:p>
      </dgm:t>
    </dgm:pt>
    <dgm:pt modelId="{08802553-6641-4195-A7D2-576ED54007FB}">
      <dgm:prSet phldrT="[Текст]" custT="1"/>
      <dgm:spPr/>
      <dgm:t>
        <a:bodyPr/>
        <a:lstStyle/>
        <a:p>
          <a:pPr algn="ctr"/>
          <a:r>
            <a:rPr lang="uk-UA" sz="1200" b="1" dirty="0" smtClean="0">
              <a:latin typeface="Roboto Condensed Light" panose="02000000000000000000" pitchFamily="2" charset="0"/>
              <a:ea typeface="Roboto Condensed Light" panose="02000000000000000000" pitchFamily="2" charset="0"/>
            </a:rPr>
            <a:t>Закон</a:t>
          </a:r>
          <a:endParaRPr lang="uk-UA" sz="1200" b="1" dirty="0">
            <a:latin typeface="Roboto Condensed Light" panose="02000000000000000000" pitchFamily="2" charset="0"/>
            <a:ea typeface="Roboto Condensed Light" panose="02000000000000000000" pitchFamily="2" charset="0"/>
          </a:endParaRPr>
        </a:p>
      </dgm:t>
    </dgm:pt>
    <dgm:pt modelId="{7BE455C4-0953-44DE-855B-18DCF671E17E}" type="parTrans" cxnId="{2E744A1C-5B93-4225-97C3-1714ACF8F9A0}">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F6B199DC-BB06-458F-8A7D-136F456E461F}" type="sibTrans" cxnId="{2E744A1C-5B93-4225-97C3-1714ACF8F9A0}">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45FD46D7-71F3-4AE7-BFF8-6D7511D52636}">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Для цілей Закону боржник це, зокрема, фізична особа </a:t>
          </a:r>
          <a:r>
            <a:rPr lang="uk-UA" sz="1200" b="1" dirty="0" smtClean="0">
              <a:latin typeface="Roboto Condensed Light" panose="02000000000000000000" pitchFamily="2" charset="0"/>
              <a:ea typeface="Roboto Condensed Light" panose="02000000000000000000" pitchFamily="2" charset="0"/>
            </a:rPr>
            <a:t>за зобов'язаннями, які виникли у фізичної особи у зв'язку зі здійсненням нею підприємницької діяльності </a:t>
          </a:r>
          <a:r>
            <a:rPr lang="uk-UA" sz="1200" dirty="0" smtClean="0">
              <a:latin typeface="Roboto Condensed Light" panose="02000000000000000000" pitchFamily="2" charset="0"/>
              <a:ea typeface="Roboto Condensed Light" panose="02000000000000000000" pitchFamily="2" charset="0"/>
            </a:rPr>
            <a:t>(абзац четвертий статті 1 Закону).</a:t>
          </a:r>
          <a:endParaRPr lang="uk-UA" sz="1200" dirty="0">
            <a:latin typeface="Roboto Condensed Light" panose="02000000000000000000" pitchFamily="2" charset="0"/>
            <a:ea typeface="Roboto Condensed Light" panose="02000000000000000000" pitchFamily="2" charset="0"/>
          </a:endParaRPr>
        </a:p>
      </dgm:t>
    </dgm:pt>
    <dgm:pt modelId="{1BE9C912-9076-4275-8801-FDB9F347344F}" type="parTrans" cxnId="{2359F0D9-7EB6-42F0-9E1E-9960CFC4BA1C}">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6D5C68B7-1312-4827-99AD-890328E4690C}" type="sibTrans" cxnId="{2359F0D9-7EB6-42F0-9E1E-9960CFC4BA1C}">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F771E3EC-BB60-4BFF-8B34-B3F43FCD4896}">
      <dgm:prSet phldrT="[Текст]" custT="1"/>
      <dgm:spPr/>
      <dgm:t>
        <a:bodyPr/>
        <a:lstStyle/>
        <a:p>
          <a:pPr algn="ctr"/>
          <a:r>
            <a:rPr lang="uk-UA" sz="1200" b="1" dirty="0" smtClean="0">
              <a:latin typeface="Roboto Condensed Light" panose="02000000000000000000" pitchFamily="2" charset="0"/>
              <a:ea typeface="Roboto Condensed Light" panose="02000000000000000000" pitchFamily="2" charset="0"/>
            </a:rPr>
            <a:t>Кодекс</a:t>
          </a:r>
          <a:endParaRPr lang="uk-UA" sz="1200" b="1" dirty="0">
            <a:latin typeface="Roboto Condensed Light" panose="02000000000000000000" pitchFamily="2" charset="0"/>
            <a:ea typeface="Roboto Condensed Light" panose="02000000000000000000" pitchFamily="2" charset="0"/>
          </a:endParaRPr>
        </a:p>
      </dgm:t>
    </dgm:pt>
    <dgm:pt modelId="{388A5DD9-31AE-4EAA-AE3E-7FFD81D8D905}" type="parTrans" cxnId="{39F0877D-07DA-4146-939A-E9E3D56444C5}">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375E2B91-E910-42C3-BDEC-DAA98830052D}" type="sibTrans" cxnId="{39F0877D-07DA-4146-939A-E9E3D56444C5}">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C8C5A040-638E-499B-B43F-8F5000E78F50}">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Для цілей Кодексу боржник це юридична особа або фізична особа, у тому числі фізична особа - підприємець, </a:t>
          </a:r>
          <a:r>
            <a:rPr lang="uk-UA" sz="1200" b="1" dirty="0" smtClean="0">
              <a:latin typeface="Roboto Condensed Light" panose="02000000000000000000" pitchFamily="2" charset="0"/>
              <a:ea typeface="Roboto Condensed Light" panose="02000000000000000000" pitchFamily="2" charset="0"/>
            </a:rPr>
            <a:t>неспроможна виконати свої грошові зобов'язання, строк виконання яких настав</a:t>
          </a:r>
          <a:r>
            <a:rPr lang="uk-UA" sz="1200" dirty="0" smtClean="0">
              <a:latin typeface="Roboto Condensed Light" panose="02000000000000000000" pitchFamily="2" charset="0"/>
              <a:ea typeface="Roboto Condensed Light" panose="02000000000000000000" pitchFamily="2" charset="0"/>
            </a:rPr>
            <a:t> (абзац четвертий статті 1 Кодексу).</a:t>
          </a:r>
          <a:endParaRPr lang="uk-UA" sz="1200" dirty="0">
            <a:latin typeface="Roboto Condensed Light" panose="02000000000000000000" pitchFamily="2" charset="0"/>
            <a:ea typeface="Roboto Condensed Light" panose="02000000000000000000" pitchFamily="2" charset="0"/>
          </a:endParaRPr>
        </a:p>
      </dgm:t>
    </dgm:pt>
    <dgm:pt modelId="{8B89F697-93F5-42DF-8724-1AE5BEFEA19F}" type="parTrans" cxnId="{C579B62C-18F7-4673-8D22-A37508539656}">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05157859-64ED-4774-BD69-A422479904C2}" type="sibTrans" cxnId="{C579B62C-18F7-4673-8D22-A37508539656}">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B3A9A63A-29C3-4201-8964-53212728E44B}">
      <dgm:prSet phldrT="[Текст]" custT="1"/>
      <dgm:spPr/>
      <dgm:t>
        <a:bodyPr/>
        <a:lstStyle/>
        <a:p>
          <a:pPr algn="ctr"/>
          <a:r>
            <a:rPr lang="uk-UA" sz="1200" b="1" dirty="0" smtClean="0">
              <a:latin typeface="Roboto Condensed Light" panose="02000000000000000000" pitchFamily="2" charset="0"/>
              <a:ea typeface="Roboto Condensed Light" panose="02000000000000000000" pitchFamily="2" charset="0"/>
            </a:rPr>
            <a:t>Висновок</a:t>
          </a:r>
          <a:endParaRPr lang="uk-UA" sz="1200" b="1" dirty="0">
            <a:latin typeface="Roboto Condensed Light" panose="02000000000000000000" pitchFamily="2" charset="0"/>
            <a:ea typeface="Roboto Condensed Light" panose="02000000000000000000" pitchFamily="2" charset="0"/>
          </a:endParaRPr>
        </a:p>
      </dgm:t>
    </dgm:pt>
    <dgm:pt modelId="{A6251CBD-DB31-4765-96E2-9FC8C33581B9}" type="parTrans" cxnId="{75CBE067-2AA2-4B9F-9F94-AD0456091C99}">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42D21D44-D687-43A2-95E0-12D7721D1662}" type="sibTrans" cxnId="{75CBE067-2AA2-4B9F-9F94-AD0456091C99}">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6C39DEC6-D206-4755-BA09-7B751F4244DB}">
      <dgm:prSet phldrT="[Текст]" custT="1"/>
      <dgm:spPr/>
      <dgm:t>
        <a:bodyPr/>
        <a:lstStyle/>
        <a:p>
          <a:pPr algn="just"/>
          <a:r>
            <a:rPr lang="uk-UA" sz="1200" b="1" dirty="0" smtClean="0">
              <a:latin typeface="Roboto Condensed Light" panose="02000000000000000000" pitchFamily="2" charset="0"/>
              <a:ea typeface="Roboto Condensed Light" panose="02000000000000000000" pitchFamily="2" charset="0"/>
            </a:rPr>
            <a:t>Таким чином, відповідно до Кодексу боржником може бути будь-яка фізична особа. При цьому неспроможність фізичної особи виконати свої грошові зобов'язання не обмежується лише тими зобов'язаннями, які виникли у фізичної особи у зв'язку зі здійсненням нею підприємницької діяльності.</a:t>
          </a:r>
          <a:endParaRPr lang="uk-UA" sz="1200" dirty="0">
            <a:latin typeface="Roboto Condensed Light" panose="02000000000000000000" pitchFamily="2" charset="0"/>
            <a:ea typeface="Roboto Condensed Light" panose="02000000000000000000" pitchFamily="2" charset="0"/>
          </a:endParaRPr>
        </a:p>
      </dgm:t>
    </dgm:pt>
    <dgm:pt modelId="{BD6F18F1-578F-4554-9D1F-8406DE7E9B25}" type="parTrans" cxnId="{B457E114-5876-4A93-96A0-DA9DBC1F2BAE}">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9E9A47D4-2113-4E7F-B08C-A47D8C16B054}" type="sibTrans" cxnId="{B457E114-5876-4A93-96A0-DA9DBC1F2BAE}">
      <dgm:prSet/>
      <dgm:spPr/>
      <dgm:t>
        <a:bodyPr/>
        <a:lstStyle/>
        <a:p>
          <a:pPr algn="just"/>
          <a:endParaRPr lang="uk-UA" sz="1200">
            <a:latin typeface="Roboto Condensed Light" panose="02000000000000000000" pitchFamily="2" charset="0"/>
            <a:ea typeface="Roboto Condensed Light" panose="02000000000000000000" pitchFamily="2" charset="0"/>
          </a:endParaRPr>
        </a:p>
      </dgm:t>
    </dgm:pt>
    <dgm:pt modelId="{8332CF51-7F51-4BAE-9E20-EF1D2B826AF0}">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Частиною першою статті 90 Закону, яка врегульовує особливості банкрутства фізичної особи, передбачено, що правила, передбачені цією статтею, застосовуються до відносин, пов'язаних з визнанням банкрутом фізичної особи </a:t>
          </a:r>
          <a:r>
            <a:rPr lang="uk-UA" sz="1200" b="1" dirty="0" smtClean="0">
              <a:latin typeface="Roboto Condensed Light" panose="02000000000000000000" pitchFamily="2" charset="0"/>
              <a:ea typeface="Roboto Condensed Light" panose="02000000000000000000" pitchFamily="2" charset="0"/>
            </a:rPr>
            <a:t>за боргами, які виникли у неї у зв'язку зі здійсненням підприємницької діяльності</a:t>
          </a:r>
          <a:r>
            <a:rPr lang="uk-UA" sz="1200" dirty="0" smtClean="0">
              <a:latin typeface="Roboto Condensed Light" panose="02000000000000000000" pitchFamily="2" charset="0"/>
              <a:ea typeface="Roboto Condensed Light" panose="02000000000000000000" pitchFamily="2" charset="0"/>
            </a:rPr>
            <a:t>.</a:t>
          </a:r>
          <a:endParaRPr lang="uk-UA" sz="1200" dirty="0">
            <a:latin typeface="Roboto Condensed Light" panose="02000000000000000000" pitchFamily="2" charset="0"/>
            <a:ea typeface="Roboto Condensed Light" panose="02000000000000000000" pitchFamily="2" charset="0"/>
          </a:endParaRPr>
        </a:p>
      </dgm:t>
    </dgm:pt>
    <dgm:pt modelId="{4942923C-2695-40C3-82AE-0C503AEF4A94}" type="parTrans" cxnId="{702808EF-5EB1-4786-AEF6-AB706AB97B8F}">
      <dgm:prSet/>
      <dgm:spPr/>
      <dgm:t>
        <a:bodyPr/>
        <a:lstStyle/>
        <a:p>
          <a:pPr algn="just"/>
          <a:endParaRPr lang="uk-UA"/>
        </a:p>
      </dgm:t>
    </dgm:pt>
    <dgm:pt modelId="{3D5352AC-3D3C-474B-AC76-B0A6CE30F193}" type="sibTrans" cxnId="{702808EF-5EB1-4786-AEF6-AB706AB97B8F}">
      <dgm:prSet/>
      <dgm:spPr/>
      <dgm:t>
        <a:bodyPr/>
        <a:lstStyle/>
        <a:p>
          <a:pPr algn="just"/>
          <a:endParaRPr lang="uk-UA"/>
        </a:p>
      </dgm:t>
    </dgm:pt>
    <dgm:pt modelId="{5A3C847C-246A-48FA-9FAA-70321C716A63}">
      <dgm:prSet phldrT="[Текст]" custT="1"/>
      <dgm:spPr/>
      <dgm:t>
        <a:bodyPr/>
        <a:lstStyle/>
        <a:p>
          <a:pPr algn="just"/>
          <a:r>
            <a:rPr lang="ru-RU" sz="1200" dirty="0" err="1" smtClean="0">
              <a:latin typeface="Roboto Condensed Light" panose="02000000000000000000" pitchFamily="2" charset="0"/>
              <a:ea typeface="Roboto Condensed Light" panose="02000000000000000000" pitchFamily="2" charset="0"/>
            </a:rPr>
            <a:t>Грошове</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зобов'язання</a:t>
          </a:r>
          <a:r>
            <a:rPr lang="ru-RU" sz="1200" dirty="0" smtClean="0">
              <a:latin typeface="Roboto Condensed Light" panose="02000000000000000000" pitchFamily="2" charset="0"/>
              <a:ea typeface="Roboto Condensed Light" panose="02000000000000000000" pitchFamily="2" charset="0"/>
            </a:rPr>
            <a:t> - </a:t>
          </a:r>
          <a:r>
            <a:rPr lang="ru-RU" sz="1200" dirty="0" err="1" smtClean="0">
              <a:latin typeface="Roboto Condensed Light" panose="02000000000000000000" pitchFamily="2" charset="0"/>
              <a:ea typeface="Roboto Condensed Light" panose="02000000000000000000" pitchFamily="2" charset="0"/>
            </a:rPr>
            <a:t>зобов'язання</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боржника</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сплатити</a:t>
          </a:r>
          <a:r>
            <a:rPr lang="ru-RU" sz="1200" dirty="0" smtClean="0">
              <a:latin typeface="Roboto Condensed Light" panose="02000000000000000000" pitchFamily="2" charset="0"/>
              <a:ea typeface="Roboto Condensed Light" panose="02000000000000000000" pitchFamily="2" charset="0"/>
            </a:rPr>
            <a:t> кредитору </a:t>
          </a:r>
          <a:r>
            <a:rPr lang="ru-RU" sz="1200" dirty="0" err="1" smtClean="0">
              <a:latin typeface="Roboto Condensed Light" panose="02000000000000000000" pitchFamily="2" charset="0"/>
              <a:ea typeface="Roboto Condensed Light" panose="02000000000000000000" pitchFamily="2" charset="0"/>
            </a:rPr>
            <a:t>певну</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грошову</a:t>
          </a:r>
          <a:r>
            <a:rPr lang="ru-RU" sz="1200" dirty="0" smtClean="0">
              <a:latin typeface="Roboto Condensed Light" panose="02000000000000000000" pitchFamily="2" charset="0"/>
              <a:ea typeface="Roboto Condensed Light" panose="02000000000000000000" pitchFamily="2" charset="0"/>
            </a:rPr>
            <a:t> суму </a:t>
          </a:r>
          <a:r>
            <a:rPr lang="ru-RU" sz="1200" dirty="0" err="1" smtClean="0">
              <a:latin typeface="Roboto Condensed Light" panose="02000000000000000000" pitchFamily="2" charset="0"/>
              <a:ea typeface="Roboto Condensed Light" panose="02000000000000000000" pitchFamily="2" charset="0"/>
            </a:rPr>
            <a:t>відповідно</a:t>
          </a:r>
          <a:r>
            <a:rPr lang="ru-RU" sz="1200" dirty="0" smtClean="0">
              <a:latin typeface="Roboto Condensed Light" panose="02000000000000000000" pitchFamily="2" charset="0"/>
              <a:ea typeface="Roboto Condensed Light" panose="02000000000000000000" pitchFamily="2" charset="0"/>
            </a:rPr>
            <a:t> до </a:t>
          </a:r>
          <a:r>
            <a:rPr lang="ru-RU" sz="1200" dirty="0" err="1" smtClean="0">
              <a:latin typeface="Roboto Condensed Light" panose="02000000000000000000" pitchFamily="2" charset="0"/>
              <a:ea typeface="Roboto Condensed Light" panose="02000000000000000000" pitchFamily="2" charset="0"/>
            </a:rPr>
            <a:t>цивільно</a:t>
          </a:r>
          <a:r>
            <a:rPr lang="ru-RU" sz="1200" dirty="0" smtClean="0">
              <a:latin typeface="Roboto Condensed Light" panose="02000000000000000000" pitchFamily="2" charset="0"/>
              <a:ea typeface="Roboto Condensed Light" panose="02000000000000000000" pitchFamily="2" charset="0"/>
            </a:rPr>
            <a:t>-правового </a:t>
          </a:r>
          <a:r>
            <a:rPr lang="ru-RU" sz="1200" dirty="0" err="1" smtClean="0">
              <a:latin typeface="Roboto Condensed Light" panose="02000000000000000000" pitchFamily="2" charset="0"/>
              <a:ea typeface="Roboto Condensed Light" panose="02000000000000000000" pitchFamily="2" charset="0"/>
            </a:rPr>
            <a:t>правочину</a:t>
          </a:r>
          <a:r>
            <a:rPr lang="ru-RU" sz="1200" dirty="0" smtClean="0">
              <a:latin typeface="Roboto Condensed Light" panose="02000000000000000000" pitchFamily="2" charset="0"/>
              <a:ea typeface="Roboto Condensed Light" panose="02000000000000000000" pitchFamily="2" charset="0"/>
            </a:rPr>
            <a:t> (договору) та на </a:t>
          </a:r>
          <a:r>
            <a:rPr lang="ru-RU" sz="1200" dirty="0" err="1" smtClean="0">
              <a:latin typeface="Roboto Condensed Light" panose="02000000000000000000" pitchFamily="2" charset="0"/>
              <a:ea typeface="Roboto Condensed Light" panose="02000000000000000000" pitchFamily="2" charset="0"/>
            </a:rPr>
            <a:t>інших</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підставах</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передбачених</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законодавством</a:t>
          </a:r>
          <a:r>
            <a:rPr lang="ru-RU" sz="1200" dirty="0" smtClean="0">
              <a:latin typeface="Roboto Condensed Light" panose="02000000000000000000" pitchFamily="2" charset="0"/>
              <a:ea typeface="Roboto Condensed Light" panose="02000000000000000000" pitchFamily="2" charset="0"/>
            </a:rPr>
            <a:t> </a:t>
          </a:r>
          <a:r>
            <a:rPr lang="ru-RU" sz="1200" dirty="0" err="1" smtClean="0">
              <a:latin typeface="Roboto Condensed Light" panose="02000000000000000000" pitchFamily="2" charset="0"/>
              <a:ea typeface="Roboto Condensed Light" panose="02000000000000000000" pitchFamily="2" charset="0"/>
            </a:rPr>
            <a:t>України</a:t>
          </a:r>
          <a:r>
            <a:rPr lang="ru-RU" sz="1200" dirty="0" smtClean="0">
              <a:latin typeface="Roboto Condensed Light" panose="02000000000000000000" pitchFamily="2" charset="0"/>
              <a:ea typeface="Roboto Condensed Light" panose="02000000000000000000" pitchFamily="2" charset="0"/>
            </a:rPr>
            <a:t> </a:t>
          </a:r>
          <a:r>
            <a:rPr lang="uk-UA" sz="1200" dirty="0" smtClean="0">
              <a:latin typeface="Roboto Condensed Light" panose="02000000000000000000" pitchFamily="2" charset="0"/>
              <a:ea typeface="Roboto Condensed Light" panose="02000000000000000000" pitchFamily="2" charset="0"/>
            </a:rPr>
            <a:t>(абзац п</a:t>
          </a:r>
          <a:r>
            <a:rPr lang="en-US" sz="1200" dirty="0" smtClean="0">
              <a:latin typeface="Roboto Condensed Light" panose="02000000000000000000" pitchFamily="2" charset="0"/>
              <a:ea typeface="Roboto Condensed Light" panose="02000000000000000000" pitchFamily="2" charset="0"/>
            </a:rPr>
            <a:t>’</a:t>
          </a:r>
          <a:r>
            <a:rPr lang="uk-UA" sz="1200" dirty="0" err="1" smtClean="0">
              <a:latin typeface="Roboto Condensed Light" panose="02000000000000000000" pitchFamily="2" charset="0"/>
              <a:ea typeface="Roboto Condensed Light" panose="02000000000000000000" pitchFamily="2" charset="0"/>
            </a:rPr>
            <a:t>ятий</a:t>
          </a:r>
          <a:r>
            <a:rPr lang="uk-UA" sz="1200" dirty="0" smtClean="0">
              <a:latin typeface="Roboto Condensed Light" panose="02000000000000000000" pitchFamily="2" charset="0"/>
              <a:ea typeface="Roboto Condensed Light" panose="02000000000000000000" pitchFamily="2" charset="0"/>
            </a:rPr>
            <a:t> статті 1 Кодексу).</a:t>
          </a:r>
          <a:r>
            <a:rPr lang="ru-RU" sz="1200" dirty="0" smtClean="0">
              <a:latin typeface="Roboto Condensed Light" panose="02000000000000000000" pitchFamily="2" charset="0"/>
              <a:ea typeface="Roboto Condensed Light" panose="02000000000000000000" pitchFamily="2" charset="0"/>
            </a:rPr>
            <a:t>. </a:t>
          </a:r>
          <a:endParaRPr lang="uk-UA" sz="1200" dirty="0">
            <a:latin typeface="Roboto Condensed Light" panose="02000000000000000000" pitchFamily="2" charset="0"/>
            <a:ea typeface="Roboto Condensed Light" panose="02000000000000000000" pitchFamily="2" charset="0"/>
          </a:endParaRPr>
        </a:p>
      </dgm:t>
    </dgm:pt>
    <dgm:pt modelId="{110603C4-539C-4048-9A5E-4A13C0332D60}" type="parTrans" cxnId="{185931C2-3C84-4384-BE9B-46F062B794D4}">
      <dgm:prSet/>
      <dgm:spPr/>
      <dgm:t>
        <a:bodyPr/>
        <a:lstStyle/>
        <a:p>
          <a:pPr algn="just"/>
          <a:endParaRPr lang="uk-UA"/>
        </a:p>
      </dgm:t>
    </dgm:pt>
    <dgm:pt modelId="{8F7A0544-524E-4CB3-AEA5-0F563BB8AA32}" type="sibTrans" cxnId="{185931C2-3C84-4384-BE9B-46F062B794D4}">
      <dgm:prSet/>
      <dgm:spPr/>
      <dgm:t>
        <a:bodyPr/>
        <a:lstStyle/>
        <a:p>
          <a:pPr algn="just"/>
          <a:endParaRPr lang="uk-UA"/>
        </a:p>
      </dgm:t>
    </dgm:pt>
    <dgm:pt modelId="{2258F90C-13FB-432A-8FCE-DD5EFE4E6C06}" type="pres">
      <dgm:prSet presAssocID="{DFE79978-8475-495D-A194-58EE95AD56F1}" presName="linearFlow" presStyleCnt="0">
        <dgm:presLayoutVars>
          <dgm:dir/>
          <dgm:animLvl val="lvl"/>
          <dgm:resizeHandles val="exact"/>
        </dgm:presLayoutVars>
      </dgm:prSet>
      <dgm:spPr/>
      <dgm:t>
        <a:bodyPr/>
        <a:lstStyle/>
        <a:p>
          <a:endParaRPr lang="uk-UA"/>
        </a:p>
      </dgm:t>
    </dgm:pt>
    <dgm:pt modelId="{F99E59E0-D3F6-4283-BB7B-39D968356CB2}" type="pres">
      <dgm:prSet presAssocID="{08802553-6641-4195-A7D2-576ED54007FB}" presName="composite" presStyleCnt="0"/>
      <dgm:spPr/>
    </dgm:pt>
    <dgm:pt modelId="{56D60833-8855-4A19-A826-11E7882E1648}" type="pres">
      <dgm:prSet presAssocID="{08802553-6641-4195-A7D2-576ED54007FB}" presName="parentText" presStyleLbl="alignNode1" presStyleIdx="0" presStyleCnt="3">
        <dgm:presLayoutVars>
          <dgm:chMax val="1"/>
          <dgm:bulletEnabled val="1"/>
        </dgm:presLayoutVars>
      </dgm:prSet>
      <dgm:spPr/>
      <dgm:t>
        <a:bodyPr/>
        <a:lstStyle/>
        <a:p>
          <a:endParaRPr lang="uk-UA"/>
        </a:p>
      </dgm:t>
    </dgm:pt>
    <dgm:pt modelId="{BAF060F6-BEAF-488B-9647-773AD1458955}" type="pres">
      <dgm:prSet presAssocID="{08802553-6641-4195-A7D2-576ED54007FB}" presName="descendantText" presStyleLbl="alignAcc1" presStyleIdx="0" presStyleCnt="3">
        <dgm:presLayoutVars>
          <dgm:bulletEnabled val="1"/>
        </dgm:presLayoutVars>
      </dgm:prSet>
      <dgm:spPr/>
      <dgm:t>
        <a:bodyPr/>
        <a:lstStyle/>
        <a:p>
          <a:endParaRPr lang="uk-UA"/>
        </a:p>
      </dgm:t>
    </dgm:pt>
    <dgm:pt modelId="{EE8786C4-C799-43B4-AB79-81D6E27E4EA7}" type="pres">
      <dgm:prSet presAssocID="{F6B199DC-BB06-458F-8A7D-136F456E461F}" presName="sp" presStyleCnt="0"/>
      <dgm:spPr/>
    </dgm:pt>
    <dgm:pt modelId="{89907619-DCD0-4009-8586-68666E178DBC}" type="pres">
      <dgm:prSet presAssocID="{F771E3EC-BB60-4BFF-8B34-B3F43FCD4896}" presName="composite" presStyleCnt="0"/>
      <dgm:spPr/>
    </dgm:pt>
    <dgm:pt modelId="{5CE24FFD-29E7-46C4-8C25-9DD498E85E3E}" type="pres">
      <dgm:prSet presAssocID="{F771E3EC-BB60-4BFF-8B34-B3F43FCD4896}" presName="parentText" presStyleLbl="alignNode1" presStyleIdx="1" presStyleCnt="3">
        <dgm:presLayoutVars>
          <dgm:chMax val="1"/>
          <dgm:bulletEnabled val="1"/>
        </dgm:presLayoutVars>
      </dgm:prSet>
      <dgm:spPr/>
      <dgm:t>
        <a:bodyPr/>
        <a:lstStyle/>
        <a:p>
          <a:endParaRPr lang="uk-UA"/>
        </a:p>
      </dgm:t>
    </dgm:pt>
    <dgm:pt modelId="{EA443702-66A1-4C0D-A287-7BB9C0FBB324}" type="pres">
      <dgm:prSet presAssocID="{F771E3EC-BB60-4BFF-8B34-B3F43FCD4896}" presName="descendantText" presStyleLbl="alignAcc1" presStyleIdx="1" presStyleCnt="3">
        <dgm:presLayoutVars>
          <dgm:bulletEnabled val="1"/>
        </dgm:presLayoutVars>
      </dgm:prSet>
      <dgm:spPr/>
      <dgm:t>
        <a:bodyPr/>
        <a:lstStyle/>
        <a:p>
          <a:endParaRPr lang="uk-UA"/>
        </a:p>
      </dgm:t>
    </dgm:pt>
    <dgm:pt modelId="{BFF605CE-50B4-4BEA-8D7E-54678A7D1322}" type="pres">
      <dgm:prSet presAssocID="{375E2B91-E910-42C3-BDEC-DAA98830052D}" presName="sp" presStyleCnt="0"/>
      <dgm:spPr/>
    </dgm:pt>
    <dgm:pt modelId="{6C821597-E255-423C-855A-64F5B58062F7}" type="pres">
      <dgm:prSet presAssocID="{B3A9A63A-29C3-4201-8964-53212728E44B}" presName="composite" presStyleCnt="0"/>
      <dgm:spPr/>
    </dgm:pt>
    <dgm:pt modelId="{C1B7F4F1-D3E6-409E-8CB2-A6284DA53BF5}" type="pres">
      <dgm:prSet presAssocID="{B3A9A63A-29C3-4201-8964-53212728E44B}" presName="parentText" presStyleLbl="alignNode1" presStyleIdx="2" presStyleCnt="3">
        <dgm:presLayoutVars>
          <dgm:chMax val="1"/>
          <dgm:bulletEnabled val="1"/>
        </dgm:presLayoutVars>
      </dgm:prSet>
      <dgm:spPr/>
      <dgm:t>
        <a:bodyPr/>
        <a:lstStyle/>
        <a:p>
          <a:endParaRPr lang="uk-UA"/>
        </a:p>
      </dgm:t>
    </dgm:pt>
    <dgm:pt modelId="{491E2767-B72D-4FE9-970A-E498A5C68A2C}" type="pres">
      <dgm:prSet presAssocID="{B3A9A63A-29C3-4201-8964-53212728E44B}" presName="descendantText" presStyleLbl="alignAcc1" presStyleIdx="2" presStyleCnt="3">
        <dgm:presLayoutVars>
          <dgm:bulletEnabled val="1"/>
        </dgm:presLayoutVars>
      </dgm:prSet>
      <dgm:spPr/>
      <dgm:t>
        <a:bodyPr/>
        <a:lstStyle/>
        <a:p>
          <a:endParaRPr lang="uk-UA"/>
        </a:p>
      </dgm:t>
    </dgm:pt>
  </dgm:ptLst>
  <dgm:cxnLst>
    <dgm:cxn modelId="{185931C2-3C84-4384-BE9B-46F062B794D4}" srcId="{F771E3EC-BB60-4BFF-8B34-B3F43FCD4896}" destId="{5A3C847C-246A-48FA-9FAA-70321C716A63}" srcOrd="1" destOrd="0" parTransId="{110603C4-539C-4048-9A5E-4A13C0332D60}" sibTransId="{8F7A0544-524E-4CB3-AEA5-0F563BB8AA32}"/>
    <dgm:cxn modelId="{702808EF-5EB1-4786-AEF6-AB706AB97B8F}" srcId="{08802553-6641-4195-A7D2-576ED54007FB}" destId="{8332CF51-7F51-4BAE-9E20-EF1D2B826AF0}" srcOrd="1" destOrd="0" parTransId="{4942923C-2695-40C3-82AE-0C503AEF4A94}" sibTransId="{3D5352AC-3D3C-474B-AC76-B0A6CE30F193}"/>
    <dgm:cxn modelId="{172A16EC-72C9-42C2-B2AE-3C03E02EDCD7}" type="presOf" srcId="{45FD46D7-71F3-4AE7-BFF8-6D7511D52636}" destId="{BAF060F6-BEAF-488B-9647-773AD1458955}" srcOrd="0" destOrd="0" presId="urn:microsoft.com/office/officeart/2005/8/layout/chevron2"/>
    <dgm:cxn modelId="{75CBE067-2AA2-4B9F-9F94-AD0456091C99}" srcId="{DFE79978-8475-495D-A194-58EE95AD56F1}" destId="{B3A9A63A-29C3-4201-8964-53212728E44B}" srcOrd="2" destOrd="0" parTransId="{A6251CBD-DB31-4765-96E2-9FC8C33581B9}" sibTransId="{42D21D44-D687-43A2-95E0-12D7721D1662}"/>
    <dgm:cxn modelId="{C579B62C-18F7-4673-8D22-A37508539656}" srcId="{F771E3EC-BB60-4BFF-8B34-B3F43FCD4896}" destId="{C8C5A040-638E-499B-B43F-8F5000E78F50}" srcOrd="0" destOrd="0" parTransId="{8B89F697-93F5-42DF-8724-1AE5BEFEA19F}" sibTransId="{05157859-64ED-4774-BD69-A422479904C2}"/>
    <dgm:cxn modelId="{852B5A2F-7196-42C0-A2A2-F5AA0D2102C1}" type="presOf" srcId="{08802553-6641-4195-A7D2-576ED54007FB}" destId="{56D60833-8855-4A19-A826-11E7882E1648}" srcOrd="0" destOrd="0" presId="urn:microsoft.com/office/officeart/2005/8/layout/chevron2"/>
    <dgm:cxn modelId="{CC68A154-95E5-4047-B88D-83AB4DA62F35}" type="presOf" srcId="{C8C5A040-638E-499B-B43F-8F5000E78F50}" destId="{EA443702-66A1-4C0D-A287-7BB9C0FBB324}" srcOrd="0" destOrd="0" presId="urn:microsoft.com/office/officeart/2005/8/layout/chevron2"/>
    <dgm:cxn modelId="{2215C018-C426-432B-9FD2-D082BDB368D8}" type="presOf" srcId="{8332CF51-7F51-4BAE-9E20-EF1D2B826AF0}" destId="{BAF060F6-BEAF-488B-9647-773AD1458955}" srcOrd="0" destOrd="1" presId="urn:microsoft.com/office/officeart/2005/8/layout/chevron2"/>
    <dgm:cxn modelId="{39F0877D-07DA-4146-939A-E9E3D56444C5}" srcId="{DFE79978-8475-495D-A194-58EE95AD56F1}" destId="{F771E3EC-BB60-4BFF-8B34-B3F43FCD4896}" srcOrd="1" destOrd="0" parTransId="{388A5DD9-31AE-4EAA-AE3E-7FFD81D8D905}" sibTransId="{375E2B91-E910-42C3-BDEC-DAA98830052D}"/>
    <dgm:cxn modelId="{2CDDB492-2663-4860-9C33-574A9C8D6721}" type="presOf" srcId="{B3A9A63A-29C3-4201-8964-53212728E44B}" destId="{C1B7F4F1-D3E6-409E-8CB2-A6284DA53BF5}" srcOrd="0" destOrd="0" presId="urn:microsoft.com/office/officeart/2005/8/layout/chevron2"/>
    <dgm:cxn modelId="{2E744A1C-5B93-4225-97C3-1714ACF8F9A0}" srcId="{DFE79978-8475-495D-A194-58EE95AD56F1}" destId="{08802553-6641-4195-A7D2-576ED54007FB}" srcOrd="0" destOrd="0" parTransId="{7BE455C4-0953-44DE-855B-18DCF671E17E}" sibTransId="{F6B199DC-BB06-458F-8A7D-136F456E461F}"/>
    <dgm:cxn modelId="{B7759E58-AC44-4CFE-A316-E70154A9132C}" type="presOf" srcId="{F771E3EC-BB60-4BFF-8B34-B3F43FCD4896}" destId="{5CE24FFD-29E7-46C4-8C25-9DD498E85E3E}" srcOrd="0" destOrd="0" presId="urn:microsoft.com/office/officeart/2005/8/layout/chevron2"/>
    <dgm:cxn modelId="{B457E114-5876-4A93-96A0-DA9DBC1F2BAE}" srcId="{B3A9A63A-29C3-4201-8964-53212728E44B}" destId="{6C39DEC6-D206-4755-BA09-7B751F4244DB}" srcOrd="0" destOrd="0" parTransId="{BD6F18F1-578F-4554-9D1F-8406DE7E9B25}" sibTransId="{9E9A47D4-2113-4E7F-B08C-A47D8C16B054}"/>
    <dgm:cxn modelId="{D0E7D042-5B28-40B5-A1DC-6563702D9714}" type="presOf" srcId="{DFE79978-8475-495D-A194-58EE95AD56F1}" destId="{2258F90C-13FB-432A-8FCE-DD5EFE4E6C06}" srcOrd="0" destOrd="0" presId="urn:microsoft.com/office/officeart/2005/8/layout/chevron2"/>
    <dgm:cxn modelId="{2359F0D9-7EB6-42F0-9E1E-9960CFC4BA1C}" srcId="{08802553-6641-4195-A7D2-576ED54007FB}" destId="{45FD46D7-71F3-4AE7-BFF8-6D7511D52636}" srcOrd="0" destOrd="0" parTransId="{1BE9C912-9076-4275-8801-FDB9F347344F}" sibTransId="{6D5C68B7-1312-4827-99AD-890328E4690C}"/>
    <dgm:cxn modelId="{7D8B6C06-8032-4EAE-8E6A-6470BDE61B76}" type="presOf" srcId="{6C39DEC6-D206-4755-BA09-7B751F4244DB}" destId="{491E2767-B72D-4FE9-970A-E498A5C68A2C}" srcOrd="0" destOrd="0" presId="urn:microsoft.com/office/officeart/2005/8/layout/chevron2"/>
    <dgm:cxn modelId="{48BC13F8-71D9-4579-B29E-9B8743D241A2}" type="presOf" srcId="{5A3C847C-246A-48FA-9FAA-70321C716A63}" destId="{EA443702-66A1-4C0D-A287-7BB9C0FBB324}" srcOrd="0" destOrd="1" presId="urn:microsoft.com/office/officeart/2005/8/layout/chevron2"/>
    <dgm:cxn modelId="{FA3A5554-F83B-4FBD-B224-79384212C7E7}" type="presParOf" srcId="{2258F90C-13FB-432A-8FCE-DD5EFE4E6C06}" destId="{F99E59E0-D3F6-4283-BB7B-39D968356CB2}" srcOrd="0" destOrd="0" presId="urn:microsoft.com/office/officeart/2005/8/layout/chevron2"/>
    <dgm:cxn modelId="{BF90E8C2-7A63-4B11-BAC5-A5C40DE33A52}" type="presParOf" srcId="{F99E59E0-D3F6-4283-BB7B-39D968356CB2}" destId="{56D60833-8855-4A19-A826-11E7882E1648}" srcOrd="0" destOrd="0" presId="urn:microsoft.com/office/officeart/2005/8/layout/chevron2"/>
    <dgm:cxn modelId="{703CA284-4EAD-4297-9E22-322ACB408AA5}" type="presParOf" srcId="{F99E59E0-D3F6-4283-BB7B-39D968356CB2}" destId="{BAF060F6-BEAF-488B-9647-773AD1458955}" srcOrd="1" destOrd="0" presId="urn:microsoft.com/office/officeart/2005/8/layout/chevron2"/>
    <dgm:cxn modelId="{8A360751-5DB9-429D-B338-402B268F0ACB}" type="presParOf" srcId="{2258F90C-13FB-432A-8FCE-DD5EFE4E6C06}" destId="{EE8786C4-C799-43B4-AB79-81D6E27E4EA7}" srcOrd="1" destOrd="0" presId="urn:microsoft.com/office/officeart/2005/8/layout/chevron2"/>
    <dgm:cxn modelId="{2925FD20-2718-40BF-9666-87045840BE8D}" type="presParOf" srcId="{2258F90C-13FB-432A-8FCE-DD5EFE4E6C06}" destId="{89907619-DCD0-4009-8586-68666E178DBC}" srcOrd="2" destOrd="0" presId="urn:microsoft.com/office/officeart/2005/8/layout/chevron2"/>
    <dgm:cxn modelId="{04C0C4B0-FCC3-40B0-8C00-014E73F7012B}" type="presParOf" srcId="{89907619-DCD0-4009-8586-68666E178DBC}" destId="{5CE24FFD-29E7-46C4-8C25-9DD498E85E3E}" srcOrd="0" destOrd="0" presId="urn:microsoft.com/office/officeart/2005/8/layout/chevron2"/>
    <dgm:cxn modelId="{6FD3C08B-E1AD-4CC0-AC93-8DE6E463202D}" type="presParOf" srcId="{89907619-DCD0-4009-8586-68666E178DBC}" destId="{EA443702-66A1-4C0D-A287-7BB9C0FBB324}" srcOrd="1" destOrd="0" presId="urn:microsoft.com/office/officeart/2005/8/layout/chevron2"/>
    <dgm:cxn modelId="{740E9963-EC89-4346-93AC-6BA71C68187B}" type="presParOf" srcId="{2258F90C-13FB-432A-8FCE-DD5EFE4E6C06}" destId="{BFF605CE-50B4-4BEA-8D7E-54678A7D1322}" srcOrd="3" destOrd="0" presId="urn:microsoft.com/office/officeart/2005/8/layout/chevron2"/>
    <dgm:cxn modelId="{D0231B73-90BC-4957-847C-66C20DB08132}" type="presParOf" srcId="{2258F90C-13FB-432A-8FCE-DD5EFE4E6C06}" destId="{6C821597-E255-423C-855A-64F5B58062F7}" srcOrd="4" destOrd="0" presId="urn:microsoft.com/office/officeart/2005/8/layout/chevron2"/>
    <dgm:cxn modelId="{5C9EA740-1009-4C8B-A962-73D00B476C83}" type="presParOf" srcId="{6C821597-E255-423C-855A-64F5B58062F7}" destId="{C1B7F4F1-D3E6-409E-8CB2-A6284DA53BF5}" srcOrd="0" destOrd="0" presId="urn:microsoft.com/office/officeart/2005/8/layout/chevron2"/>
    <dgm:cxn modelId="{A4C29AEB-08E8-493D-B7BA-1AC7A3EFBC97}" type="presParOf" srcId="{6C821597-E255-423C-855A-64F5B58062F7}" destId="{491E2767-B72D-4FE9-970A-E498A5C68A2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D9782E0-B398-4051-A503-CF2A14290EA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uk-UA"/>
        </a:p>
      </dgm:t>
    </dgm:pt>
    <dgm:pt modelId="{9F1A1F94-86C9-4F71-892B-C1C9C10B17CF}">
      <dgm:prSet phldrT="[Текст]" custT="1"/>
      <dgm:spPr/>
      <dgm:t>
        <a:bodyPr/>
        <a:lstStyle/>
        <a:p>
          <a:pPr indent="180000" algn="just">
            <a:lnSpc>
              <a:spcPct val="100000"/>
            </a:lnSpc>
            <a:spcBef>
              <a:spcPts val="0"/>
            </a:spcBef>
            <a:spcAft>
              <a:spcPts val="0"/>
            </a:spcAft>
          </a:pPr>
          <a:r>
            <a:rPr lang="uk-UA" sz="1100" b="1" dirty="0" smtClean="0">
              <a:latin typeface="Roboto Condensed Light" panose="02000000000000000000" pitchFamily="2" charset="0"/>
              <a:ea typeface="Roboto Condensed Light" panose="02000000000000000000" pitchFamily="2" charset="0"/>
            </a:rPr>
            <a:t>Розкриття інформації про майновий стан</a:t>
          </a:r>
        </a:p>
      </dgm:t>
    </dgm:pt>
    <dgm:pt modelId="{00957C52-FBBB-4B96-B073-BED84E603B96}" type="parTrans" cxnId="{41A33B24-5A0F-4128-A9BA-B981051D776A}">
      <dgm:prSet/>
      <dgm:spPr/>
      <dgm:t>
        <a:bodyPr/>
        <a:lstStyle/>
        <a:p>
          <a:pPr indent="180000" algn="just">
            <a:lnSpc>
              <a:spcPct val="100000"/>
            </a:lnSpc>
            <a:spcBef>
              <a:spcPts val="0"/>
            </a:spcBef>
            <a:spcAft>
              <a:spcPts val="0"/>
            </a:spcAft>
          </a:pPr>
          <a:endParaRPr lang="uk-UA" sz="1100">
            <a:latin typeface="Roboto Condensed Light" panose="02000000000000000000" pitchFamily="2" charset="0"/>
            <a:ea typeface="Roboto Condensed Light" panose="02000000000000000000" pitchFamily="2" charset="0"/>
          </a:endParaRPr>
        </a:p>
      </dgm:t>
    </dgm:pt>
    <dgm:pt modelId="{C29CFBD5-7E8B-4423-B1C9-77BA0B7CD61E}" type="sibTrans" cxnId="{41A33B24-5A0F-4128-A9BA-B981051D776A}">
      <dgm:prSet/>
      <dgm:spPr/>
      <dgm:t>
        <a:bodyPr/>
        <a:lstStyle/>
        <a:p>
          <a:pPr indent="180000" algn="just">
            <a:lnSpc>
              <a:spcPct val="100000"/>
            </a:lnSpc>
            <a:spcBef>
              <a:spcPts val="0"/>
            </a:spcBef>
            <a:spcAft>
              <a:spcPts val="0"/>
            </a:spcAft>
          </a:pPr>
          <a:endParaRPr lang="uk-UA" sz="1100">
            <a:latin typeface="Roboto Condensed Light" panose="02000000000000000000" pitchFamily="2" charset="0"/>
            <a:ea typeface="Roboto Condensed Light" panose="02000000000000000000" pitchFamily="2" charset="0"/>
          </a:endParaRPr>
        </a:p>
      </dgm:t>
    </dgm:pt>
    <dgm:pt modelId="{841F502B-94D5-4EE4-8A15-02DFDD1CF32E}">
      <dgm:prSet phldrT="[Текст]" custT="1"/>
      <dgm:spPr/>
      <dgm:t>
        <a:bodyPr/>
        <a:lstStyle/>
        <a:p>
          <a:pPr indent="180000" algn="ctr">
            <a:lnSpc>
              <a:spcPct val="100000"/>
            </a:lnSpc>
            <a:spcBef>
              <a:spcPts val="0"/>
            </a:spcBef>
            <a:spcAft>
              <a:spcPts val="0"/>
            </a:spcAft>
          </a:pPr>
          <a:r>
            <a:rPr lang="uk-UA" sz="1100" b="1" dirty="0" smtClean="0">
              <a:latin typeface="Roboto Condensed Light" panose="02000000000000000000" pitchFamily="2" charset="0"/>
              <a:ea typeface="Roboto Condensed Light" panose="02000000000000000000" pitchFamily="2" charset="0"/>
            </a:rPr>
            <a:t>Обмеження стосовно фізичних осіб визнаних банкрутом</a:t>
          </a:r>
        </a:p>
      </dgm:t>
    </dgm:pt>
    <dgm:pt modelId="{36281821-BE74-49B7-AE73-C37BD1A6E791}" type="parTrans" cxnId="{6556FC96-CB54-4E4C-B780-EB4C84EF18D3}">
      <dgm:prSet/>
      <dgm:spPr/>
      <dgm:t>
        <a:bodyPr/>
        <a:lstStyle/>
        <a:p>
          <a:pPr indent="180000" algn="just">
            <a:lnSpc>
              <a:spcPct val="100000"/>
            </a:lnSpc>
            <a:spcBef>
              <a:spcPts val="0"/>
            </a:spcBef>
            <a:spcAft>
              <a:spcPts val="0"/>
            </a:spcAft>
          </a:pPr>
          <a:endParaRPr lang="uk-UA" sz="1100">
            <a:latin typeface="Roboto Condensed Light" panose="02000000000000000000" pitchFamily="2" charset="0"/>
            <a:ea typeface="Roboto Condensed Light" panose="02000000000000000000" pitchFamily="2" charset="0"/>
          </a:endParaRPr>
        </a:p>
      </dgm:t>
    </dgm:pt>
    <dgm:pt modelId="{573522B2-52EB-4B7A-A8B9-64A59A524443}" type="sibTrans" cxnId="{6556FC96-CB54-4E4C-B780-EB4C84EF18D3}">
      <dgm:prSet/>
      <dgm:spPr/>
      <dgm:t>
        <a:bodyPr/>
        <a:lstStyle/>
        <a:p>
          <a:pPr indent="180000" algn="just">
            <a:lnSpc>
              <a:spcPct val="100000"/>
            </a:lnSpc>
            <a:spcBef>
              <a:spcPts val="0"/>
            </a:spcBef>
            <a:spcAft>
              <a:spcPts val="0"/>
            </a:spcAft>
          </a:pPr>
          <a:endParaRPr lang="uk-UA" sz="1100">
            <a:latin typeface="Roboto Condensed Light" panose="02000000000000000000" pitchFamily="2" charset="0"/>
            <a:ea typeface="Roboto Condensed Light" panose="02000000000000000000" pitchFamily="2" charset="0"/>
          </a:endParaRPr>
        </a:p>
      </dgm:t>
    </dgm:pt>
    <dgm:pt modelId="{084DC2F8-CEA4-442D-8ABA-7DA583BC8D72}">
      <dgm:prSet phldrT="[Текст]" custT="1"/>
      <dgm:spPr/>
      <dgm:t>
        <a:bodyPr/>
        <a:lstStyle/>
        <a:p>
          <a:pPr indent="180000" algn="ctr">
            <a:lnSpc>
              <a:spcPct val="100000"/>
            </a:lnSpc>
            <a:spcBef>
              <a:spcPts val="0"/>
            </a:spcBef>
            <a:spcAft>
              <a:spcPts val="0"/>
            </a:spcAft>
          </a:pPr>
          <a:r>
            <a:rPr lang="uk-UA" sz="1100" b="1" dirty="0" smtClean="0">
              <a:latin typeface="Roboto Condensed Light" panose="02000000000000000000" pitchFamily="2" charset="0"/>
              <a:ea typeface="Roboto Condensed Light" panose="02000000000000000000" pitchFamily="2" charset="0"/>
            </a:rPr>
            <a:t>Дискусійне питання</a:t>
          </a:r>
          <a:endParaRPr lang="uk-UA" sz="1100" b="1" dirty="0">
            <a:latin typeface="Roboto Condensed Light" panose="02000000000000000000" pitchFamily="2" charset="0"/>
            <a:ea typeface="Roboto Condensed Light" panose="02000000000000000000" pitchFamily="2" charset="0"/>
          </a:endParaRPr>
        </a:p>
      </dgm:t>
    </dgm:pt>
    <dgm:pt modelId="{D99C7AFB-EEE9-4AFC-BA4E-B5A672CC515E}" type="parTrans" cxnId="{D1416F54-C4B8-4CB2-BB28-9181990EBCE2}">
      <dgm:prSet/>
      <dgm:spPr/>
      <dgm:t>
        <a:bodyPr/>
        <a:lstStyle/>
        <a:p>
          <a:pPr indent="180000" algn="just">
            <a:lnSpc>
              <a:spcPct val="100000"/>
            </a:lnSpc>
            <a:spcBef>
              <a:spcPts val="0"/>
            </a:spcBef>
            <a:spcAft>
              <a:spcPts val="0"/>
            </a:spcAft>
          </a:pPr>
          <a:endParaRPr lang="uk-UA" sz="1100">
            <a:latin typeface="Roboto Condensed Light" panose="02000000000000000000" pitchFamily="2" charset="0"/>
            <a:ea typeface="Roboto Condensed Light" panose="02000000000000000000" pitchFamily="2" charset="0"/>
          </a:endParaRPr>
        </a:p>
      </dgm:t>
    </dgm:pt>
    <dgm:pt modelId="{DA945203-2A15-463B-87A1-11E6045FA660}" type="sibTrans" cxnId="{D1416F54-C4B8-4CB2-BB28-9181990EBCE2}">
      <dgm:prSet/>
      <dgm:spPr/>
      <dgm:t>
        <a:bodyPr/>
        <a:lstStyle/>
        <a:p>
          <a:pPr indent="180000" algn="just">
            <a:lnSpc>
              <a:spcPct val="100000"/>
            </a:lnSpc>
            <a:spcBef>
              <a:spcPts val="0"/>
            </a:spcBef>
            <a:spcAft>
              <a:spcPts val="0"/>
            </a:spcAft>
          </a:pPr>
          <a:endParaRPr lang="uk-UA" sz="1100">
            <a:latin typeface="Roboto Condensed Light" panose="02000000000000000000" pitchFamily="2" charset="0"/>
            <a:ea typeface="Roboto Condensed Light" panose="02000000000000000000" pitchFamily="2" charset="0"/>
          </a:endParaRPr>
        </a:p>
      </dgm:t>
    </dgm:pt>
    <dgm:pt modelId="{8134C1EC-34D9-4182-85BB-820F550A7590}">
      <dgm:prSet custT="1"/>
      <dgm:spPr/>
      <dgm:t>
        <a:bodyPr/>
        <a:lstStyle/>
        <a:p>
          <a:pPr algn="just"/>
          <a:r>
            <a:rPr lang="uk-UA" sz="1100" dirty="0" smtClean="0">
              <a:latin typeface="Roboto Condensed Light" panose="02000000000000000000" pitchFamily="2" charset="0"/>
              <a:ea typeface="Roboto Condensed Light" panose="02000000000000000000" pitchFamily="2" charset="0"/>
            </a:rPr>
            <a:t>копії документів про вчинені боржником (протягом року до дня подання заяви про відкриття провадження у справі про неплатоспроможність) правочини щодо належного йому нерухомого майна, цінних паперів, часток у статутному капіталі, транспортних засобів та угоди на суму не менше 30 розмірів мінімальної заробітної плати (пункт 7 частини третьої статті 116 Кодексу);</a:t>
          </a:r>
        </a:p>
      </dgm:t>
    </dgm:pt>
    <dgm:pt modelId="{3D1AC43B-3FCF-4A8F-A6C6-D8AADDCC6807}" type="parTrans" cxnId="{6F11E74E-537F-4EAA-A562-8FECF57D9F98}">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EA87ECD5-8A06-4B8B-B1B7-6D4117BDA62A}" type="sibTrans" cxnId="{6F11E74E-537F-4EAA-A562-8FECF57D9F98}">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B3C3299D-B0C8-452F-AE03-B86F2FC19B20}">
      <dgm:prSet custT="1"/>
      <dgm:spPr/>
      <dgm:t>
        <a:bodyPr/>
        <a:lstStyle/>
        <a:p>
          <a:pPr algn="just"/>
          <a:r>
            <a:rPr lang="uk-UA" sz="1100" dirty="0" smtClean="0">
              <a:latin typeface="Roboto Condensed Light" panose="02000000000000000000" pitchFamily="2" charset="0"/>
              <a:ea typeface="Roboto Condensed Light" panose="02000000000000000000" pitchFamily="2" charset="0"/>
            </a:rPr>
            <a:t>декларація про майновий стан подається боржником за три роки (за кожен рік окремо), що передували поданню до суду заяви про відкриття провадження у справі про неплатоспроможність. Декларація повинна містити інформацію щодо майна, доходів та витрат боржника і членів його сім'ї, що перевищують 30 розмірів мінімальної заробітної плати (частина п’ята статті 116 Кодексу).</a:t>
          </a:r>
          <a:endParaRPr lang="uk-UA" sz="1100" dirty="0">
            <a:latin typeface="Roboto Condensed Light" panose="02000000000000000000" pitchFamily="2" charset="0"/>
            <a:ea typeface="Roboto Condensed Light" panose="02000000000000000000" pitchFamily="2" charset="0"/>
          </a:endParaRPr>
        </a:p>
      </dgm:t>
    </dgm:pt>
    <dgm:pt modelId="{7E70A336-E44D-4E30-B174-ACE8FA4C2AED}" type="parTrans" cxnId="{A436D503-4FD4-4501-8723-AD2E9F59646A}">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07A75307-8A87-4D2C-81A1-EF76A759C2BC}" type="sibTrans" cxnId="{A436D503-4FD4-4501-8723-AD2E9F59646A}">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26C12C97-0ACC-43EA-B7F1-2528C0447476}">
      <dgm:prSet custT="1"/>
      <dgm:spPr/>
      <dgm:t>
        <a:bodyPr/>
        <a:lstStyle/>
        <a:p>
          <a:pPr algn="just"/>
          <a:r>
            <a:rPr lang="uk-UA" sz="1100" dirty="0" smtClean="0">
              <a:latin typeface="Roboto Condensed Light" panose="02000000000000000000" pitchFamily="2" charset="0"/>
              <a:ea typeface="Roboto Condensed Light" panose="02000000000000000000" pitchFamily="2" charset="0"/>
            </a:rPr>
            <a:t>Так, відповідно до статті 135 Кодексу протягом п’яти років після визнання фізичної особи банкрутом така особа зобов’язана перед укладенням договорів позики, кредитних договорів, договорів поруки чи договорів застави письмово повідомляти про факт своєї неплатоспроможності інші сторони таких договорів.</a:t>
          </a:r>
          <a:endParaRPr lang="uk-UA" sz="1100" dirty="0">
            <a:latin typeface="Roboto Condensed Light" panose="02000000000000000000" pitchFamily="2" charset="0"/>
            <a:ea typeface="Roboto Condensed Light" panose="02000000000000000000" pitchFamily="2" charset="0"/>
          </a:endParaRPr>
        </a:p>
      </dgm:t>
    </dgm:pt>
    <dgm:pt modelId="{05B30AB8-8394-4249-9899-ACB5515C1C00}" type="parTrans" cxnId="{F3A86391-6E8B-4B38-8F3D-692C9854155E}">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630EE69A-936B-465A-9A3F-3DE8F18B79CF}" type="sibTrans" cxnId="{F3A86391-6E8B-4B38-8F3D-692C9854155E}">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36302369-0F36-46DC-87ED-9DBF61C529B8}">
      <dgm:prSet custT="1"/>
      <dgm:spPr/>
      <dgm:t>
        <a:bodyPr/>
        <a:lstStyle/>
        <a:p>
          <a:pPr algn="just"/>
          <a:r>
            <a:rPr lang="uk-UA" sz="1100" b="1" dirty="0" smtClean="0">
              <a:latin typeface="Roboto Condensed Light" panose="02000000000000000000" pitchFamily="2" charset="0"/>
              <a:ea typeface="Roboto Condensed Light" panose="02000000000000000000" pitchFamily="2" charset="0"/>
            </a:rPr>
            <a:t>У зв’язку з наведеним для господарських судів постає дискусійне питання щодо можливості відповідно до пункту 4 Прикінцевих та перехідних положень Кодексу забезпечення здійснення подальшого розгляду справ про банкрутство фізичної особи, зокрема:</a:t>
          </a:r>
          <a:endParaRPr lang="uk-UA" sz="1100" b="1" dirty="0">
            <a:latin typeface="Roboto Condensed Light" panose="02000000000000000000" pitchFamily="2" charset="0"/>
            <a:ea typeface="Roboto Condensed Light" panose="02000000000000000000" pitchFamily="2" charset="0"/>
          </a:endParaRPr>
        </a:p>
      </dgm:t>
    </dgm:pt>
    <dgm:pt modelId="{36A32EE0-4E7C-417A-83DB-6414E7F18379}" type="parTrans" cxnId="{F01E6198-9086-4005-9698-6C05D5CA5E2D}">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3B52F5A1-EED3-43C5-9362-5B5F5DB55994}" type="sibTrans" cxnId="{F01E6198-9086-4005-9698-6C05D5CA5E2D}">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538ECB2F-9495-4D7B-99DD-993DF2F3C67A}">
      <dgm:prSet custT="1"/>
      <dgm:spPr/>
      <dgm:t>
        <a:bodyPr/>
        <a:lstStyle/>
        <a:p>
          <a:pPr algn="just"/>
          <a:r>
            <a:rPr lang="uk-UA" sz="1100" b="1" dirty="0" smtClean="0">
              <a:latin typeface="Roboto Condensed Light" panose="02000000000000000000" pitchFamily="2" charset="0"/>
              <a:ea typeface="Roboto Condensed Light" panose="02000000000000000000" pitchFamily="2" charset="0"/>
            </a:rPr>
            <a:t>якщо провадження у справі відкрито за заявою кредитора, враховуючи запровадження Кодексом «добровільного» інституту банкрутства фізичної особи;</a:t>
          </a:r>
        </a:p>
      </dgm:t>
    </dgm:pt>
    <dgm:pt modelId="{0F3D2307-202F-44E5-A981-77418933DA8F}" type="parTrans" cxnId="{58FA79F0-B814-416E-9265-3E14E01A4F14}">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BEBC6FEE-3D42-4053-8C68-58B5CCFA4C20}" type="sibTrans" cxnId="{58FA79F0-B814-416E-9265-3E14E01A4F14}">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7F0697CA-B917-401A-9D2B-FD487F78A1BE}">
      <dgm:prSet custT="1"/>
      <dgm:spPr/>
      <dgm:t>
        <a:bodyPr/>
        <a:lstStyle/>
        <a:p>
          <a:pPr algn="just"/>
          <a:endParaRPr lang="uk-UA" sz="1100" b="1" dirty="0">
            <a:latin typeface="Roboto Condensed Light" panose="02000000000000000000" pitchFamily="2" charset="0"/>
            <a:ea typeface="Roboto Condensed Light" panose="02000000000000000000" pitchFamily="2" charset="0"/>
          </a:endParaRPr>
        </a:p>
      </dgm:t>
    </dgm:pt>
    <dgm:pt modelId="{28F3B406-CC26-4D1F-8870-FBA2A61353DE}" type="parTrans" cxnId="{DAAAA391-14D1-4037-AEF1-97DAFD3911F6}">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C2361C01-3E7B-4DB2-BEF6-5072DEBA46AE}" type="sibTrans" cxnId="{DAAAA391-14D1-4037-AEF1-97DAFD3911F6}">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7A34BC1D-BFB3-4D96-A49A-83E8E97D3A91}">
      <dgm:prSet custT="1"/>
      <dgm:spPr/>
      <dgm:t>
        <a:bodyPr/>
        <a:lstStyle/>
        <a:p>
          <a:pPr algn="just"/>
          <a:r>
            <a:rPr lang="uk-UA" sz="1100" b="1" dirty="0" smtClean="0">
              <a:latin typeface="Roboto Condensed Light" panose="02000000000000000000" pitchFamily="2" charset="0"/>
              <a:ea typeface="Roboto Condensed Light" panose="02000000000000000000" pitchFamily="2" charset="0"/>
            </a:rPr>
            <a:t>У порівнянні з Законом положеннями Кодексу передбачено значно більший об</a:t>
          </a:r>
          <a:r>
            <a:rPr lang="ru-RU" sz="1100" b="1" dirty="0" smtClean="0">
              <a:latin typeface="Roboto Condensed Light" panose="02000000000000000000" pitchFamily="2" charset="0"/>
              <a:ea typeface="Roboto Condensed Light" panose="02000000000000000000" pitchFamily="2" charset="0"/>
            </a:rPr>
            <a:t>’</a:t>
          </a:r>
          <a:r>
            <a:rPr lang="uk-UA" sz="1100" b="1" dirty="0" err="1" smtClean="0">
              <a:latin typeface="Roboto Condensed Light" panose="02000000000000000000" pitchFamily="2" charset="0"/>
              <a:ea typeface="Roboto Condensed Light" panose="02000000000000000000" pitchFamily="2" charset="0"/>
            </a:rPr>
            <a:t>єм</a:t>
          </a:r>
          <a:r>
            <a:rPr lang="uk-UA" sz="1100" b="1" dirty="0" smtClean="0">
              <a:latin typeface="Roboto Condensed Light" panose="02000000000000000000" pitchFamily="2" charset="0"/>
              <a:ea typeface="Roboto Condensed Light" panose="02000000000000000000" pitchFamily="2" charset="0"/>
            </a:rPr>
            <a:t> інформації про майновий стан фізичної особи, що підлягає розкриттю. </a:t>
          </a:r>
          <a:r>
            <a:rPr lang="uk-UA" sz="1100" dirty="0" smtClean="0">
              <a:latin typeface="Roboto Condensed Light" panose="02000000000000000000" pitchFamily="2" charset="0"/>
              <a:ea typeface="Roboto Condensed Light" panose="02000000000000000000" pitchFamily="2" charset="0"/>
            </a:rPr>
            <a:t>Наприклад:</a:t>
          </a:r>
        </a:p>
      </dgm:t>
    </dgm:pt>
    <dgm:pt modelId="{BED29CFF-6FF5-4460-90FD-85DB2DE5218B}" type="sibTrans" cxnId="{150070B3-2D54-44D5-BD3F-910814DB320E}">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7D5B746A-2916-487F-BCBD-C6AC6376C7C2}" type="parTrans" cxnId="{150070B3-2D54-44D5-BD3F-910814DB320E}">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280453B4-27DB-42D2-A969-A9B479669D53}">
      <dgm:prSet custT="1"/>
      <dgm:spPr/>
      <dgm:t>
        <a:bodyPr/>
        <a:lstStyle/>
        <a:p>
          <a:pPr algn="just"/>
          <a:endParaRPr lang="uk-UA" sz="1100" b="1" dirty="0">
            <a:latin typeface="Roboto Condensed Light" panose="02000000000000000000" pitchFamily="2" charset="0"/>
            <a:ea typeface="Roboto Condensed Light" panose="02000000000000000000" pitchFamily="2" charset="0"/>
          </a:endParaRPr>
        </a:p>
      </dgm:t>
    </dgm:pt>
    <dgm:pt modelId="{0C80C838-64E5-4F2A-816D-B68FAA9064E0}" type="parTrans" cxnId="{869B8C8D-5D4E-4ABB-B6CB-21AC4841AF40}">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5D1C2C90-FF85-4E2C-8CB9-4EEDB78333C3}" type="sibTrans" cxnId="{869B8C8D-5D4E-4ABB-B6CB-21AC4841AF40}">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54DE5B5C-8ED0-48C0-8E39-0F4D3441FE16}">
      <dgm:prSet custT="1"/>
      <dgm:spPr/>
      <dgm:t>
        <a:bodyPr/>
        <a:lstStyle/>
        <a:p>
          <a:pPr algn="just"/>
          <a:r>
            <a:rPr lang="uk-UA" sz="1100" b="1" dirty="0" smtClean="0">
              <a:latin typeface="Roboto Condensed Light" panose="02000000000000000000" pitchFamily="2" charset="0"/>
              <a:ea typeface="Roboto Condensed Light" panose="02000000000000000000" pitchFamily="2" charset="0"/>
            </a:rPr>
            <a:t>якщо фізична особа не бажає розкривати той об’єм інформації щодо майна, доходів та витрат її та членів її сім'ї, який передбачено положеннями Кодексу, та /або не бажає настання передбачених Кодексом обмежень у разі визнання її банкрутом.</a:t>
          </a:r>
          <a:endParaRPr lang="uk-UA" sz="1100" b="1" dirty="0">
            <a:latin typeface="Roboto Condensed Light" panose="02000000000000000000" pitchFamily="2" charset="0"/>
            <a:ea typeface="Roboto Condensed Light" panose="02000000000000000000" pitchFamily="2" charset="0"/>
          </a:endParaRPr>
        </a:p>
      </dgm:t>
    </dgm:pt>
    <dgm:pt modelId="{2E8EF9F7-B409-410A-8848-E3253CCF6731}" type="parTrans" cxnId="{31AACC78-628F-4803-A74B-6CFB86901DCF}">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9C1BF2F3-D22F-4143-AE0C-DFA2C8F76D53}" type="sibTrans" cxnId="{31AACC78-628F-4803-A74B-6CFB86901DCF}">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7E2F6915-10D9-42CB-82AE-6204CE5CE604}">
      <dgm:prSet custT="1"/>
      <dgm:spPr/>
      <dgm:t>
        <a:bodyPr/>
        <a:lstStyle/>
        <a:p>
          <a:pPr algn="just"/>
          <a:r>
            <a:rPr lang="uk-UA" sz="1100" b="1" dirty="0" smtClean="0">
              <a:latin typeface="Roboto Condensed Light" panose="02000000000000000000" pitchFamily="2" charset="0"/>
              <a:ea typeface="Roboto Condensed Light" panose="02000000000000000000" pitchFamily="2" charset="0"/>
            </a:rPr>
            <a:t>Кодексом запроваджуються обмеження стосовно фізичної особи визнаної банкрутом.</a:t>
          </a:r>
          <a:endParaRPr lang="uk-UA" sz="1100" b="1" dirty="0">
            <a:latin typeface="Roboto Condensed Light" panose="02000000000000000000" pitchFamily="2" charset="0"/>
            <a:ea typeface="Roboto Condensed Light" panose="02000000000000000000" pitchFamily="2" charset="0"/>
          </a:endParaRPr>
        </a:p>
      </dgm:t>
    </dgm:pt>
    <dgm:pt modelId="{608318D8-71A2-4B65-910B-0127BF659681}" type="parTrans" cxnId="{BDBEF79B-99AC-41AB-819D-91FE541349BA}">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2B702626-5A7F-4DC3-821F-8E1029F1344E}" type="sibTrans" cxnId="{BDBEF79B-99AC-41AB-819D-91FE541349BA}">
      <dgm:prSet/>
      <dgm:spPr/>
      <dgm:t>
        <a:bodyPr/>
        <a:lstStyle/>
        <a:p>
          <a:endParaRPr lang="uk-UA" sz="1100">
            <a:latin typeface="Roboto Condensed Light" panose="02000000000000000000" pitchFamily="2" charset="0"/>
            <a:ea typeface="Roboto Condensed Light" panose="02000000000000000000" pitchFamily="2" charset="0"/>
          </a:endParaRPr>
        </a:p>
      </dgm:t>
    </dgm:pt>
    <dgm:pt modelId="{C874FC32-28C1-4029-9AC8-09F3A9152114}">
      <dgm:prSet custT="1"/>
      <dgm:spPr/>
      <dgm:t>
        <a:bodyPr/>
        <a:lstStyle/>
        <a:p>
          <a:pPr algn="just"/>
          <a:r>
            <a:rPr lang="uk-UA" sz="1100" smtClean="0">
              <a:latin typeface="Roboto Condensed Light" panose="02000000000000000000" pitchFamily="2" charset="0"/>
              <a:ea typeface="Roboto Condensed Light" panose="02000000000000000000" pitchFamily="2" charset="0"/>
            </a:rPr>
            <a:t>Фізична особа не може вважатися такою, яка має бездоганну ділову репутацію, протягом трьох років після визнання її банкрутом.</a:t>
          </a:r>
          <a:endParaRPr lang="uk-UA" sz="1100" dirty="0">
            <a:latin typeface="Roboto Condensed Light" panose="02000000000000000000" pitchFamily="2" charset="0"/>
            <a:ea typeface="Roboto Condensed Light" panose="02000000000000000000" pitchFamily="2" charset="0"/>
          </a:endParaRPr>
        </a:p>
      </dgm:t>
    </dgm:pt>
    <dgm:pt modelId="{A266E76F-9E75-4360-85D8-DA3A54A0C4D0}" type="parTrans" cxnId="{6CE3C4DA-B8C1-42A4-B68F-06D0193C1DE1}">
      <dgm:prSet/>
      <dgm:spPr/>
      <dgm:t>
        <a:bodyPr/>
        <a:lstStyle/>
        <a:p>
          <a:endParaRPr lang="uk-UA"/>
        </a:p>
      </dgm:t>
    </dgm:pt>
    <dgm:pt modelId="{70B9260A-F3FC-461B-9C3D-A1BEE9EB97D0}" type="sibTrans" cxnId="{6CE3C4DA-B8C1-42A4-B68F-06D0193C1DE1}">
      <dgm:prSet/>
      <dgm:spPr/>
      <dgm:t>
        <a:bodyPr/>
        <a:lstStyle/>
        <a:p>
          <a:endParaRPr lang="uk-UA"/>
        </a:p>
      </dgm:t>
    </dgm:pt>
    <dgm:pt modelId="{8C825EFC-90C9-4DCF-96BA-A0F67D381E6F}" type="pres">
      <dgm:prSet presAssocID="{2D9782E0-B398-4051-A503-CF2A14290EAE}" presName="Name0" presStyleCnt="0">
        <dgm:presLayoutVars>
          <dgm:dir/>
          <dgm:animLvl val="lvl"/>
          <dgm:resizeHandles val="exact"/>
        </dgm:presLayoutVars>
      </dgm:prSet>
      <dgm:spPr/>
      <dgm:t>
        <a:bodyPr/>
        <a:lstStyle/>
        <a:p>
          <a:endParaRPr lang="uk-UA"/>
        </a:p>
      </dgm:t>
    </dgm:pt>
    <dgm:pt modelId="{4F20531D-6E98-4EDC-9C16-894B270A2A08}" type="pres">
      <dgm:prSet presAssocID="{9F1A1F94-86C9-4F71-892B-C1C9C10B17CF}" presName="composite" presStyleCnt="0"/>
      <dgm:spPr/>
    </dgm:pt>
    <dgm:pt modelId="{FC1BA5CA-7917-4CF4-8FE3-A4613925FDEE}" type="pres">
      <dgm:prSet presAssocID="{9F1A1F94-86C9-4F71-892B-C1C9C10B17CF}" presName="parTx" presStyleLbl="alignNode1" presStyleIdx="0" presStyleCnt="3">
        <dgm:presLayoutVars>
          <dgm:chMax val="0"/>
          <dgm:chPref val="0"/>
          <dgm:bulletEnabled val="1"/>
        </dgm:presLayoutVars>
      </dgm:prSet>
      <dgm:spPr/>
      <dgm:t>
        <a:bodyPr/>
        <a:lstStyle/>
        <a:p>
          <a:endParaRPr lang="uk-UA"/>
        </a:p>
      </dgm:t>
    </dgm:pt>
    <dgm:pt modelId="{0708D0E2-34D0-46A0-8AF7-FC21A356710A}" type="pres">
      <dgm:prSet presAssocID="{9F1A1F94-86C9-4F71-892B-C1C9C10B17CF}" presName="desTx" presStyleLbl="alignAccFollowNode1" presStyleIdx="0" presStyleCnt="3">
        <dgm:presLayoutVars>
          <dgm:bulletEnabled val="1"/>
        </dgm:presLayoutVars>
      </dgm:prSet>
      <dgm:spPr/>
      <dgm:t>
        <a:bodyPr/>
        <a:lstStyle/>
        <a:p>
          <a:endParaRPr lang="uk-UA"/>
        </a:p>
      </dgm:t>
    </dgm:pt>
    <dgm:pt modelId="{4ED71B82-CDB0-4D0B-AE3F-634B73A0615B}" type="pres">
      <dgm:prSet presAssocID="{C29CFBD5-7E8B-4423-B1C9-77BA0B7CD61E}" presName="space" presStyleCnt="0"/>
      <dgm:spPr/>
    </dgm:pt>
    <dgm:pt modelId="{389D61C2-E353-4348-ADF8-F070B419571D}" type="pres">
      <dgm:prSet presAssocID="{841F502B-94D5-4EE4-8A15-02DFDD1CF32E}" presName="composite" presStyleCnt="0"/>
      <dgm:spPr/>
    </dgm:pt>
    <dgm:pt modelId="{5EE6BE4E-FD64-4AF2-B3A3-5FCFD58E818C}" type="pres">
      <dgm:prSet presAssocID="{841F502B-94D5-4EE4-8A15-02DFDD1CF32E}" presName="parTx" presStyleLbl="alignNode1" presStyleIdx="1" presStyleCnt="3">
        <dgm:presLayoutVars>
          <dgm:chMax val="0"/>
          <dgm:chPref val="0"/>
          <dgm:bulletEnabled val="1"/>
        </dgm:presLayoutVars>
      </dgm:prSet>
      <dgm:spPr/>
      <dgm:t>
        <a:bodyPr/>
        <a:lstStyle/>
        <a:p>
          <a:endParaRPr lang="uk-UA"/>
        </a:p>
      </dgm:t>
    </dgm:pt>
    <dgm:pt modelId="{19A381F6-C453-4602-9ABA-0EFB18E88EF4}" type="pres">
      <dgm:prSet presAssocID="{841F502B-94D5-4EE4-8A15-02DFDD1CF32E}" presName="desTx" presStyleLbl="alignAccFollowNode1" presStyleIdx="1" presStyleCnt="3">
        <dgm:presLayoutVars>
          <dgm:bulletEnabled val="1"/>
        </dgm:presLayoutVars>
      </dgm:prSet>
      <dgm:spPr/>
      <dgm:t>
        <a:bodyPr/>
        <a:lstStyle/>
        <a:p>
          <a:endParaRPr lang="uk-UA"/>
        </a:p>
      </dgm:t>
    </dgm:pt>
    <dgm:pt modelId="{D829A1DD-364F-431E-97BE-1F54CC5045DF}" type="pres">
      <dgm:prSet presAssocID="{573522B2-52EB-4B7A-A8B9-64A59A524443}" presName="space" presStyleCnt="0"/>
      <dgm:spPr/>
    </dgm:pt>
    <dgm:pt modelId="{077DE1F5-9A47-4C40-9C21-5F742CB8FC96}" type="pres">
      <dgm:prSet presAssocID="{084DC2F8-CEA4-442D-8ABA-7DA583BC8D72}" presName="composite" presStyleCnt="0"/>
      <dgm:spPr/>
    </dgm:pt>
    <dgm:pt modelId="{6236D00A-8285-4717-B4B6-3B77F8D276C3}" type="pres">
      <dgm:prSet presAssocID="{084DC2F8-CEA4-442D-8ABA-7DA583BC8D72}" presName="parTx" presStyleLbl="alignNode1" presStyleIdx="2" presStyleCnt="3">
        <dgm:presLayoutVars>
          <dgm:chMax val="0"/>
          <dgm:chPref val="0"/>
          <dgm:bulletEnabled val="1"/>
        </dgm:presLayoutVars>
      </dgm:prSet>
      <dgm:spPr/>
      <dgm:t>
        <a:bodyPr/>
        <a:lstStyle/>
        <a:p>
          <a:endParaRPr lang="uk-UA"/>
        </a:p>
      </dgm:t>
    </dgm:pt>
    <dgm:pt modelId="{06752E7A-B685-4D8B-98A1-FE2B9382E0CB}" type="pres">
      <dgm:prSet presAssocID="{084DC2F8-CEA4-442D-8ABA-7DA583BC8D72}" presName="desTx" presStyleLbl="alignAccFollowNode1" presStyleIdx="2" presStyleCnt="3">
        <dgm:presLayoutVars>
          <dgm:bulletEnabled val="1"/>
        </dgm:presLayoutVars>
      </dgm:prSet>
      <dgm:spPr/>
      <dgm:t>
        <a:bodyPr/>
        <a:lstStyle/>
        <a:p>
          <a:endParaRPr lang="uk-UA"/>
        </a:p>
      </dgm:t>
    </dgm:pt>
  </dgm:ptLst>
  <dgm:cxnLst>
    <dgm:cxn modelId="{6F11E74E-537F-4EAA-A562-8FECF57D9F98}" srcId="{9F1A1F94-86C9-4F71-892B-C1C9C10B17CF}" destId="{8134C1EC-34D9-4182-85BB-820F550A7590}" srcOrd="1" destOrd="0" parTransId="{3D1AC43B-3FCF-4A8F-A6C6-D8AADDCC6807}" sibTransId="{EA87ECD5-8A06-4B8B-B1B7-6D4117BDA62A}"/>
    <dgm:cxn modelId="{31AACC78-628F-4803-A74B-6CFB86901DCF}" srcId="{084DC2F8-CEA4-442D-8ABA-7DA583BC8D72}" destId="{54DE5B5C-8ED0-48C0-8E39-0F4D3441FE16}" srcOrd="4" destOrd="0" parTransId="{2E8EF9F7-B409-410A-8848-E3253CCF6731}" sibTransId="{9C1BF2F3-D22F-4143-AE0C-DFA2C8F76D53}"/>
    <dgm:cxn modelId="{150070B3-2D54-44D5-BD3F-910814DB320E}" srcId="{9F1A1F94-86C9-4F71-892B-C1C9C10B17CF}" destId="{7A34BC1D-BFB3-4D96-A49A-83E8E97D3A91}" srcOrd="0" destOrd="0" parTransId="{7D5B746A-2916-487F-BCBD-C6AC6376C7C2}" sibTransId="{BED29CFF-6FF5-4460-90FD-85DB2DE5218B}"/>
    <dgm:cxn modelId="{DAAAA391-14D1-4037-AEF1-97DAFD3911F6}" srcId="{084DC2F8-CEA4-442D-8ABA-7DA583BC8D72}" destId="{7F0697CA-B917-401A-9D2B-FD487F78A1BE}" srcOrd="3" destOrd="0" parTransId="{28F3B406-CC26-4D1F-8870-FBA2A61353DE}" sibTransId="{C2361C01-3E7B-4DB2-BEF6-5072DEBA46AE}"/>
    <dgm:cxn modelId="{A45086BB-77C0-4A34-BA93-F469632EDFE5}" type="presOf" srcId="{7E2F6915-10D9-42CB-82AE-6204CE5CE604}" destId="{19A381F6-C453-4602-9ABA-0EFB18E88EF4}" srcOrd="0" destOrd="0" presId="urn:microsoft.com/office/officeart/2005/8/layout/hList1"/>
    <dgm:cxn modelId="{74B6FABF-AE77-4DDD-B9D9-9146A7CA68D5}" type="presOf" srcId="{54DE5B5C-8ED0-48C0-8E39-0F4D3441FE16}" destId="{06752E7A-B685-4D8B-98A1-FE2B9382E0CB}" srcOrd="0" destOrd="4" presId="urn:microsoft.com/office/officeart/2005/8/layout/hList1"/>
    <dgm:cxn modelId="{F01E6198-9086-4005-9698-6C05D5CA5E2D}" srcId="{084DC2F8-CEA4-442D-8ABA-7DA583BC8D72}" destId="{36302369-0F36-46DC-87ED-9DBF61C529B8}" srcOrd="0" destOrd="0" parTransId="{36A32EE0-4E7C-417A-83DB-6414E7F18379}" sibTransId="{3B52F5A1-EED3-43C5-9362-5B5F5DB55994}"/>
    <dgm:cxn modelId="{41A33B24-5A0F-4128-A9BA-B981051D776A}" srcId="{2D9782E0-B398-4051-A503-CF2A14290EAE}" destId="{9F1A1F94-86C9-4F71-892B-C1C9C10B17CF}" srcOrd="0" destOrd="0" parTransId="{00957C52-FBBB-4B96-B073-BED84E603B96}" sibTransId="{C29CFBD5-7E8B-4423-B1C9-77BA0B7CD61E}"/>
    <dgm:cxn modelId="{27991BEB-8256-4DC0-9BA1-77582F9484DB}" type="presOf" srcId="{538ECB2F-9495-4D7B-99DD-993DF2F3C67A}" destId="{06752E7A-B685-4D8B-98A1-FE2B9382E0CB}" srcOrd="0" destOrd="2" presId="urn:microsoft.com/office/officeart/2005/8/layout/hList1"/>
    <dgm:cxn modelId="{F3A86391-6E8B-4B38-8F3D-692C9854155E}" srcId="{841F502B-94D5-4EE4-8A15-02DFDD1CF32E}" destId="{26C12C97-0ACC-43EA-B7F1-2528C0447476}" srcOrd="1" destOrd="0" parTransId="{05B30AB8-8394-4249-9899-ACB5515C1C00}" sibTransId="{630EE69A-936B-465A-9A3F-3DE8F18B79CF}"/>
    <dgm:cxn modelId="{8589AB07-92AB-4CFF-ABBD-1AF82E25D661}" type="presOf" srcId="{841F502B-94D5-4EE4-8A15-02DFDD1CF32E}" destId="{5EE6BE4E-FD64-4AF2-B3A3-5FCFD58E818C}" srcOrd="0" destOrd="0" presId="urn:microsoft.com/office/officeart/2005/8/layout/hList1"/>
    <dgm:cxn modelId="{828D30EE-038E-4FF0-BC32-89ED6CDB8E7F}" type="presOf" srcId="{7F0697CA-B917-401A-9D2B-FD487F78A1BE}" destId="{06752E7A-B685-4D8B-98A1-FE2B9382E0CB}" srcOrd="0" destOrd="3" presId="urn:microsoft.com/office/officeart/2005/8/layout/hList1"/>
    <dgm:cxn modelId="{869B8C8D-5D4E-4ABB-B6CB-21AC4841AF40}" srcId="{084DC2F8-CEA4-442D-8ABA-7DA583BC8D72}" destId="{280453B4-27DB-42D2-A969-A9B479669D53}" srcOrd="1" destOrd="0" parTransId="{0C80C838-64E5-4F2A-816D-B68FAA9064E0}" sibTransId="{5D1C2C90-FF85-4E2C-8CB9-4EEDB78333C3}"/>
    <dgm:cxn modelId="{512C3D2F-02C1-48BC-8A9C-7048EB4C0C2E}" type="presOf" srcId="{36302369-0F36-46DC-87ED-9DBF61C529B8}" destId="{06752E7A-B685-4D8B-98A1-FE2B9382E0CB}" srcOrd="0" destOrd="0" presId="urn:microsoft.com/office/officeart/2005/8/layout/hList1"/>
    <dgm:cxn modelId="{CC0D6724-125F-43D2-86C3-80C6D16CE99F}" type="presOf" srcId="{280453B4-27DB-42D2-A969-A9B479669D53}" destId="{06752E7A-B685-4D8B-98A1-FE2B9382E0CB}" srcOrd="0" destOrd="1" presId="urn:microsoft.com/office/officeart/2005/8/layout/hList1"/>
    <dgm:cxn modelId="{07EF5CC9-E4F7-408B-9572-68323BD42482}" type="presOf" srcId="{2D9782E0-B398-4051-A503-CF2A14290EAE}" destId="{8C825EFC-90C9-4DCF-96BA-A0F67D381E6F}" srcOrd="0" destOrd="0" presId="urn:microsoft.com/office/officeart/2005/8/layout/hList1"/>
    <dgm:cxn modelId="{BC99D85E-43F3-4B59-A4DD-CEC68C27755A}" type="presOf" srcId="{7A34BC1D-BFB3-4D96-A49A-83E8E97D3A91}" destId="{0708D0E2-34D0-46A0-8AF7-FC21A356710A}" srcOrd="0" destOrd="0" presId="urn:microsoft.com/office/officeart/2005/8/layout/hList1"/>
    <dgm:cxn modelId="{88E0328B-882C-4761-B437-EB80E503195E}" type="presOf" srcId="{084DC2F8-CEA4-442D-8ABA-7DA583BC8D72}" destId="{6236D00A-8285-4717-B4B6-3B77F8D276C3}" srcOrd="0" destOrd="0" presId="urn:microsoft.com/office/officeart/2005/8/layout/hList1"/>
    <dgm:cxn modelId="{44E04B22-AA1D-4F73-AF7C-8006DAE702D7}" type="presOf" srcId="{B3C3299D-B0C8-452F-AE03-B86F2FC19B20}" destId="{0708D0E2-34D0-46A0-8AF7-FC21A356710A}" srcOrd="0" destOrd="2" presId="urn:microsoft.com/office/officeart/2005/8/layout/hList1"/>
    <dgm:cxn modelId="{2189B131-7909-4B46-B45C-06CBE176B2D6}" type="presOf" srcId="{C874FC32-28C1-4029-9AC8-09F3A9152114}" destId="{19A381F6-C453-4602-9ABA-0EFB18E88EF4}" srcOrd="0" destOrd="2" presId="urn:microsoft.com/office/officeart/2005/8/layout/hList1"/>
    <dgm:cxn modelId="{50A94529-6447-4371-AE2E-8FB50CFE3494}" type="presOf" srcId="{9F1A1F94-86C9-4F71-892B-C1C9C10B17CF}" destId="{FC1BA5CA-7917-4CF4-8FE3-A4613925FDEE}" srcOrd="0" destOrd="0" presId="urn:microsoft.com/office/officeart/2005/8/layout/hList1"/>
    <dgm:cxn modelId="{BDBEF79B-99AC-41AB-819D-91FE541349BA}" srcId="{841F502B-94D5-4EE4-8A15-02DFDD1CF32E}" destId="{7E2F6915-10D9-42CB-82AE-6204CE5CE604}" srcOrd="0" destOrd="0" parTransId="{608318D8-71A2-4B65-910B-0127BF659681}" sibTransId="{2B702626-5A7F-4DC3-821F-8E1029F1344E}"/>
    <dgm:cxn modelId="{A436D503-4FD4-4501-8723-AD2E9F59646A}" srcId="{9F1A1F94-86C9-4F71-892B-C1C9C10B17CF}" destId="{B3C3299D-B0C8-452F-AE03-B86F2FC19B20}" srcOrd="2" destOrd="0" parTransId="{7E70A336-E44D-4E30-B174-ACE8FA4C2AED}" sibTransId="{07A75307-8A87-4D2C-81A1-EF76A759C2BC}"/>
    <dgm:cxn modelId="{DECEFF9F-DB18-4EF0-BBAC-CDAD95A058F0}" type="presOf" srcId="{8134C1EC-34D9-4182-85BB-820F550A7590}" destId="{0708D0E2-34D0-46A0-8AF7-FC21A356710A}" srcOrd="0" destOrd="1" presId="urn:microsoft.com/office/officeart/2005/8/layout/hList1"/>
    <dgm:cxn modelId="{58FA79F0-B814-416E-9265-3E14E01A4F14}" srcId="{084DC2F8-CEA4-442D-8ABA-7DA583BC8D72}" destId="{538ECB2F-9495-4D7B-99DD-993DF2F3C67A}" srcOrd="2" destOrd="0" parTransId="{0F3D2307-202F-44E5-A981-77418933DA8F}" sibTransId="{BEBC6FEE-3D42-4053-8C68-58B5CCFA4C20}"/>
    <dgm:cxn modelId="{D1416F54-C4B8-4CB2-BB28-9181990EBCE2}" srcId="{2D9782E0-B398-4051-A503-CF2A14290EAE}" destId="{084DC2F8-CEA4-442D-8ABA-7DA583BC8D72}" srcOrd="2" destOrd="0" parTransId="{D99C7AFB-EEE9-4AFC-BA4E-B5A672CC515E}" sibTransId="{DA945203-2A15-463B-87A1-11E6045FA660}"/>
    <dgm:cxn modelId="{516BDA35-03B0-477C-B4A1-22743CF8D487}" type="presOf" srcId="{26C12C97-0ACC-43EA-B7F1-2528C0447476}" destId="{19A381F6-C453-4602-9ABA-0EFB18E88EF4}" srcOrd="0" destOrd="1" presId="urn:microsoft.com/office/officeart/2005/8/layout/hList1"/>
    <dgm:cxn modelId="{6556FC96-CB54-4E4C-B780-EB4C84EF18D3}" srcId="{2D9782E0-B398-4051-A503-CF2A14290EAE}" destId="{841F502B-94D5-4EE4-8A15-02DFDD1CF32E}" srcOrd="1" destOrd="0" parTransId="{36281821-BE74-49B7-AE73-C37BD1A6E791}" sibTransId="{573522B2-52EB-4B7A-A8B9-64A59A524443}"/>
    <dgm:cxn modelId="{6CE3C4DA-B8C1-42A4-B68F-06D0193C1DE1}" srcId="{841F502B-94D5-4EE4-8A15-02DFDD1CF32E}" destId="{C874FC32-28C1-4029-9AC8-09F3A9152114}" srcOrd="2" destOrd="0" parTransId="{A266E76F-9E75-4360-85D8-DA3A54A0C4D0}" sibTransId="{70B9260A-F3FC-461B-9C3D-A1BEE9EB97D0}"/>
    <dgm:cxn modelId="{D0426BC9-C082-460B-9F71-9638781EC71B}" type="presParOf" srcId="{8C825EFC-90C9-4DCF-96BA-A0F67D381E6F}" destId="{4F20531D-6E98-4EDC-9C16-894B270A2A08}" srcOrd="0" destOrd="0" presId="urn:microsoft.com/office/officeart/2005/8/layout/hList1"/>
    <dgm:cxn modelId="{8E630856-223E-498E-9B96-7558DDACEEC0}" type="presParOf" srcId="{4F20531D-6E98-4EDC-9C16-894B270A2A08}" destId="{FC1BA5CA-7917-4CF4-8FE3-A4613925FDEE}" srcOrd="0" destOrd="0" presId="urn:microsoft.com/office/officeart/2005/8/layout/hList1"/>
    <dgm:cxn modelId="{D6A5C976-F041-4C6F-AD24-4590D570B987}" type="presParOf" srcId="{4F20531D-6E98-4EDC-9C16-894B270A2A08}" destId="{0708D0E2-34D0-46A0-8AF7-FC21A356710A}" srcOrd="1" destOrd="0" presId="urn:microsoft.com/office/officeart/2005/8/layout/hList1"/>
    <dgm:cxn modelId="{EEA51CF2-3C66-477C-AE87-31ABAB876C25}" type="presParOf" srcId="{8C825EFC-90C9-4DCF-96BA-A0F67D381E6F}" destId="{4ED71B82-CDB0-4D0B-AE3F-634B73A0615B}" srcOrd="1" destOrd="0" presId="urn:microsoft.com/office/officeart/2005/8/layout/hList1"/>
    <dgm:cxn modelId="{3E73C34D-59D7-4322-B8F2-E7A9353B0171}" type="presParOf" srcId="{8C825EFC-90C9-4DCF-96BA-A0F67D381E6F}" destId="{389D61C2-E353-4348-ADF8-F070B419571D}" srcOrd="2" destOrd="0" presId="urn:microsoft.com/office/officeart/2005/8/layout/hList1"/>
    <dgm:cxn modelId="{FF00C449-3BE0-4BAA-AD85-18BFE0BF4785}" type="presParOf" srcId="{389D61C2-E353-4348-ADF8-F070B419571D}" destId="{5EE6BE4E-FD64-4AF2-B3A3-5FCFD58E818C}" srcOrd="0" destOrd="0" presId="urn:microsoft.com/office/officeart/2005/8/layout/hList1"/>
    <dgm:cxn modelId="{7898C0FF-915C-4912-BFA0-6F3AC9126AE0}" type="presParOf" srcId="{389D61C2-E353-4348-ADF8-F070B419571D}" destId="{19A381F6-C453-4602-9ABA-0EFB18E88EF4}" srcOrd="1" destOrd="0" presId="urn:microsoft.com/office/officeart/2005/8/layout/hList1"/>
    <dgm:cxn modelId="{7E8BEE30-A8C4-4403-9D93-CF020CB5418B}" type="presParOf" srcId="{8C825EFC-90C9-4DCF-96BA-A0F67D381E6F}" destId="{D829A1DD-364F-431E-97BE-1F54CC5045DF}" srcOrd="3" destOrd="0" presId="urn:microsoft.com/office/officeart/2005/8/layout/hList1"/>
    <dgm:cxn modelId="{52E6E5A3-4008-4FF7-B45C-87A4430F6415}" type="presParOf" srcId="{8C825EFC-90C9-4DCF-96BA-A0F67D381E6F}" destId="{077DE1F5-9A47-4C40-9C21-5F742CB8FC96}" srcOrd="4" destOrd="0" presId="urn:microsoft.com/office/officeart/2005/8/layout/hList1"/>
    <dgm:cxn modelId="{167BAB14-6475-4C19-B98A-16612CF0108C}" type="presParOf" srcId="{077DE1F5-9A47-4C40-9C21-5F742CB8FC96}" destId="{6236D00A-8285-4717-B4B6-3B77F8D276C3}" srcOrd="0" destOrd="0" presId="urn:microsoft.com/office/officeart/2005/8/layout/hList1"/>
    <dgm:cxn modelId="{30F5C7DB-096D-4C8E-9567-BD5E23173DAF}" type="presParOf" srcId="{077DE1F5-9A47-4C40-9C21-5F742CB8FC96}" destId="{06752E7A-B685-4D8B-98A1-FE2B9382E0C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2B6DE6-B652-4282-BB68-EEC5606FD317}" type="doc">
      <dgm:prSet loTypeId="urn:microsoft.com/office/officeart/2008/layout/VerticalCurvedList" loCatId="list" qsTypeId="urn:microsoft.com/office/officeart/2005/8/quickstyle/simple2" qsCatId="simple" csTypeId="urn:microsoft.com/office/officeart/2005/8/colors/accent1_2" csCatId="accent1" phldr="1"/>
      <dgm:spPr/>
      <dgm:t>
        <a:bodyPr/>
        <a:lstStyle/>
        <a:p>
          <a:endParaRPr lang="uk-UA"/>
        </a:p>
      </dgm:t>
    </dgm:pt>
    <dgm:pt modelId="{4560A3A2-6194-4EDF-9599-99321D31FF59}">
      <dgm:prSet phldrT="[Текст]" custT="1"/>
      <dgm:spPr/>
      <dgm:t>
        <a:bodyPr/>
        <a:lstStyle/>
        <a:p>
          <a:pPr>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Кодекс</a:t>
          </a:r>
          <a:endParaRPr lang="uk-UA" sz="1000" b="1" dirty="0">
            <a:latin typeface="Roboto Condensed Light" panose="02000000000000000000" pitchFamily="2" charset="0"/>
            <a:ea typeface="Roboto Condensed Light" panose="02000000000000000000" pitchFamily="2" charset="0"/>
          </a:endParaRPr>
        </a:p>
      </dgm:t>
    </dgm:pt>
    <dgm:pt modelId="{6803D6F6-0253-41A2-A927-C606F60F9C95}" type="parTrans" cxnId="{9FF805D6-01A4-456A-95D5-3096995AA706}">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0FD1A938-3771-4113-92CF-9774D0DECB25}" type="sibTrans" cxnId="{9FF805D6-01A4-456A-95D5-3096995AA706}">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51E7CC47-186E-4DD3-9711-D15A9D7221C5}">
      <dgm:prSet phldrT="[Текст]"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У розумінні Кодексу </a:t>
          </a:r>
          <a:r>
            <a:rPr lang="uk-UA" sz="1000" b="1" dirty="0" smtClean="0">
              <a:latin typeface="Roboto Condensed Light" panose="02000000000000000000" pitchFamily="2" charset="0"/>
              <a:ea typeface="Roboto Condensed Light" panose="02000000000000000000" pitchFamily="2" charset="0"/>
            </a:rPr>
            <a:t>боржник </a:t>
          </a:r>
          <a:r>
            <a:rPr lang="uk-UA" sz="1000" dirty="0" smtClean="0">
              <a:latin typeface="Roboto Condensed Light" panose="02000000000000000000" pitchFamily="2" charset="0"/>
              <a:ea typeface="Roboto Condensed Light" panose="02000000000000000000" pitchFamily="2" charset="0"/>
            </a:rPr>
            <a:t>це </a:t>
          </a:r>
          <a:r>
            <a:rPr lang="uk-UA" sz="1000" u="sng" dirty="0" smtClean="0">
              <a:latin typeface="Roboto Condensed Light" panose="02000000000000000000" pitchFamily="2" charset="0"/>
              <a:ea typeface="Roboto Condensed Light" panose="02000000000000000000" pitchFamily="2" charset="0"/>
            </a:rPr>
            <a:t>юридична особа</a:t>
          </a:r>
          <a:r>
            <a:rPr lang="uk-UA" sz="1000" dirty="0" smtClean="0">
              <a:latin typeface="Roboto Condensed Light" panose="02000000000000000000" pitchFamily="2" charset="0"/>
              <a:ea typeface="Roboto Condensed Light" panose="02000000000000000000" pitchFamily="2" charset="0"/>
            </a:rPr>
            <a:t> або </a:t>
          </a:r>
          <a:r>
            <a:rPr lang="uk-UA" sz="1000" u="sng" dirty="0" smtClean="0">
              <a:latin typeface="Roboto Condensed Light" panose="02000000000000000000" pitchFamily="2" charset="0"/>
              <a:ea typeface="Roboto Condensed Light" panose="02000000000000000000" pitchFamily="2" charset="0"/>
            </a:rPr>
            <a:t>фізична особа, у тому числі фізична особа - підприємець</a:t>
          </a:r>
          <a:r>
            <a:rPr lang="uk-UA" sz="1000" dirty="0" smtClean="0">
              <a:latin typeface="Roboto Condensed Light" panose="02000000000000000000" pitchFamily="2" charset="0"/>
              <a:ea typeface="Roboto Condensed Light" panose="02000000000000000000" pitchFamily="2" charset="0"/>
            </a:rPr>
            <a:t>, неспроможна виконати свої грошові зобов'язання, строк виконання яких настав </a:t>
          </a:r>
          <a:r>
            <a:rPr lang="uk-UA" sz="1000" i="1" dirty="0" smtClean="0">
              <a:latin typeface="Roboto Condensed Light" panose="02000000000000000000" pitchFamily="2" charset="0"/>
              <a:ea typeface="Roboto Condensed Light" panose="02000000000000000000" pitchFamily="2" charset="0"/>
            </a:rPr>
            <a:t>(абзац четвертий статті 1 Кодексу)</a:t>
          </a:r>
          <a:r>
            <a:rPr lang="uk-UA" sz="1000" dirty="0" smtClean="0">
              <a:latin typeface="Roboto Condensed Light" panose="02000000000000000000" pitchFamily="2" charset="0"/>
              <a:ea typeface="Roboto Condensed Light" panose="02000000000000000000" pitchFamily="2" charset="0"/>
            </a:rPr>
            <a:t>.</a:t>
          </a:r>
          <a:endParaRPr lang="uk-UA" sz="1000" dirty="0">
            <a:latin typeface="Roboto Condensed Light" panose="02000000000000000000" pitchFamily="2" charset="0"/>
            <a:ea typeface="Roboto Condensed Light" panose="02000000000000000000" pitchFamily="2" charset="0"/>
          </a:endParaRPr>
        </a:p>
      </dgm:t>
    </dgm:pt>
    <dgm:pt modelId="{F0E247C5-729B-4DE5-946D-E3C0EBBBCB62}" type="parTrans" cxnId="{BB309F7F-B2AC-4805-B75B-F124474A310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A0B23DA8-8DA5-45A0-972C-963C405A369B}" type="sibTrans" cxnId="{BB309F7F-B2AC-4805-B75B-F124474A310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6E8CEB66-D245-4BD9-88F5-D91D68990871}">
      <dgm:prSet phldrT="[Текст]" custT="1"/>
      <dgm:spPr/>
      <dgm:t>
        <a:bodyPr/>
        <a:lstStyle/>
        <a:p>
          <a:pPr>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Цивільний кодекс України (ЦК України)</a:t>
          </a:r>
          <a:endParaRPr lang="uk-UA" sz="1000" b="1" dirty="0">
            <a:latin typeface="Roboto Condensed Light" panose="02000000000000000000" pitchFamily="2" charset="0"/>
            <a:ea typeface="Roboto Condensed Light" panose="02000000000000000000" pitchFamily="2" charset="0"/>
          </a:endParaRPr>
        </a:p>
      </dgm:t>
    </dgm:pt>
    <dgm:pt modelId="{2D3A5B90-EB26-4996-AEA8-552D03DB1A45}" type="parTrans" cxnId="{4FD8B617-3BA6-477C-811E-C4FEE1F04CF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D21B6823-6508-45FE-8063-CC267B7EF846}" type="sibTrans" cxnId="{4FD8B617-3BA6-477C-811E-C4FEE1F04CF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0E000B82-0B79-428C-95F0-F4B42116E007}">
      <dgm:prSet phldrT="[Текст]"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Для більш точного визначення кола суб’єктів, які в розумінні Кодексу можуть вважатися боржниками див. положення  ЦК України.</a:t>
          </a:r>
          <a:endParaRPr lang="uk-UA" sz="1000" dirty="0">
            <a:latin typeface="Roboto Condensed Light" panose="02000000000000000000" pitchFamily="2" charset="0"/>
            <a:ea typeface="Roboto Condensed Light" panose="02000000000000000000" pitchFamily="2" charset="0"/>
          </a:endParaRPr>
        </a:p>
      </dgm:t>
    </dgm:pt>
    <dgm:pt modelId="{CB05A352-46EF-4625-902D-5C9C863225D6}" type="parTrans" cxnId="{88510B90-2E46-441D-A724-F9112DCA6F8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E2BFB0DF-0DB4-48A2-A290-CA659C916104}" type="sibTrans" cxnId="{88510B90-2E46-441D-A724-F9112DCA6F8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E96F3938-3FC2-4CC7-85EE-0FDF7EEC333C}">
      <dgm:prSet phldrT="[Текст]"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щодо визначення юридичної особи – </a:t>
          </a:r>
          <a:r>
            <a:rPr lang="uk-UA" sz="1000" i="1" dirty="0" smtClean="0">
              <a:latin typeface="Roboto Condensed Light" panose="02000000000000000000" pitchFamily="2" charset="0"/>
              <a:ea typeface="Roboto Condensed Light" panose="02000000000000000000" pitchFamily="2" charset="0"/>
            </a:rPr>
            <a:t>стаття 80 ЦК України</a:t>
          </a:r>
          <a:r>
            <a:rPr lang="uk-UA" sz="1000" dirty="0" smtClean="0">
              <a:latin typeface="Roboto Condensed Light" panose="02000000000000000000" pitchFamily="2" charset="0"/>
              <a:ea typeface="Roboto Condensed Light" panose="02000000000000000000" pitchFamily="2" charset="0"/>
            </a:rPr>
            <a:t>;</a:t>
          </a:r>
          <a:endParaRPr lang="uk-UA" sz="1000" dirty="0">
            <a:latin typeface="Roboto Condensed Light" panose="02000000000000000000" pitchFamily="2" charset="0"/>
            <a:ea typeface="Roboto Condensed Light" panose="02000000000000000000" pitchFamily="2" charset="0"/>
          </a:endParaRPr>
        </a:p>
      </dgm:t>
    </dgm:pt>
    <dgm:pt modelId="{455EBCE5-9D2D-41E5-B8B2-82FAFE6D3B31}" type="parTrans" cxnId="{F52B14C1-C5DE-405D-8B24-1D31A1955AF3}">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99E5E0D1-5982-4EDE-9719-056F41EE7103}" type="sibTrans" cxnId="{F52B14C1-C5DE-405D-8B24-1D31A1955AF3}">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947FD844-E651-4DD7-AEA3-502DCBAAC113}">
      <dgm:prSet phldrT="[Текст]" custT="1"/>
      <dgm:spPr/>
      <dgm:t>
        <a:bodyPr/>
        <a:lstStyle/>
        <a:p>
          <a:pPr>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Закон України «Про державну реєстрацію юридичних осіб, фізичних осіб - підприємців та громадських формувань»</a:t>
          </a:r>
          <a:endParaRPr lang="uk-UA" sz="1000" b="1" dirty="0">
            <a:latin typeface="Roboto Condensed Light" panose="02000000000000000000" pitchFamily="2" charset="0"/>
            <a:ea typeface="Roboto Condensed Light" panose="02000000000000000000" pitchFamily="2" charset="0"/>
          </a:endParaRPr>
        </a:p>
      </dgm:t>
    </dgm:pt>
    <dgm:pt modelId="{47CD3DA3-8DDA-4B8F-B667-4AE668AA169D}" type="parTrans" cxnId="{657ACB03-2DE5-48F6-8555-02133821BA3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7D745FE4-DA4B-492A-866A-C364BCC311A5}" type="sibTrans" cxnId="{657ACB03-2DE5-48F6-8555-02133821BA3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649169B7-84A7-4BCB-BD04-54F9C3CFBF5D}">
      <dgm:prSet phldrT="[Текст]"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Згідно з частиною першою статті 3 Закону дія цього Закону поширюється на відносини, що виникають у сфері державної реєстрації, зокрема, юридичних осіб незалежно від організаційно-правової форми, форми власності та підпорядкування.</a:t>
          </a:r>
          <a:endParaRPr lang="uk-UA" sz="1000" dirty="0">
            <a:latin typeface="Roboto Condensed Light" panose="02000000000000000000" pitchFamily="2" charset="0"/>
            <a:ea typeface="Roboto Condensed Light" panose="02000000000000000000" pitchFamily="2" charset="0"/>
          </a:endParaRPr>
        </a:p>
      </dgm:t>
    </dgm:pt>
    <dgm:pt modelId="{61D16417-B672-425C-AA0C-323B575EA96C}" type="parTrans" cxnId="{790F2117-B7BF-443D-8B9F-13BA3B5FBB74}">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5932CCD2-5A7B-421F-96FB-6BD25E03DC6A}" type="sibTrans" cxnId="{790F2117-B7BF-443D-8B9F-13BA3B5FBB74}">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F64857E1-7AE3-49E2-928B-031FD56C9D58}">
      <dgm:prSet phldrT="[Текст]" custT="1"/>
      <dgm:spPr/>
      <dgm:t>
        <a:bodyPr/>
        <a:lstStyle/>
        <a:p>
          <a:pPr>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Дискусійне питання</a:t>
          </a:r>
          <a:endParaRPr lang="uk-UA" sz="1000" b="1" dirty="0">
            <a:latin typeface="Roboto Condensed Light" panose="02000000000000000000" pitchFamily="2" charset="0"/>
            <a:ea typeface="Roboto Condensed Light" panose="02000000000000000000" pitchFamily="2" charset="0"/>
          </a:endParaRPr>
        </a:p>
      </dgm:t>
    </dgm:pt>
    <dgm:pt modelId="{677C69AB-A3C4-4706-B5E2-ACF52C047DEC}" type="parTrans" cxnId="{8D5C716F-4FBF-4225-9085-B6B31EE5E82D}">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795BAAF5-CDB8-46DE-9DC0-B822BC67F3F4}" type="sibTrans" cxnId="{8D5C716F-4FBF-4225-9085-B6B31EE5E82D}">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13430308-6BBB-4E1E-B805-CB599A27DF70}">
      <dgm:prSet custT="1"/>
      <dgm:spPr/>
      <dgm:t>
        <a:bodyPr/>
        <a:lstStyle/>
        <a:p>
          <a:pPr marL="0" indent="0" algn="just">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Таким чином можна дійти висновку про те, що положення Кодексу допускають можливість застосування процедур банкрутства до будь-яких юридичних осіб як приватного, так і публічного права.</a:t>
          </a:r>
          <a:endParaRPr lang="uk-UA" sz="1000" b="1" dirty="0">
            <a:latin typeface="Roboto Condensed Light" panose="02000000000000000000" pitchFamily="2" charset="0"/>
            <a:ea typeface="Roboto Condensed Light" panose="02000000000000000000" pitchFamily="2" charset="0"/>
          </a:endParaRPr>
        </a:p>
      </dgm:t>
    </dgm:pt>
    <dgm:pt modelId="{B0559651-8D35-43A0-978A-EF28BA14AA06}" type="parTrans" cxnId="{30E633FF-9101-426E-95F4-37E8A3777C2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5143293B-495A-4C90-9EA0-BD2FE7032E09}" type="sibTrans" cxnId="{30E633FF-9101-426E-95F4-37E8A3777C27}">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BAC7AA38-3421-417B-824F-A884855E5F0B}">
      <dgm:prSet custT="1"/>
      <dgm:spPr/>
      <dgm:t>
        <a:bodyPr/>
        <a:lstStyle/>
        <a:p>
          <a:pPr marL="0" indent="0" algn="just">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Отже, на відміну від Закону, Кодекс не пов’язує можливість банкрутства лише тих юридичних та фізичних осіб, що здійснюють підприємницьку діяльність (суб’єктів підприємництва).</a:t>
          </a:r>
          <a:endParaRPr lang="uk-UA" sz="1000" b="1" dirty="0">
            <a:latin typeface="Roboto Condensed Light" panose="02000000000000000000" pitchFamily="2" charset="0"/>
            <a:ea typeface="Roboto Condensed Light" panose="02000000000000000000" pitchFamily="2" charset="0"/>
          </a:endParaRPr>
        </a:p>
      </dgm:t>
    </dgm:pt>
    <dgm:pt modelId="{BD12D42E-BBFC-44DD-97F7-15356E9ACEEC}" type="parTrans" cxnId="{C8A0E176-0638-4F20-ACCC-94B1FBAD740E}">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D7A3A43E-F0C9-4704-A32A-A2DB3B9C7391}" type="sibTrans" cxnId="{C8A0E176-0638-4F20-ACCC-94B1FBAD740E}">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E4971DF7-05C0-4505-8CA7-DF8AB6F2434F}">
      <dgm:prSet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Наприклад, державній реєстрації як юридичні особи підлягають політичні партії, громадські об’єднання, професійні спілки, творчі спілки, постійно діючі третейські суди, організації роботодавців, благодійні організації, релігійні організації, навчальні заклади, наукові установи, заклади охорони здоров'я, установи виконання покарань, слідчі ізолятори тощо. </a:t>
          </a:r>
          <a:r>
            <a:rPr lang="uk-UA" sz="1000" b="1" dirty="0" smtClean="0">
              <a:latin typeface="Roboto Condensed Light" panose="02000000000000000000" pitchFamily="2" charset="0"/>
              <a:ea typeface="Roboto Condensed Light" panose="02000000000000000000" pitchFamily="2" charset="0"/>
            </a:rPr>
            <a:t>Крім того, державній реєстрації підлягають державні органи та органи місцевого самоврядування.</a:t>
          </a:r>
          <a:endParaRPr lang="uk-UA" sz="1000" b="1" dirty="0">
            <a:latin typeface="Roboto Condensed Light" panose="02000000000000000000" pitchFamily="2" charset="0"/>
            <a:ea typeface="Roboto Condensed Light" panose="02000000000000000000" pitchFamily="2" charset="0"/>
          </a:endParaRPr>
        </a:p>
      </dgm:t>
    </dgm:pt>
    <dgm:pt modelId="{BC0C68A4-B728-4AB4-9901-FA3F9C78B768}" type="parTrans" cxnId="{FDF4B281-CDD0-44D4-AC50-D4DB63439CDF}">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B4078C33-A804-45F5-8BF3-BD87E160862E}" type="sibTrans" cxnId="{FDF4B281-CDD0-44D4-AC50-D4DB63439CDF}">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A1E727FA-4C66-49D3-B04C-7AA8C29F5E4A}">
      <dgm:prSet custT="1"/>
      <dgm:spPr/>
      <dgm:t>
        <a:bodyPr/>
        <a:lstStyle/>
        <a:p>
          <a:pPr marL="0" indent="0" algn="just">
            <a:lnSpc>
              <a:spcPct val="100000"/>
            </a:lnSpc>
            <a:spcBef>
              <a:spcPts val="0"/>
            </a:spcBef>
            <a:spcAft>
              <a:spcPts val="0"/>
            </a:spcAft>
          </a:pPr>
          <a:r>
            <a:rPr lang="uk-UA" sz="1000" b="1" dirty="0" smtClean="0">
              <a:latin typeface="Roboto Condensed Light" panose="02000000000000000000" pitchFamily="2" charset="0"/>
              <a:ea typeface="Roboto Condensed Light" panose="02000000000000000000" pitchFamily="2" charset="0"/>
            </a:rPr>
            <a:t>У зв’язку з цим для господарських судів постає дискусійне питання наскільки широким є тлумачення поняття боржника передбаченого Кодексом та чи дійсно в розумінні Кодексу боржником може бути будь яка юридична особа. Оскільки в такому разі потенційними боржниками (банкрутами) можуть бути навіть державні органи, органи місцевого самоврядування та утворені ними установи, організації.</a:t>
          </a:r>
          <a:endParaRPr lang="uk-UA" sz="1000" b="1" dirty="0">
            <a:latin typeface="Roboto Condensed Light" panose="02000000000000000000" pitchFamily="2" charset="0"/>
            <a:ea typeface="Roboto Condensed Light" panose="02000000000000000000" pitchFamily="2" charset="0"/>
          </a:endParaRPr>
        </a:p>
      </dgm:t>
    </dgm:pt>
    <dgm:pt modelId="{E319F054-376A-4FE0-9A73-66D2E94E26A2}" type="parTrans" cxnId="{91287104-2902-471A-B7F3-6E1A34FBC43F}">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B9E8EE19-B623-4833-9D3F-233C2926DB5B}" type="sibTrans" cxnId="{91287104-2902-471A-B7F3-6E1A34FBC43F}">
      <dgm:prSet/>
      <dgm:spPr/>
      <dgm:t>
        <a:bodyPr/>
        <a:lstStyle/>
        <a:p>
          <a:pPr>
            <a:lnSpc>
              <a:spcPct val="100000"/>
            </a:lnSpc>
            <a:spcBef>
              <a:spcPts val="0"/>
            </a:spcBef>
            <a:spcAft>
              <a:spcPts val="0"/>
            </a:spcAft>
          </a:pPr>
          <a:endParaRPr lang="uk-UA" sz="1000">
            <a:latin typeface="Roboto Condensed Light" panose="02000000000000000000" pitchFamily="2" charset="0"/>
            <a:ea typeface="Roboto Condensed Light" panose="02000000000000000000" pitchFamily="2" charset="0"/>
          </a:endParaRPr>
        </a:p>
      </dgm:t>
    </dgm:pt>
    <dgm:pt modelId="{2B3FA815-BC1A-4AAC-84AA-31B20F68BDE7}">
      <dgm:prSet phldrT="[Текст]"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щодо  припинення юридичної особи в процесі банкрутства – </a:t>
          </a:r>
          <a:r>
            <a:rPr lang="uk-UA" sz="1000" i="1" dirty="0" smtClean="0">
              <a:latin typeface="Roboto Condensed Light" panose="02000000000000000000" pitchFamily="2" charset="0"/>
              <a:ea typeface="Roboto Condensed Light" panose="02000000000000000000" pitchFamily="2" charset="0"/>
            </a:rPr>
            <a:t>частина шоста статті 104 ЦК України</a:t>
          </a:r>
          <a:r>
            <a:rPr lang="uk-UA" sz="1000" dirty="0" smtClean="0">
              <a:latin typeface="Roboto Condensed Light" panose="02000000000000000000" pitchFamily="2" charset="0"/>
              <a:ea typeface="Roboto Condensed Light" panose="02000000000000000000" pitchFamily="2" charset="0"/>
            </a:rPr>
            <a:t>;</a:t>
          </a:r>
          <a:endParaRPr lang="uk-UA" sz="1000" dirty="0">
            <a:latin typeface="Roboto Condensed Light" panose="02000000000000000000" pitchFamily="2" charset="0"/>
            <a:ea typeface="Roboto Condensed Light" panose="02000000000000000000" pitchFamily="2" charset="0"/>
          </a:endParaRPr>
        </a:p>
      </dgm:t>
    </dgm:pt>
    <dgm:pt modelId="{161F4164-16F2-41A3-9307-FF3E133E6618}" type="parTrans" cxnId="{0ED42CE7-D0DE-4570-9037-F37CD47A27FD}">
      <dgm:prSet/>
      <dgm:spPr/>
      <dgm:t>
        <a:bodyPr/>
        <a:lstStyle/>
        <a:p>
          <a:pPr>
            <a:lnSpc>
              <a:spcPct val="100000"/>
            </a:lnSpc>
            <a:spcBef>
              <a:spcPts val="0"/>
            </a:spcBef>
            <a:spcAft>
              <a:spcPts val="0"/>
            </a:spcAft>
          </a:pPr>
          <a:endParaRPr lang="uk-UA"/>
        </a:p>
      </dgm:t>
    </dgm:pt>
    <dgm:pt modelId="{8C84759E-37E2-4E6D-AB03-6EDEA54B017A}" type="sibTrans" cxnId="{0ED42CE7-D0DE-4570-9037-F37CD47A27FD}">
      <dgm:prSet/>
      <dgm:spPr/>
      <dgm:t>
        <a:bodyPr/>
        <a:lstStyle/>
        <a:p>
          <a:pPr>
            <a:lnSpc>
              <a:spcPct val="100000"/>
            </a:lnSpc>
            <a:spcBef>
              <a:spcPts val="0"/>
            </a:spcBef>
            <a:spcAft>
              <a:spcPts val="0"/>
            </a:spcAft>
          </a:pPr>
          <a:endParaRPr lang="uk-UA"/>
        </a:p>
      </dgm:t>
    </dgm:pt>
    <dgm:pt modelId="{3F58C51C-71B8-4E19-8A82-E9C17F5D237F}">
      <dgm:prSet phldrT="[Текст]" custT="1"/>
      <dgm:spPr/>
      <dgm:t>
        <a:bodyPr/>
        <a:lstStyle/>
        <a:p>
          <a:pPr marL="0" indent="0" algn="just">
            <a:lnSpc>
              <a:spcPct val="100000"/>
            </a:lnSpc>
            <a:spcBef>
              <a:spcPts val="0"/>
            </a:spcBef>
            <a:spcAft>
              <a:spcPts val="0"/>
            </a:spcAft>
          </a:pPr>
          <a:r>
            <a:rPr lang="uk-UA" sz="1000" dirty="0" smtClean="0">
              <a:latin typeface="Roboto Condensed Light" panose="02000000000000000000" pitchFamily="2" charset="0"/>
              <a:ea typeface="Roboto Condensed Light" panose="02000000000000000000" pitchFamily="2" charset="0"/>
            </a:rPr>
            <a:t>щодо поділу, створення та державної реєстрації юридичних осіб – </a:t>
          </a:r>
          <a:r>
            <a:rPr lang="uk-UA" sz="1000" i="1" dirty="0" smtClean="0">
              <a:latin typeface="Roboto Condensed Light" panose="02000000000000000000" pitchFamily="2" charset="0"/>
              <a:ea typeface="Roboto Condensed Light" panose="02000000000000000000" pitchFamily="2" charset="0"/>
            </a:rPr>
            <a:t>частини друга, третя статті 81, частина перша статті 89 ЦК України</a:t>
          </a:r>
          <a:r>
            <a:rPr lang="uk-UA" sz="1000" dirty="0" smtClean="0">
              <a:latin typeface="Roboto Condensed Light" panose="02000000000000000000" pitchFamily="2" charset="0"/>
              <a:ea typeface="Roboto Condensed Light" panose="02000000000000000000" pitchFamily="2" charset="0"/>
            </a:rPr>
            <a:t>.</a:t>
          </a:r>
          <a:endParaRPr lang="uk-UA" sz="1000" dirty="0">
            <a:latin typeface="Roboto Condensed Light" panose="02000000000000000000" pitchFamily="2" charset="0"/>
            <a:ea typeface="Roboto Condensed Light" panose="02000000000000000000" pitchFamily="2" charset="0"/>
          </a:endParaRPr>
        </a:p>
      </dgm:t>
    </dgm:pt>
    <dgm:pt modelId="{1D209E9E-A88F-4023-8051-829E46EF44D8}" type="parTrans" cxnId="{BA1BE24F-8B0B-4E47-8C09-127DEDBC22E6}">
      <dgm:prSet/>
      <dgm:spPr/>
      <dgm:t>
        <a:bodyPr/>
        <a:lstStyle/>
        <a:p>
          <a:pPr>
            <a:lnSpc>
              <a:spcPct val="100000"/>
            </a:lnSpc>
            <a:spcBef>
              <a:spcPts val="0"/>
            </a:spcBef>
            <a:spcAft>
              <a:spcPts val="0"/>
            </a:spcAft>
          </a:pPr>
          <a:endParaRPr lang="uk-UA"/>
        </a:p>
      </dgm:t>
    </dgm:pt>
    <dgm:pt modelId="{2153B016-4750-440A-9FAB-72E8DDB7460F}" type="sibTrans" cxnId="{BA1BE24F-8B0B-4E47-8C09-127DEDBC22E6}">
      <dgm:prSet/>
      <dgm:spPr/>
      <dgm:t>
        <a:bodyPr/>
        <a:lstStyle/>
        <a:p>
          <a:pPr>
            <a:lnSpc>
              <a:spcPct val="100000"/>
            </a:lnSpc>
            <a:spcBef>
              <a:spcPts val="0"/>
            </a:spcBef>
            <a:spcAft>
              <a:spcPts val="0"/>
            </a:spcAft>
          </a:pPr>
          <a:endParaRPr lang="uk-UA"/>
        </a:p>
      </dgm:t>
    </dgm:pt>
    <dgm:pt modelId="{28BAD5A6-25BF-487B-A01A-DC6219980C08}" type="pres">
      <dgm:prSet presAssocID="{9F2B6DE6-B652-4282-BB68-EEC5606FD317}" presName="Name0" presStyleCnt="0">
        <dgm:presLayoutVars>
          <dgm:chMax val="7"/>
          <dgm:chPref val="7"/>
          <dgm:dir/>
        </dgm:presLayoutVars>
      </dgm:prSet>
      <dgm:spPr/>
      <dgm:t>
        <a:bodyPr/>
        <a:lstStyle/>
        <a:p>
          <a:endParaRPr lang="uk-UA"/>
        </a:p>
      </dgm:t>
    </dgm:pt>
    <dgm:pt modelId="{32A9AAFD-061D-4F55-8780-0486E829964B}" type="pres">
      <dgm:prSet presAssocID="{9F2B6DE6-B652-4282-BB68-EEC5606FD317}" presName="Name1" presStyleCnt="0"/>
      <dgm:spPr/>
      <dgm:t>
        <a:bodyPr/>
        <a:lstStyle/>
        <a:p>
          <a:endParaRPr lang="uk-UA"/>
        </a:p>
      </dgm:t>
    </dgm:pt>
    <dgm:pt modelId="{9CD4A1CA-1CBC-4D32-998D-587F69E777F0}" type="pres">
      <dgm:prSet presAssocID="{9F2B6DE6-B652-4282-BB68-EEC5606FD317}" presName="cycle" presStyleCnt="0"/>
      <dgm:spPr/>
      <dgm:t>
        <a:bodyPr/>
        <a:lstStyle/>
        <a:p>
          <a:endParaRPr lang="uk-UA"/>
        </a:p>
      </dgm:t>
    </dgm:pt>
    <dgm:pt modelId="{8EC9AC50-8A71-447C-8B91-B68886C642FB}" type="pres">
      <dgm:prSet presAssocID="{9F2B6DE6-B652-4282-BB68-EEC5606FD317}" presName="srcNode" presStyleLbl="node1" presStyleIdx="0" presStyleCnt="4"/>
      <dgm:spPr/>
      <dgm:t>
        <a:bodyPr/>
        <a:lstStyle/>
        <a:p>
          <a:endParaRPr lang="uk-UA"/>
        </a:p>
      </dgm:t>
    </dgm:pt>
    <dgm:pt modelId="{DFAC2535-78E9-4E6C-8CE9-E3F88E21E474}" type="pres">
      <dgm:prSet presAssocID="{9F2B6DE6-B652-4282-BB68-EEC5606FD317}" presName="conn" presStyleLbl="parChTrans1D2" presStyleIdx="0" presStyleCnt="1"/>
      <dgm:spPr/>
      <dgm:t>
        <a:bodyPr/>
        <a:lstStyle/>
        <a:p>
          <a:endParaRPr lang="uk-UA"/>
        </a:p>
      </dgm:t>
    </dgm:pt>
    <dgm:pt modelId="{429B9929-CE78-4330-A660-C01669AE634B}" type="pres">
      <dgm:prSet presAssocID="{9F2B6DE6-B652-4282-BB68-EEC5606FD317}" presName="extraNode" presStyleLbl="node1" presStyleIdx="0" presStyleCnt="4"/>
      <dgm:spPr/>
      <dgm:t>
        <a:bodyPr/>
        <a:lstStyle/>
        <a:p>
          <a:endParaRPr lang="uk-UA"/>
        </a:p>
      </dgm:t>
    </dgm:pt>
    <dgm:pt modelId="{16C923D4-FCBA-4504-B7F4-2F93C087E200}" type="pres">
      <dgm:prSet presAssocID="{9F2B6DE6-B652-4282-BB68-EEC5606FD317}" presName="dstNode" presStyleLbl="node1" presStyleIdx="0" presStyleCnt="4"/>
      <dgm:spPr/>
      <dgm:t>
        <a:bodyPr/>
        <a:lstStyle/>
        <a:p>
          <a:endParaRPr lang="uk-UA"/>
        </a:p>
      </dgm:t>
    </dgm:pt>
    <dgm:pt modelId="{280A63D0-843D-4CD9-9717-112B7FB5D5AB}" type="pres">
      <dgm:prSet presAssocID="{4560A3A2-6194-4EDF-9599-99321D31FF59}" presName="text_1" presStyleLbl="node1" presStyleIdx="0" presStyleCnt="4" custScaleY="110862">
        <dgm:presLayoutVars>
          <dgm:bulletEnabled val="1"/>
        </dgm:presLayoutVars>
      </dgm:prSet>
      <dgm:spPr/>
      <dgm:t>
        <a:bodyPr/>
        <a:lstStyle/>
        <a:p>
          <a:endParaRPr lang="uk-UA"/>
        </a:p>
      </dgm:t>
    </dgm:pt>
    <dgm:pt modelId="{AEDDF4B1-4631-4E3D-AB26-B43EB9CBE7F3}" type="pres">
      <dgm:prSet presAssocID="{4560A3A2-6194-4EDF-9599-99321D31FF59}" presName="accent_1" presStyleCnt="0"/>
      <dgm:spPr/>
      <dgm:t>
        <a:bodyPr/>
        <a:lstStyle/>
        <a:p>
          <a:endParaRPr lang="uk-UA"/>
        </a:p>
      </dgm:t>
    </dgm:pt>
    <dgm:pt modelId="{B3F4F7ED-849A-4976-9C0B-2EBD0D469A9D}" type="pres">
      <dgm:prSet presAssocID="{4560A3A2-6194-4EDF-9599-99321D31FF59}" presName="accentRepeatNode" presStyleLbl="solidFgAcc1" presStyleIdx="0" presStyleCnt="4"/>
      <dgm:spPr/>
      <dgm:t>
        <a:bodyPr/>
        <a:lstStyle/>
        <a:p>
          <a:endParaRPr lang="uk-UA"/>
        </a:p>
      </dgm:t>
    </dgm:pt>
    <dgm:pt modelId="{778E68C9-0F0C-463B-8857-56F6DE01FE36}" type="pres">
      <dgm:prSet presAssocID="{6E8CEB66-D245-4BD9-88F5-D91D68990871}" presName="text_2" presStyleLbl="node1" presStyleIdx="1" presStyleCnt="4" custScaleY="110460">
        <dgm:presLayoutVars>
          <dgm:bulletEnabled val="1"/>
        </dgm:presLayoutVars>
      </dgm:prSet>
      <dgm:spPr/>
      <dgm:t>
        <a:bodyPr/>
        <a:lstStyle/>
        <a:p>
          <a:endParaRPr lang="uk-UA"/>
        </a:p>
      </dgm:t>
    </dgm:pt>
    <dgm:pt modelId="{FBCB65AC-D7E5-41FC-8375-8BFFB7BBBB04}" type="pres">
      <dgm:prSet presAssocID="{6E8CEB66-D245-4BD9-88F5-D91D68990871}" presName="accent_2" presStyleCnt="0"/>
      <dgm:spPr/>
      <dgm:t>
        <a:bodyPr/>
        <a:lstStyle/>
        <a:p>
          <a:endParaRPr lang="uk-UA"/>
        </a:p>
      </dgm:t>
    </dgm:pt>
    <dgm:pt modelId="{7D2A108E-EFF1-4BF3-B3A9-F1B3B95D1B9D}" type="pres">
      <dgm:prSet presAssocID="{6E8CEB66-D245-4BD9-88F5-D91D68990871}" presName="accentRepeatNode" presStyleLbl="solidFgAcc1" presStyleIdx="1" presStyleCnt="4"/>
      <dgm:spPr/>
      <dgm:t>
        <a:bodyPr/>
        <a:lstStyle/>
        <a:p>
          <a:endParaRPr lang="uk-UA"/>
        </a:p>
      </dgm:t>
    </dgm:pt>
    <dgm:pt modelId="{20C588B6-15B2-4E3E-A3F5-45954090FD7F}" type="pres">
      <dgm:prSet presAssocID="{947FD844-E651-4DD7-AEA3-502DCBAAC113}" presName="text_3" presStyleLbl="node1" presStyleIdx="2" presStyleCnt="4" custScaleY="127137">
        <dgm:presLayoutVars>
          <dgm:bulletEnabled val="1"/>
        </dgm:presLayoutVars>
      </dgm:prSet>
      <dgm:spPr/>
      <dgm:t>
        <a:bodyPr/>
        <a:lstStyle/>
        <a:p>
          <a:endParaRPr lang="uk-UA"/>
        </a:p>
      </dgm:t>
    </dgm:pt>
    <dgm:pt modelId="{64593E48-93E7-47E7-B01C-851F041BAC91}" type="pres">
      <dgm:prSet presAssocID="{947FD844-E651-4DD7-AEA3-502DCBAAC113}" presName="accent_3" presStyleCnt="0"/>
      <dgm:spPr/>
      <dgm:t>
        <a:bodyPr/>
        <a:lstStyle/>
        <a:p>
          <a:endParaRPr lang="uk-UA"/>
        </a:p>
      </dgm:t>
    </dgm:pt>
    <dgm:pt modelId="{C0421997-8754-439B-861C-9AF28832A004}" type="pres">
      <dgm:prSet presAssocID="{947FD844-E651-4DD7-AEA3-502DCBAAC113}" presName="accentRepeatNode" presStyleLbl="solidFgAcc1" presStyleIdx="2" presStyleCnt="4"/>
      <dgm:spPr/>
      <dgm:t>
        <a:bodyPr/>
        <a:lstStyle/>
        <a:p>
          <a:endParaRPr lang="uk-UA"/>
        </a:p>
      </dgm:t>
    </dgm:pt>
    <dgm:pt modelId="{F761E7B1-7461-4EBE-BA87-31889152B8C8}" type="pres">
      <dgm:prSet presAssocID="{F64857E1-7AE3-49E2-928B-031FD56C9D58}" presName="text_4" presStyleLbl="node1" presStyleIdx="3" presStyleCnt="4" custScaleY="123380">
        <dgm:presLayoutVars>
          <dgm:bulletEnabled val="1"/>
        </dgm:presLayoutVars>
      </dgm:prSet>
      <dgm:spPr/>
      <dgm:t>
        <a:bodyPr/>
        <a:lstStyle/>
        <a:p>
          <a:endParaRPr lang="uk-UA"/>
        </a:p>
      </dgm:t>
    </dgm:pt>
    <dgm:pt modelId="{04A5BB98-D37D-461E-BAF6-13F1BB76900B}" type="pres">
      <dgm:prSet presAssocID="{F64857E1-7AE3-49E2-928B-031FD56C9D58}" presName="accent_4" presStyleCnt="0"/>
      <dgm:spPr/>
      <dgm:t>
        <a:bodyPr/>
        <a:lstStyle/>
        <a:p>
          <a:endParaRPr lang="uk-UA"/>
        </a:p>
      </dgm:t>
    </dgm:pt>
    <dgm:pt modelId="{F316F281-3FC3-4FF6-88F5-D39A6EB05EA1}" type="pres">
      <dgm:prSet presAssocID="{F64857E1-7AE3-49E2-928B-031FD56C9D58}" presName="accentRepeatNode" presStyleLbl="solidFgAcc1" presStyleIdx="3" presStyleCnt="4"/>
      <dgm:spPr/>
      <dgm:t>
        <a:bodyPr/>
        <a:lstStyle/>
        <a:p>
          <a:endParaRPr lang="uk-UA"/>
        </a:p>
      </dgm:t>
    </dgm:pt>
  </dgm:ptLst>
  <dgm:cxnLst>
    <dgm:cxn modelId="{BA1BE24F-8B0B-4E47-8C09-127DEDBC22E6}" srcId="{6E8CEB66-D245-4BD9-88F5-D91D68990871}" destId="{3F58C51C-71B8-4E19-8A82-E9C17F5D237F}" srcOrd="3" destOrd="0" parTransId="{1D209E9E-A88F-4023-8051-829E46EF44D8}" sibTransId="{2153B016-4750-440A-9FAB-72E8DDB7460F}"/>
    <dgm:cxn modelId="{C8A0E176-0638-4F20-ACCC-94B1FBAD740E}" srcId="{4560A3A2-6194-4EDF-9599-99321D31FF59}" destId="{BAC7AA38-3421-417B-824F-A884855E5F0B}" srcOrd="1" destOrd="0" parTransId="{BD12D42E-BBFC-44DD-97F7-15356E9ACEEC}" sibTransId="{D7A3A43E-F0C9-4704-A32A-A2DB3B9C7391}"/>
    <dgm:cxn modelId="{8D5C716F-4FBF-4225-9085-B6B31EE5E82D}" srcId="{9F2B6DE6-B652-4282-BB68-EEC5606FD317}" destId="{F64857E1-7AE3-49E2-928B-031FD56C9D58}" srcOrd="3" destOrd="0" parTransId="{677C69AB-A3C4-4706-B5E2-ACF52C047DEC}" sibTransId="{795BAAF5-CDB8-46DE-9DC0-B822BC67F3F4}"/>
    <dgm:cxn modelId="{88510B90-2E46-441D-A724-F9112DCA6F87}" srcId="{6E8CEB66-D245-4BD9-88F5-D91D68990871}" destId="{0E000B82-0B79-428C-95F0-F4B42116E007}" srcOrd="0" destOrd="0" parTransId="{CB05A352-46EF-4625-902D-5C9C863225D6}" sibTransId="{E2BFB0DF-0DB4-48A2-A290-CA659C916104}"/>
    <dgm:cxn modelId="{4FD8B617-3BA6-477C-811E-C4FEE1F04CF7}" srcId="{9F2B6DE6-B652-4282-BB68-EEC5606FD317}" destId="{6E8CEB66-D245-4BD9-88F5-D91D68990871}" srcOrd="1" destOrd="0" parTransId="{2D3A5B90-EB26-4996-AEA8-552D03DB1A45}" sibTransId="{D21B6823-6508-45FE-8063-CC267B7EF846}"/>
    <dgm:cxn modelId="{C9B8359D-DC10-409C-896D-703AD1F67718}" type="presOf" srcId="{BAC7AA38-3421-417B-824F-A884855E5F0B}" destId="{280A63D0-843D-4CD9-9717-112B7FB5D5AB}" srcOrd="0" destOrd="2" presId="urn:microsoft.com/office/officeart/2008/layout/VerticalCurvedList"/>
    <dgm:cxn modelId="{0ED42CE7-D0DE-4570-9037-F37CD47A27FD}" srcId="{6E8CEB66-D245-4BD9-88F5-D91D68990871}" destId="{2B3FA815-BC1A-4AAC-84AA-31B20F68BDE7}" srcOrd="2" destOrd="0" parTransId="{161F4164-16F2-41A3-9307-FF3E133E6618}" sibTransId="{8C84759E-37E2-4E6D-AB03-6EDEA54B017A}"/>
    <dgm:cxn modelId="{2F0125F7-2A82-4C0F-AD00-2D9F62C4E23D}" type="presOf" srcId="{2B3FA815-BC1A-4AAC-84AA-31B20F68BDE7}" destId="{778E68C9-0F0C-463B-8857-56F6DE01FE36}" srcOrd="0" destOrd="3" presId="urn:microsoft.com/office/officeart/2008/layout/VerticalCurvedList"/>
    <dgm:cxn modelId="{EC4DC89D-9EB5-43FE-A2F5-41F64AF5E93B}" type="presOf" srcId="{947FD844-E651-4DD7-AEA3-502DCBAAC113}" destId="{20C588B6-15B2-4E3E-A3F5-45954090FD7F}" srcOrd="0" destOrd="0" presId="urn:microsoft.com/office/officeart/2008/layout/VerticalCurvedList"/>
    <dgm:cxn modelId="{8B01CA21-0B29-46C4-9471-9678038C8265}" type="presOf" srcId="{4560A3A2-6194-4EDF-9599-99321D31FF59}" destId="{280A63D0-843D-4CD9-9717-112B7FB5D5AB}" srcOrd="0" destOrd="0" presId="urn:microsoft.com/office/officeart/2008/layout/VerticalCurvedList"/>
    <dgm:cxn modelId="{30E633FF-9101-426E-95F4-37E8A3777C27}" srcId="{F64857E1-7AE3-49E2-928B-031FD56C9D58}" destId="{13430308-6BBB-4E1E-B805-CB599A27DF70}" srcOrd="0" destOrd="0" parTransId="{B0559651-8D35-43A0-978A-EF28BA14AA06}" sibTransId="{5143293B-495A-4C90-9EA0-BD2FE7032E09}"/>
    <dgm:cxn modelId="{9FF805D6-01A4-456A-95D5-3096995AA706}" srcId="{9F2B6DE6-B652-4282-BB68-EEC5606FD317}" destId="{4560A3A2-6194-4EDF-9599-99321D31FF59}" srcOrd="0" destOrd="0" parTransId="{6803D6F6-0253-41A2-A927-C606F60F9C95}" sibTransId="{0FD1A938-3771-4113-92CF-9774D0DECB25}"/>
    <dgm:cxn modelId="{AC4213BA-82AB-4847-BF1D-AF7B6330C147}" type="presOf" srcId="{9F2B6DE6-B652-4282-BB68-EEC5606FD317}" destId="{28BAD5A6-25BF-487B-A01A-DC6219980C08}" srcOrd="0" destOrd="0" presId="urn:microsoft.com/office/officeart/2008/layout/VerticalCurvedList"/>
    <dgm:cxn modelId="{8A5B3844-DF2C-4F5E-B36E-E42F6D248E40}" type="presOf" srcId="{0E000B82-0B79-428C-95F0-F4B42116E007}" destId="{778E68C9-0F0C-463B-8857-56F6DE01FE36}" srcOrd="0" destOrd="1" presId="urn:microsoft.com/office/officeart/2008/layout/VerticalCurvedList"/>
    <dgm:cxn modelId="{2C82D0D9-FD36-4B80-AEA2-0A54C3B493FB}" type="presOf" srcId="{13430308-6BBB-4E1E-B805-CB599A27DF70}" destId="{F761E7B1-7461-4EBE-BA87-31889152B8C8}" srcOrd="0" destOrd="1" presId="urn:microsoft.com/office/officeart/2008/layout/VerticalCurvedList"/>
    <dgm:cxn modelId="{2F0F81A4-680C-4F5D-B92C-1BB3F56C774A}" type="presOf" srcId="{A0B23DA8-8DA5-45A0-972C-963C405A369B}" destId="{DFAC2535-78E9-4E6C-8CE9-E3F88E21E474}" srcOrd="0" destOrd="0" presId="urn:microsoft.com/office/officeart/2008/layout/VerticalCurvedList"/>
    <dgm:cxn modelId="{F21F87C3-D1C8-47E2-9931-A5CFC31935F6}" type="presOf" srcId="{E4971DF7-05C0-4505-8CA7-DF8AB6F2434F}" destId="{20C588B6-15B2-4E3E-A3F5-45954090FD7F}" srcOrd="0" destOrd="2" presId="urn:microsoft.com/office/officeart/2008/layout/VerticalCurvedList"/>
    <dgm:cxn modelId="{F52AF09F-27E0-47EB-9243-DB089E52DD5C}" type="presOf" srcId="{E96F3938-3FC2-4CC7-85EE-0FDF7EEC333C}" destId="{778E68C9-0F0C-463B-8857-56F6DE01FE36}" srcOrd="0" destOrd="2" presId="urn:microsoft.com/office/officeart/2008/layout/VerticalCurvedList"/>
    <dgm:cxn modelId="{FDC220EA-30BF-45FF-A65A-10B298B5D6E0}" type="presOf" srcId="{3F58C51C-71B8-4E19-8A82-E9C17F5D237F}" destId="{778E68C9-0F0C-463B-8857-56F6DE01FE36}" srcOrd="0" destOrd="4" presId="urn:microsoft.com/office/officeart/2008/layout/VerticalCurvedList"/>
    <dgm:cxn modelId="{FDF4B281-CDD0-44D4-AC50-D4DB63439CDF}" srcId="{947FD844-E651-4DD7-AEA3-502DCBAAC113}" destId="{E4971DF7-05C0-4505-8CA7-DF8AB6F2434F}" srcOrd="1" destOrd="0" parTransId="{BC0C68A4-B728-4AB4-9901-FA3F9C78B768}" sibTransId="{B4078C33-A804-45F5-8BF3-BD87E160862E}"/>
    <dgm:cxn modelId="{91287104-2902-471A-B7F3-6E1A34FBC43F}" srcId="{F64857E1-7AE3-49E2-928B-031FD56C9D58}" destId="{A1E727FA-4C66-49D3-B04C-7AA8C29F5E4A}" srcOrd="1" destOrd="0" parTransId="{E319F054-376A-4FE0-9A73-66D2E94E26A2}" sibTransId="{B9E8EE19-B623-4833-9D3F-233C2926DB5B}"/>
    <dgm:cxn modelId="{657ACB03-2DE5-48F6-8555-02133821BA37}" srcId="{9F2B6DE6-B652-4282-BB68-EEC5606FD317}" destId="{947FD844-E651-4DD7-AEA3-502DCBAAC113}" srcOrd="2" destOrd="0" parTransId="{47CD3DA3-8DDA-4B8F-B667-4AE668AA169D}" sibTransId="{7D745FE4-DA4B-492A-866A-C364BCC311A5}"/>
    <dgm:cxn modelId="{4041DB8E-BEC0-4692-8F73-089F9D205819}" type="presOf" srcId="{F64857E1-7AE3-49E2-928B-031FD56C9D58}" destId="{F761E7B1-7461-4EBE-BA87-31889152B8C8}" srcOrd="0" destOrd="0" presId="urn:microsoft.com/office/officeart/2008/layout/VerticalCurvedList"/>
    <dgm:cxn modelId="{02E5D638-C57A-4A10-A84C-5C5A2ECAE02A}" type="presOf" srcId="{649169B7-84A7-4BCB-BD04-54F9C3CFBF5D}" destId="{20C588B6-15B2-4E3E-A3F5-45954090FD7F}" srcOrd="0" destOrd="1" presId="urn:microsoft.com/office/officeart/2008/layout/VerticalCurvedList"/>
    <dgm:cxn modelId="{F52B14C1-C5DE-405D-8B24-1D31A1955AF3}" srcId="{6E8CEB66-D245-4BD9-88F5-D91D68990871}" destId="{E96F3938-3FC2-4CC7-85EE-0FDF7EEC333C}" srcOrd="1" destOrd="0" parTransId="{455EBCE5-9D2D-41E5-B8B2-82FAFE6D3B31}" sibTransId="{99E5E0D1-5982-4EDE-9719-056F41EE7103}"/>
    <dgm:cxn modelId="{790F2117-B7BF-443D-8B9F-13BA3B5FBB74}" srcId="{947FD844-E651-4DD7-AEA3-502DCBAAC113}" destId="{649169B7-84A7-4BCB-BD04-54F9C3CFBF5D}" srcOrd="0" destOrd="0" parTransId="{61D16417-B672-425C-AA0C-323B575EA96C}" sibTransId="{5932CCD2-5A7B-421F-96FB-6BD25E03DC6A}"/>
    <dgm:cxn modelId="{BFBEBA4F-5B8F-47A8-B553-7AE61B824F2A}" type="presOf" srcId="{51E7CC47-186E-4DD3-9711-D15A9D7221C5}" destId="{280A63D0-843D-4CD9-9717-112B7FB5D5AB}" srcOrd="0" destOrd="1" presId="urn:microsoft.com/office/officeart/2008/layout/VerticalCurvedList"/>
    <dgm:cxn modelId="{BB309F7F-B2AC-4805-B75B-F124474A3107}" srcId="{4560A3A2-6194-4EDF-9599-99321D31FF59}" destId="{51E7CC47-186E-4DD3-9711-D15A9D7221C5}" srcOrd="0" destOrd="0" parTransId="{F0E247C5-729B-4DE5-946D-E3C0EBBBCB62}" sibTransId="{A0B23DA8-8DA5-45A0-972C-963C405A369B}"/>
    <dgm:cxn modelId="{05456ABF-26BE-4B85-9B44-2E650A8530B7}" type="presOf" srcId="{6E8CEB66-D245-4BD9-88F5-D91D68990871}" destId="{778E68C9-0F0C-463B-8857-56F6DE01FE36}" srcOrd="0" destOrd="0" presId="urn:microsoft.com/office/officeart/2008/layout/VerticalCurvedList"/>
    <dgm:cxn modelId="{FB505D57-43D2-4F9E-8AB7-9103ED7E5A34}" type="presOf" srcId="{A1E727FA-4C66-49D3-B04C-7AA8C29F5E4A}" destId="{F761E7B1-7461-4EBE-BA87-31889152B8C8}" srcOrd="0" destOrd="2" presId="urn:microsoft.com/office/officeart/2008/layout/VerticalCurvedList"/>
    <dgm:cxn modelId="{02B40752-9D8D-4B46-8BCC-3CC522599564}" type="presParOf" srcId="{28BAD5A6-25BF-487B-A01A-DC6219980C08}" destId="{32A9AAFD-061D-4F55-8780-0486E829964B}" srcOrd="0" destOrd="0" presId="urn:microsoft.com/office/officeart/2008/layout/VerticalCurvedList"/>
    <dgm:cxn modelId="{2DB5D9E0-9F15-4F22-B14E-21DD47C07777}" type="presParOf" srcId="{32A9AAFD-061D-4F55-8780-0486E829964B}" destId="{9CD4A1CA-1CBC-4D32-998D-587F69E777F0}" srcOrd="0" destOrd="0" presId="urn:microsoft.com/office/officeart/2008/layout/VerticalCurvedList"/>
    <dgm:cxn modelId="{A2E41BD7-33DF-4DCB-9763-41FADFEFD41C}" type="presParOf" srcId="{9CD4A1CA-1CBC-4D32-998D-587F69E777F0}" destId="{8EC9AC50-8A71-447C-8B91-B68886C642FB}" srcOrd="0" destOrd="0" presId="urn:microsoft.com/office/officeart/2008/layout/VerticalCurvedList"/>
    <dgm:cxn modelId="{06C63D93-915E-4540-B8D6-19B3DA8A45CE}" type="presParOf" srcId="{9CD4A1CA-1CBC-4D32-998D-587F69E777F0}" destId="{DFAC2535-78E9-4E6C-8CE9-E3F88E21E474}" srcOrd="1" destOrd="0" presId="urn:microsoft.com/office/officeart/2008/layout/VerticalCurvedList"/>
    <dgm:cxn modelId="{CE3A60CF-02DD-4426-A575-9CDDF4F6A968}" type="presParOf" srcId="{9CD4A1CA-1CBC-4D32-998D-587F69E777F0}" destId="{429B9929-CE78-4330-A660-C01669AE634B}" srcOrd="2" destOrd="0" presId="urn:microsoft.com/office/officeart/2008/layout/VerticalCurvedList"/>
    <dgm:cxn modelId="{9AF40F9E-9363-43DA-A741-F6CAEA5252FD}" type="presParOf" srcId="{9CD4A1CA-1CBC-4D32-998D-587F69E777F0}" destId="{16C923D4-FCBA-4504-B7F4-2F93C087E200}" srcOrd="3" destOrd="0" presId="urn:microsoft.com/office/officeart/2008/layout/VerticalCurvedList"/>
    <dgm:cxn modelId="{F1E2D0A6-D5EA-4AF0-B67E-7AB9F926A33F}" type="presParOf" srcId="{32A9AAFD-061D-4F55-8780-0486E829964B}" destId="{280A63D0-843D-4CD9-9717-112B7FB5D5AB}" srcOrd="1" destOrd="0" presId="urn:microsoft.com/office/officeart/2008/layout/VerticalCurvedList"/>
    <dgm:cxn modelId="{FAC2BF90-C8D0-46FA-912F-ED31DA401F23}" type="presParOf" srcId="{32A9AAFD-061D-4F55-8780-0486E829964B}" destId="{AEDDF4B1-4631-4E3D-AB26-B43EB9CBE7F3}" srcOrd="2" destOrd="0" presId="urn:microsoft.com/office/officeart/2008/layout/VerticalCurvedList"/>
    <dgm:cxn modelId="{F1EC062A-D69C-4478-B457-BD3163CAE681}" type="presParOf" srcId="{AEDDF4B1-4631-4E3D-AB26-B43EB9CBE7F3}" destId="{B3F4F7ED-849A-4976-9C0B-2EBD0D469A9D}" srcOrd="0" destOrd="0" presId="urn:microsoft.com/office/officeart/2008/layout/VerticalCurvedList"/>
    <dgm:cxn modelId="{7912EE85-32B5-4CD6-9DCD-FEC4EFF99864}" type="presParOf" srcId="{32A9AAFD-061D-4F55-8780-0486E829964B}" destId="{778E68C9-0F0C-463B-8857-56F6DE01FE36}" srcOrd="3" destOrd="0" presId="urn:microsoft.com/office/officeart/2008/layout/VerticalCurvedList"/>
    <dgm:cxn modelId="{6F6C5CC1-10A8-427D-B7CD-640878AE4A5C}" type="presParOf" srcId="{32A9AAFD-061D-4F55-8780-0486E829964B}" destId="{FBCB65AC-D7E5-41FC-8375-8BFFB7BBBB04}" srcOrd="4" destOrd="0" presId="urn:microsoft.com/office/officeart/2008/layout/VerticalCurvedList"/>
    <dgm:cxn modelId="{615D3A24-3B77-497D-A3C3-EFA156F8D8C9}" type="presParOf" srcId="{FBCB65AC-D7E5-41FC-8375-8BFFB7BBBB04}" destId="{7D2A108E-EFF1-4BF3-B3A9-F1B3B95D1B9D}" srcOrd="0" destOrd="0" presId="urn:microsoft.com/office/officeart/2008/layout/VerticalCurvedList"/>
    <dgm:cxn modelId="{07CD9879-1694-43FF-9BCA-0467A048F4DE}" type="presParOf" srcId="{32A9AAFD-061D-4F55-8780-0486E829964B}" destId="{20C588B6-15B2-4E3E-A3F5-45954090FD7F}" srcOrd="5" destOrd="0" presId="urn:microsoft.com/office/officeart/2008/layout/VerticalCurvedList"/>
    <dgm:cxn modelId="{0A3FE33D-2F4B-4388-A2AA-D47BE60E12F0}" type="presParOf" srcId="{32A9AAFD-061D-4F55-8780-0486E829964B}" destId="{64593E48-93E7-47E7-B01C-851F041BAC91}" srcOrd="6" destOrd="0" presId="urn:microsoft.com/office/officeart/2008/layout/VerticalCurvedList"/>
    <dgm:cxn modelId="{3AB2DCCF-F593-4A97-B65A-CBB1EFD24C59}" type="presParOf" srcId="{64593E48-93E7-47E7-B01C-851F041BAC91}" destId="{C0421997-8754-439B-861C-9AF28832A004}" srcOrd="0" destOrd="0" presId="urn:microsoft.com/office/officeart/2008/layout/VerticalCurvedList"/>
    <dgm:cxn modelId="{D7D2DFC4-6259-4A9B-BF50-209CB90F06D7}" type="presParOf" srcId="{32A9AAFD-061D-4F55-8780-0486E829964B}" destId="{F761E7B1-7461-4EBE-BA87-31889152B8C8}" srcOrd="7" destOrd="0" presId="urn:microsoft.com/office/officeart/2008/layout/VerticalCurvedList"/>
    <dgm:cxn modelId="{D29E6FD0-2A90-4A17-83BC-16823DA21EE1}" type="presParOf" srcId="{32A9AAFD-061D-4F55-8780-0486E829964B}" destId="{04A5BB98-D37D-461E-BAF6-13F1BB76900B}" srcOrd="8" destOrd="0" presId="urn:microsoft.com/office/officeart/2008/layout/VerticalCurvedList"/>
    <dgm:cxn modelId="{F48F8008-40F2-4363-89EA-E22731977EB5}" type="presParOf" srcId="{04A5BB98-D37D-461E-BAF6-13F1BB76900B}" destId="{F316F281-3FC3-4FF6-88F5-D39A6EB05EA1}" srcOrd="0" destOrd="0" presId="urn:microsoft.com/office/officeart/2008/layout/VerticalCurvedLis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15974D-5B41-4865-BAE4-C78A587F128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uk-UA"/>
        </a:p>
      </dgm:t>
    </dgm:pt>
    <dgm:pt modelId="{5F0DC6FB-A3AD-4D08-B86C-BAE29F08FA32}">
      <dgm:prSet phldrT="[Текст]" custT="1"/>
      <dgm:spPr/>
      <dgm:t>
        <a:bodyPr/>
        <a:lstStyle/>
        <a:p>
          <a:r>
            <a:rPr lang="uk-UA" sz="1200" b="1" dirty="0" smtClean="0">
              <a:latin typeface="Roboto Condensed Light" panose="02000000000000000000" pitchFamily="2" charset="0"/>
              <a:ea typeface="Roboto Condensed Light" panose="02000000000000000000" pitchFamily="2" charset="0"/>
            </a:rPr>
            <a:t>Вугледобувні підприємства щодо яких прийнято рішення про приватизацію</a:t>
          </a:r>
          <a:endParaRPr lang="uk-UA" sz="1200" b="1" dirty="0">
            <a:latin typeface="Roboto Condensed Light" panose="02000000000000000000" pitchFamily="2" charset="0"/>
            <a:ea typeface="Roboto Condensed Light" panose="02000000000000000000" pitchFamily="2" charset="0"/>
          </a:endParaRPr>
        </a:p>
      </dgm:t>
    </dgm:pt>
    <dgm:pt modelId="{1C802231-2273-4EB8-9111-1A02D96948D7}" type="parTrans" cxnId="{543BA5B0-EA9C-460F-A406-CEDC80DDCC45}">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A4D0410F-AB04-4228-8728-7A9B323D883C}" type="sibTrans" cxnId="{543BA5B0-EA9C-460F-A406-CEDC80DDCC45}">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EB0DB78F-A5B1-4C81-9F4D-E945BF2A4824}">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Закон України від 12.04.2012 № 4650-</a:t>
          </a:r>
          <a:r>
            <a:rPr lang="en-US" sz="1200" dirty="0" smtClean="0">
              <a:latin typeface="Roboto Condensed Light" panose="02000000000000000000" pitchFamily="2" charset="0"/>
              <a:ea typeface="Roboto Condensed Light" panose="02000000000000000000" pitchFamily="2" charset="0"/>
            </a:rPr>
            <a:t>V</a:t>
          </a:r>
          <a:r>
            <a:rPr lang="uk-UA" sz="1200" dirty="0" smtClean="0">
              <a:latin typeface="Roboto Condensed Light" panose="02000000000000000000" pitchFamily="2" charset="0"/>
              <a:ea typeface="Roboto Condensed Light" panose="02000000000000000000" pitchFamily="2" charset="0"/>
            </a:rPr>
            <a:t>І «Про особливості приватизації вугледобувних підприємств» </a:t>
          </a:r>
          <a:endParaRPr lang="uk-UA" sz="1200" dirty="0">
            <a:latin typeface="Roboto Condensed Light" panose="02000000000000000000" pitchFamily="2" charset="0"/>
            <a:ea typeface="Roboto Condensed Light" panose="02000000000000000000" pitchFamily="2" charset="0"/>
          </a:endParaRPr>
        </a:p>
      </dgm:t>
    </dgm:pt>
    <dgm:pt modelId="{16589C7A-E8FD-436F-86CD-13E1A412E113}" type="parTrans" cxnId="{A9FF7250-C5FC-4FDF-BBB0-70F7ABAB5060}">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066CDF31-EA8D-4140-863D-D85D3C17E790}" type="sibTrans" cxnId="{A9FF7250-C5FC-4FDF-BBB0-70F7ABAB5060}">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69FE2762-9D0D-41C8-86F2-6F40630A13C6}">
      <dgm:prSet phldrT="[Текст]" custT="1"/>
      <dgm:spPr/>
      <dgm:t>
        <a:bodyPr/>
        <a:lstStyle/>
        <a:p>
          <a:r>
            <a:rPr lang="uk-UA" sz="1200" b="1" dirty="0" smtClean="0">
              <a:latin typeface="Roboto Condensed Light" panose="02000000000000000000" pitchFamily="2" charset="0"/>
              <a:ea typeface="Roboto Condensed Light" panose="02000000000000000000" pitchFamily="2" charset="0"/>
            </a:rPr>
            <a:t>Державні вугледобувні підприємства</a:t>
          </a:r>
          <a:endParaRPr lang="uk-UA" sz="1200" b="1" dirty="0">
            <a:latin typeface="Roboto Condensed Light" panose="02000000000000000000" pitchFamily="2" charset="0"/>
            <a:ea typeface="Roboto Condensed Light" panose="02000000000000000000" pitchFamily="2" charset="0"/>
          </a:endParaRPr>
        </a:p>
      </dgm:t>
    </dgm:pt>
    <dgm:pt modelId="{5C8D8B36-148C-456A-9E64-EFDA8A593AE4}" type="parTrans" cxnId="{E45FCECD-C17E-42C2-B69C-420DE7FA48CF}">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2DBCC8B0-C9E1-4092-A5C0-46E5C819445E}" type="sibTrans" cxnId="{E45FCECD-C17E-42C2-B69C-420DE7FA48CF}">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22E7C69E-7765-468D-9EAD-F89A5B8EBF7A}">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Закон України від 13.04.2017 № 2021-</a:t>
          </a:r>
          <a:r>
            <a:rPr lang="en-US" sz="1200" dirty="0" smtClean="0">
              <a:latin typeface="Roboto Condensed Light" panose="02000000000000000000" pitchFamily="2" charset="0"/>
              <a:ea typeface="Roboto Condensed Light" panose="02000000000000000000" pitchFamily="2" charset="0"/>
            </a:rPr>
            <a:t>V</a:t>
          </a:r>
          <a:r>
            <a:rPr lang="uk-UA" sz="1200" dirty="0" smtClean="0">
              <a:latin typeface="Roboto Condensed Light" panose="02000000000000000000" pitchFamily="2" charset="0"/>
              <a:ea typeface="Roboto Condensed Light" panose="02000000000000000000" pitchFamily="2" charset="0"/>
            </a:rPr>
            <a:t>ІІІ «Про відновлення платоспроможності державних вугледобувних підприємств»</a:t>
          </a:r>
          <a:endParaRPr lang="uk-UA" sz="1200" dirty="0">
            <a:latin typeface="Roboto Condensed Light" panose="02000000000000000000" pitchFamily="2" charset="0"/>
            <a:ea typeface="Roboto Condensed Light" panose="02000000000000000000" pitchFamily="2" charset="0"/>
          </a:endParaRPr>
        </a:p>
      </dgm:t>
    </dgm:pt>
    <dgm:pt modelId="{926F8293-63AD-4A7C-80BE-1EDF87383205}" type="parTrans" cxnId="{3451A545-CA79-4AFE-9951-B8AFCCD28C17}">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776C60C7-9BB1-40D2-B419-975707FC406E}" type="sibTrans" cxnId="{3451A545-CA79-4AFE-9951-B8AFCCD28C17}">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06694884-04FB-43EA-93DB-9987A5BB8BC8}">
      <dgm:prSet phldrT="[Текст]" custT="1"/>
      <dgm:spPr/>
      <dgm:t>
        <a:bodyPr/>
        <a:lstStyle/>
        <a:p>
          <a:r>
            <a:rPr lang="uk-UA" sz="1200" b="1" dirty="0" smtClean="0">
              <a:latin typeface="Roboto Condensed Light" panose="02000000000000000000" pitchFamily="2" charset="0"/>
              <a:ea typeface="Roboto Condensed Light" panose="02000000000000000000" pitchFamily="2" charset="0"/>
            </a:rPr>
            <a:t>Підприємства трубопровідного транспорту України</a:t>
          </a:r>
          <a:endParaRPr lang="uk-UA" sz="1200" b="1" dirty="0">
            <a:latin typeface="Roboto Condensed Light" panose="02000000000000000000" pitchFamily="2" charset="0"/>
            <a:ea typeface="Roboto Condensed Light" panose="02000000000000000000" pitchFamily="2" charset="0"/>
          </a:endParaRPr>
        </a:p>
      </dgm:t>
    </dgm:pt>
    <dgm:pt modelId="{9839660F-D689-416D-95BE-C224590F8141}" type="parTrans" cxnId="{424058DF-5FB6-4BEB-867E-40EF8F042263}">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F5966058-CE8E-4A33-84C2-F03BE9D48307}" type="sibTrans" cxnId="{424058DF-5FB6-4BEB-867E-40EF8F042263}">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CC997B8D-6FDE-4CAD-9C2A-7E7EF7A25012}">
      <dgm:prSet phldrT="[Текст]" custT="1"/>
      <dgm:spPr/>
      <dgm:t>
        <a:bodyPr/>
        <a:lstStyle/>
        <a:p>
          <a:pPr algn="just"/>
          <a:r>
            <a:rPr lang="uk-UA" sz="1200" dirty="0" smtClean="0">
              <a:latin typeface="Roboto Condensed Light" panose="02000000000000000000" pitchFamily="2" charset="0"/>
              <a:ea typeface="Roboto Condensed Light" panose="02000000000000000000" pitchFamily="2" charset="0"/>
            </a:rPr>
            <a:t>Закон України від 15.05.1996 № 192/96-ВР «Про трубопровідний транспорт»</a:t>
          </a:r>
          <a:endParaRPr lang="uk-UA" sz="1200" dirty="0">
            <a:latin typeface="Roboto Condensed Light" panose="02000000000000000000" pitchFamily="2" charset="0"/>
            <a:ea typeface="Roboto Condensed Light" panose="02000000000000000000" pitchFamily="2" charset="0"/>
          </a:endParaRPr>
        </a:p>
      </dgm:t>
    </dgm:pt>
    <dgm:pt modelId="{4C746F75-58B3-42C4-9195-9624259FF297}" type="parTrans" cxnId="{2B668221-7718-451C-9331-13CABBFF0687}">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BABCE1D2-7B2E-4BDD-9641-BAC88F934F66}" type="sibTrans" cxnId="{2B668221-7718-451C-9331-13CABBFF0687}">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F4180E63-0C0A-4057-A750-B752DA201A0A}">
      <dgm:prSet phldrT="[Текст]" custT="1"/>
      <dgm:spPr/>
      <dgm:t>
        <a:bodyPr/>
        <a:lstStyle/>
        <a:p>
          <a:r>
            <a:rPr lang="uk-UA" sz="1200" b="1" dirty="0" smtClean="0">
              <a:latin typeface="Roboto Condensed Light" panose="02000000000000000000" pitchFamily="2" charset="0"/>
              <a:ea typeface="Roboto Condensed Light" panose="02000000000000000000" pitchFamily="2" charset="0"/>
            </a:rPr>
            <a:t>Державних підприємств та/або господарських товариств, більш ніж 50 відсотків акцій (часток) яких прямо чи опосередковано належать державі, щодо яких прийнято рішення про приватизацію</a:t>
          </a:r>
          <a:endParaRPr lang="uk-UA" sz="1200" b="1" dirty="0">
            <a:latin typeface="Roboto Condensed Light" panose="02000000000000000000" pitchFamily="2" charset="0"/>
            <a:ea typeface="Roboto Condensed Light" panose="02000000000000000000" pitchFamily="2" charset="0"/>
          </a:endParaRPr>
        </a:p>
      </dgm:t>
    </dgm:pt>
    <dgm:pt modelId="{5CD1D47D-A19F-402C-91FE-9898E190AA07}" type="parTrans" cxnId="{70F50254-2C05-4D33-83DB-66DC77FBC82E}">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34078A1D-FCC1-467E-8354-0A9E77EDB1FC}" type="sibTrans" cxnId="{70F50254-2C05-4D33-83DB-66DC77FBC82E}">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8FDAD768-492D-4ED5-B21B-EB3F5861FF3B}">
      <dgm:prSet phldrT="[Текст]" custT="1"/>
      <dgm:spPr/>
      <dgm:t>
        <a:bodyPr/>
        <a:lstStyle/>
        <a:p>
          <a:r>
            <a:rPr lang="uk-UA" sz="1200" b="1" dirty="0" smtClean="0">
              <a:latin typeface="Roboto Condensed Light" panose="02000000000000000000" pitchFamily="2" charset="0"/>
              <a:ea typeface="Roboto Condensed Light" panose="02000000000000000000" pitchFamily="2" charset="0"/>
            </a:rPr>
            <a:t>Підприємства паливно-енергетичного комплексу</a:t>
          </a:r>
          <a:endParaRPr lang="uk-UA" sz="1200" b="1" dirty="0">
            <a:latin typeface="Roboto Condensed Light" panose="02000000000000000000" pitchFamily="2" charset="0"/>
            <a:ea typeface="Roboto Condensed Light" panose="02000000000000000000" pitchFamily="2" charset="0"/>
          </a:endParaRPr>
        </a:p>
      </dgm:t>
    </dgm:pt>
    <dgm:pt modelId="{492F1500-E35A-4742-B915-CEF10EA88121}" type="parTrans" cxnId="{7D835DE5-394A-4A5B-AFD4-D366438B6DBF}">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A096B4C5-5688-4102-B617-6FAFABAE0337}" type="sibTrans" cxnId="{7D835DE5-394A-4A5B-AFD4-D366438B6DBF}">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E66AA688-8382-4482-99C4-802892A8F8C4}">
      <dgm:prSet custT="1"/>
      <dgm:spPr/>
      <dgm:t>
        <a:bodyPr/>
        <a:lstStyle/>
        <a:p>
          <a:pPr algn="just"/>
          <a:r>
            <a:rPr lang="uk-UA" sz="1200" dirty="0" smtClean="0">
              <a:latin typeface="Roboto Condensed Light" panose="02000000000000000000" pitchFamily="2" charset="0"/>
              <a:ea typeface="Roboto Condensed Light" panose="02000000000000000000" pitchFamily="2" charset="0"/>
            </a:rPr>
            <a:t>Закон України від 23.06.2005 № 2711- І</a:t>
          </a:r>
          <a:r>
            <a:rPr lang="en-US" sz="1200" dirty="0" smtClean="0">
              <a:latin typeface="Roboto Condensed Light" panose="02000000000000000000" pitchFamily="2" charset="0"/>
              <a:ea typeface="Roboto Condensed Light" panose="02000000000000000000" pitchFamily="2" charset="0"/>
            </a:rPr>
            <a:t>V</a:t>
          </a:r>
          <a:r>
            <a:rPr lang="uk-UA" sz="1200" dirty="0" smtClean="0">
              <a:latin typeface="Roboto Condensed Light" panose="02000000000000000000" pitchFamily="2" charset="0"/>
              <a:ea typeface="Roboto Condensed Light" panose="02000000000000000000" pitchFamily="2" charset="0"/>
            </a:rPr>
            <a:t> «Про заходи, спрямовані на забезпечення сталого  функціонування підприємств паливно-енергетичного комплексу»</a:t>
          </a:r>
          <a:endParaRPr lang="uk-UA" sz="1200" dirty="0">
            <a:latin typeface="Roboto Condensed Light" panose="02000000000000000000" pitchFamily="2" charset="0"/>
            <a:ea typeface="Roboto Condensed Light" panose="02000000000000000000" pitchFamily="2" charset="0"/>
          </a:endParaRPr>
        </a:p>
      </dgm:t>
    </dgm:pt>
    <dgm:pt modelId="{CB81FABA-77B2-4E6B-BF3A-8BDE9573E860}" type="parTrans" cxnId="{E331D7AF-6C82-4078-BFDD-48EC93D6F0C3}">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D395BE08-AE0C-40AC-B34D-76ABA3B8BE20}" type="sibTrans" cxnId="{E331D7AF-6C82-4078-BFDD-48EC93D6F0C3}">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D120018D-7F27-48D4-92CD-0F206A6E76BB}">
      <dgm:prSet custT="1"/>
      <dgm:spPr/>
      <dgm:t>
        <a:bodyPr/>
        <a:lstStyle/>
        <a:p>
          <a:pPr algn="just"/>
          <a:r>
            <a:rPr lang="uk-UA" sz="1200" dirty="0" smtClean="0">
              <a:latin typeface="Roboto Condensed Light" panose="02000000000000000000" pitchFamily="2" charset="0"/>
              <a:ea typeface="Roboto Condensed Light" panose="02000000000000000000" pitchFamily="2" charset="0"/>
            </a:rPr>
            <a:t>Закон України від 18.01.2018 № 2269-</a:t>
          </a:r>
          <a:r>
            <a:rPr lang="en-US" sz="1200" dirty="0" smtClean="0">
              <a:latin typeface="Roboto Condensed Light" panose="02000000000000000000" pitchFamily="2" charset="0"/>
              <a:ea typeface="Roboto Condensed Light" panose="02000000000000000000" pitchFamily="2" charset="0"/>
            </a:rPr>
            <a:t>V</a:t>
          </a:r>
          <a:r>
            <a:rPr lang="uk-UA" sz="1200" dirty="0" smtClean="0">
              <a:latin typeface="Roboto Condensed Light" panose="02000000000000000000" pitchFamily="2" charset="0"/>
              <a:ea typeface="Roboto Condensed Light" panose="02000000000000000000" pitchFamily="2" charset="0"/>
            </a:rPr>
            <a:t>ІІІ «Про приватизацію державного і комунального майна»</a:t>
          </a:r>
          <a:endParaRPr lang="uk-UA" sz="1200" dirty="0">
            <a:latin typeface="Roboto Condensed Light" panose="02000000000000000000" pitchFamily="2" charset="0"/>
            <a:ea typeface="Roboto Condensed Light" panose="02000000000000000000" pitchFamily="2" charset="0"/>
          </a:endParaRPr>
        </a:p>
      </dgm:t>
    </dgm:pt>
    <dgm:pt modelId="{8E8B077C-7D93-4AFB-A16B-6239419567E4}" type="parTrans" cxnId="{97645FC3-EBFE-44F2-849F-D1DE84608D13}">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84C6F40C-01BE-40AD-94D6-999F8E0B0139}" type="sibTrans" cxnId="{97645FC3-EBFE-44F2-849F-D1DE84608D13}">
      <dgm:prSet/>
      <dgm:spPr/>
      <dgm:t>
        <a:bodyPr/>
        <a:lstStyle/>
        <a:p>
          <a:endParaRPr lang="uk-UA" sz="1200">
            <a:latin typeface="Roboto Condensed Light" panose="02000000000000000000" pitchFamily="2" charset="0"/>
            <a:ea typeface="Roboto Condensed Light" panose="02000000000000000000" pitchFamily="2" charset="0"/>
          </a:endParaRPr>
        </a:p>
      </dgm:t>
    </dgm:pt>
    <dgm:pt modelId="{3414F9CB-6F4A-4B38-BD74-1BC4D0E095B8}">
      <dgm:prSet phldrT="[Текст]" custT="1"/>
      <dgm:spPr/>
      <dgm:t>
        <a:bodyPr/>
        <a:lstStyle/>
        <a:p>
          <a:pPr algn="just"/>
          <a:r>
            <a:rPr lang="uk-UA" sz="1200" i="1" dirty="0" smtClean="0">
              <a:latin typeface="Roboto Condensed Light" panose="02000000000000000000" pitchFamily="2" charset="0"/>
              <a:ea typeface="Roboto Condensed Light" panose="02000000000000000000" pitchFamily="2" charset="0"/>
            </a:rPr>
            <a:t>Див. статті 1, 2, 13, 16 Закону</a:t>
          </a:r>
          <a:endParaRPr lang="uk-UA" sz="1200" i="1" dirty="0">
            <a:latin typeface="Roboto Condensed Light" panose="02000000000000000000" pitchFamily="2" charset="0"/>
            <a:ea typeface="Roboto Condensed Light" panose="02000000000000000000" pitchFamily="2" charset="0"/>
          </a:endParaRPr>
        </a:p>
      </dgm:t>
    </dgm:pt>
    <dgm:pt modelId="{C6F1589D-4A75-43D9-BCAF-20785528AE25}" type="parTrans" cxnId="{1057166E-C451-4CB2-AEED-DD1E9EFE11F6}">
      <dgm:prSet/>
      <dgm:spPr/>
      <dgm:t>
        <a:bodyPr/>
        <a:lstStyle/>
        <a:p>
          <a:endParaRPr lang="uk-UA"/>
        </a:p>
      </dgm:t>
    </dgm:pt>
    <dgm:pt modelId="{0A03181B-127A-48CF-A59D-2CA8FBB1B3A5}" type="sibTrans" cxnId="{1057166E-C451-4CB2-AEED-DD1E9EFE11F6}">
      <dgm:prSet/>
      <dgm:spPr/>
      <dgm:t>
        <a:bodyPr/>
        <a:lstStyle/>
        <a:p>
          <a:endParaRPr lang="uk-UA"/>
        </a:p>
      </dgm:t>
    </dgm:pt>
    <dgm:pt modelId="{D981CCD3-EC60-459C-BD78-5815DA5FBEE2}">
      <dgm:prSet phldrT="[Текст]" custT="1"/>
      <dgm:spPr/>
      <dgm:t>
        <a:bodyPr/>
        <a:lstStyle/>
        <a:p>
          <a:pPr algn="just"/>
          <a:r>
            <a:rPr lang="uk-UA" sz="1200" i="1" dirty="0" smtClean="0">
              <a:latin typeface="Roboto Condensed Light" panose="02000000000000000000" pitchFamily="2" charset="0"/>
              <a:ea typeface="Roboto Condensed Light" panose="02000000000000000000" pitchFamily="2" charset="0"/>
            </a:rPr>
            <a:t>Див. статтю 1 Закону</a:t>
          </a:r>
          <a:endParaRPr lang="uk-UA" sz="1200" i="1" dirty="0">
            <a:latin typeface="Roboto Condensed Light" panose="02000000000000000000" pitchFamily="2" charset="0"/>
            <a:ea typeface="Roboto Condensed Light" panose="02000000000000000000" pitchFamily="2" charset="0"/>
          </a:endParaRPr>
        </a:p>
      </dgm:t>
    </dgm:pt>
    <dgm:pt modelId="{D5A9C256-0A20-4BF3-BC5B-8B7099CA6C0B}" type="parTrans" cxnId="{E6CC5531-740D-4D8B-A359-20B5267850F9}">
      <dgm:prSet/>
      <dgm:spPr/>
      <dgm:t>
        <a:bodyPr/>
        <a:lstStyle/>
        <a:p>
          <a:endParaRPr lang="uk-UA"/>
        </a:p>
      </dgm:t>
    </dgm:pt>
    <dgm:pt modelId="{E9EEFB54-DA1A-4E8B-89B6-5429C340A5A9}" type="sibTrans" cxnId="{E6CC5531-740D-4D8B-A359-20B5267850F9}">
      <dgm:prSet/>
      <dgm:spPr/>
      <dgm:t>
        <a:bodyPr/>
        <a:lstStyle/>
        <a:p>
          <a:endParaRPr lang="uk-UA"/>
        </a:p>
      </dgm:t>
    </dgm:pt>
    <dgm:pt modelId="{15E48F19-47CD-42E7-9B57-EDAAE097E992}">
      <dgm:prSet phldrT="[Текст]" custT="1"/>
      <dgm:spPr/>
      <dgm:t>
        <a:bodyPr/>
        <a:lstStyle/>
        <a:p>
          <a:pPr algn="just"/>
          <a:r>
            <a:rPr lang="uk-UA" sz="1200" i="1" dirty="0" smtClean="0">
              <a:latin typeface="Roboto Condensed Light" panose="02000000000000000000" pitchFamily="2" charset="0"/>
              <a:ea typeface="Roboto Condensed Light" panose="02000000000000000000" pitchFamily="2" charset="0"/>
            </a:rPr>
            <a:t>Див. статті 1, 7 Закону</a:t>
          </a:r>
          <a:endParaRPr lang="uk-UA" sz="1200" i="1" dirty="0">
            <a:latin typeface="Roboto Condensed Light" panose="02000000000000000000" pitchFamily="2" charset="0"/>
            <a:ea typeface="Roboto Condensed Light" panose="02000000000000000000" pitchFamily="2" charset="0"/>
          </a:endParaRPr>
        </a:p>
      </dgm:t>
    </dgm:pt>
    <dgm:pt modelId="{319CB629-52ED-44ED-B99C-B7D301A2BD0C}" type="parTrans" cxnId="{7385F539-06B3-4D3E-859C-8BD449ADDD85}">
      <dgm:prSet/>
      <dgm:spPr/>
      <dgm:t>
        <a:bodyPr/>
        <a:lstStyle/>
        <a:p>
          <a:endParaRPr lang="uk-UA"/>
        </a:p>
      </dgm:t>
    </dgm:pt>
    <dgm:pt modelId="{46F8972E-725C-4859-98D3-705AA6D765CA}" type="sibTrans" cxnId="{7385F539-06B3-4D3E-859C-8BD449ADDD85}">
      <dgm:prSet/>
      <dgm:spPr/>
      <dgm:t>
        <a:bodyPr/>
        <a:lstStyle/>
        <a:p>
          <a:endParaRPr lang="uk-UA"/>
        </a:p>
      </dgm:t>
    </dgm:pt>
    <dgm:pt modelId="{B4895CB5-13A9-4222-AE36-17B7C8946A5E}">
      <dgm:prSet phldrT="[Текст]" custT="1"/>
      <dgm:spPr/>
      <dgm:t>
        <a:bodyPr/>
        <a:lstStyle/>
        <a:p>
          <a:pPr algn="just"/>
          <a:endParaRPr lang="uk-UA" sz="1200" dirty="0">
            <a:latin typeface="Roboto Condensed Light" panose="02000000000000000000" pitchFamily="2" charset="0"/>
            <a:ea typeface="Roboto Condensed Light" panose="02000000000000000000" pitchFamily="2" charset="0"/>
          </a:endParaRPr>
        </a:p>
      </dgm:t>
    </dgm:pt>
    <dgm:pt modelId="{30D15662-39D3-4CA2-92BD-D2A3B902C532}" type="parTrans" cxnId="{2672E60C-F6A7-4EAF-83BD-2CBB54C9C833}">
      <dgm:prSet/>
      <dgm:spPr/>
      <dgm:t>
        <a:bodyPr/>
        <a:lstStyle/>
        <a:p>
          <a:endParaRPr lang="uk-UA"/>
        </a:p>
      </dgm:t>
    </dgm:pt>
    <dgm:pt modelId="{2582F1E2-C80D-405C-AEBE-C3B8AA14305B}" type="sibTrans" cxnId="{2672E60C-F6A7-4EAF-83BD-2CBB54C9C833}">
      <dgm:prSet/>
      <dgm:spPr/>
      <dgm:t>
        <a:bodyPr/>
        <a:lstStyle/>
        <a:p>
          <a:endParaRPr lang="uk-UA"/>
        </a:p>
      </dgm:t>
    </dgm:pt>
    <dgm:pt modelId="{4201ECF1-17AB-46D2-BEC8-2FDDD294C7C8}">
      <dgm:prSet phldrT="[Текст]" custT="1"/>
      <dgm:spPr/>
      <dgm:t>
        <a:bodyPr/>
        <a:lstStyle/>
        <a:p>
          <a:pPr algn="just"/>
          <a:endParaRPr lang="uk-UA" sz="1200" dirty="0">
            <a:latin typeface="Roboto Condensed Light" panose="02000000000000000000" pitchFamily="2" charset="0"/>
            <a:ea typeface="Roboto Condensed Light" panose="02000000000000000000" pitchFamily="2" charset="0"/>
          </a:endParaRPr>
        </a:p>
      </dgm:t>
    </dgm:pt>
    <dgm:pt modelId="{6D98317A-022A-4303-A60A-B92A14737CF3}" type="parTrans" cxnId="{DF6661EF-B0E8-4A1E-A498-EABF8CFFE312}">
      <dgm:prSet/>
      <dgm:spPr/>
      <dgm:t>
        <a:bodyPr/>
        <a:lstStyle/>
        <a:p>
          <a:endParaRPr lang="uk-UA"/>
        </a:p>
      </dgm:t>
    </dgm:pt>
    <dgm:pt modelId="{66581E1D-752A-4390-A6EC-7CDD13EBA113}" type="sibTrans" cxnId="{DF6661EF-B0E8-4A1E-A498-EABF8CFFE312}">
      <dgm:prSet/>
      <dgm:spPr/>
      <dgm:t>
        <a:bodyPr/>
        <a:lstStyle/>
        <a:p>
          <a:endParaRPr lang="uk-UA"/>
        </a:p>
      </dgm:t>
    </dgm:pt>
    <dgm:pt modelId="{1058F083-06CC-40DB-9C64-2AD6F2DEF588}">
      <dgm:prSet phldrT="[Текст]" custT="1"/>
      <dgm:spPr/>
      <dgm:t>
        <a:bodyPr/>
        <a:lstStyle/>
        <a:p>
          <a:pPr algn="just"/>
          <a:endParaRPr lang="uk-UA" sz="1200" dirty="0">
            <a:latin typeface="Roboto Condensed Light" panose="02000000000000000000" pitchFamily="2" charset="0"/>
            <a:ea typeface="Roboto Condensed Light" panose="02000000000000000000" pitchFamily="2" charset="0"/>
          </a:endParaRPr>
        </a:p>
      </dgm:t>
    </dgm:pt>
    <dgm:pt modelId="{21B5244B-6B8C-4773-863E-1AE34A338BCB}" type="parTrans" cxnId="{80D2CE38-E1EF-427A-8504-C314F6253B61}">
      <dgm:prSet/>
      <dgm:spPr/>
      <dgm:t>
        <a:bodyPr/>
        <a:lstStyle/>
        <a:p>
          <a:endParaRPr lang="uk-UA"/>
        </a:p>
      </dgm:t>
    </dgm:pt>
    <dgm:pt modelId="{993EB9E3-2E1B-43C5-8A30-96C91F57289F}" type="sibTrans" cxnId="{80D2CE38-E1EF-427A-8504-C314F6253B61}">
      <dgm:prSet/>
      <dgm:spPr/>
      <dgm:t>
        <a:bodyPr/>
        <a:lstStyle/>
        <a:p>
          <a:endParaRPr lang="uk-UA"/>
        </a:p>
      </dgm:t>
    </dgm:pt>
    <dgm:pt modelId="{E6DAB839-0B66-468C-9424-7D7331C333D1}">
      <dgm:prSet custT="1"/>
      <dgm:spPr/>
      <dgm:t>
        <a:bodyPr/>
        <a:lstStyle/>
        <a:p>
          <a:pPr algn="just"/>
          <a:r>
            <a:rPr lang="uk-UA" sz="1200" i="1" dirty="0" smtClean="0">
              <a:latin typeface="Roboto Condensed Light" panose="02000000000000000000" pitchFamily="2" charset="0"/>
              <a:ea typeface="Roboto Condensed Light" panose="02000000000000000000" pitchFamily="2" charset="0"/>
            </a:rPr>
            <a:t>Див. статті 1, 3, 4 Закону</a:t>
          </a:r>
          <a:endParaRPr lang="uk-UA" sz="1200" i="1" dirty="0">
            <a:latin typeface="Roboto Condensed Light" panose="02000000000000000000" pitchFamily="2" charset="0"/>
            <a:ea typeface="Roboto Condensed Light" panose="02000000000000000000" pitchFamily="2" charset="0"/>
          </a:endParaRPr>
        </a:p>
      </dgm:t>
    </dgm:pt>
    <dgm:pt modelId="{9A6E1DCD-5907-463E-9227-21DF02B13915}" type="parTrans" cxnId="{2062D719-64FF-4378-B6C3-D3138A422491}">
      <dgm:prSet/>
      <dgm:spPr/>
      <dgm:t>
        <a:bodyPr/>
        <a:lstStyle/>
        <a:p>
          <a:endParaRPr lang="uk-UA"/>
        </a:p>
      </dgm:t>
    </dgm:pt>
    <dgm:pt modelId="{4A645199-0169-455A-A781-670E7552C746}" type="sibTrans" cxnId="{2062D719-64FF-4378-B6C3-D3138A422491}">
      <dgm:prSet/>
      <dgm:spPr/>
      <dgm:t>
        <a:bodyPr/>
        <a:lstStyle/>
        <a:p>
          <a:endParaRPr lang="uk-UA"/>
        </a:p>
      </dgm:t>
    </dgm:pt>
    <dgm:pt modelId="{C8DD5BFD-BA88-407C-9300-353C73113C7E}">
      <dgm:prSet custT="1"/>
      <dgm:spPr/>
      <dgm:t>
        <a:bodyPr/>
        <a:lstStyle/>
        <a:p>
          <a:pPr algn="just"/>
          <a:endParaRPr lang="uk-UA" sz="1200" dirty="0">
            <a:latin typeface="Roboto Condensed Light" panose="02000000000000000000" pitchFamily="2" charset="0"/>
            <a:ea typeface="Roboto Condensed Light" panose="02000000000000000000" pitchFamily="2" charset="0"/>
          </a:endParaRPr>
        </a:p>
      </dgm:t>
    </dgm:pt>
    <dgm:pt modelId="{A4BBDAAD-B2B9-4C99-9D47-CCFE246262B6}" type="parTrans" cxnId="{D3359187-A877-49DE-B5D5-FB799ADBC562}">
      <dgm:prSet/>
      <dgm:spPr/>
      <dgm:t>
        <a:bodyPr/>
        <a:lstStyle/>
        <a:p>
          <a:endParaRPr lang="uk-UA"/>
        </a:p>
      </dgm:t>
    </dgm:pt>
    <dgm:pt modelId="{5CC0AF85-AD58-4C12-AD35-AF1327B5B59F}" type="sibTrans" cxnId="{D3359187-A877-49DE-B5D5-FB799ADBC562}">
      <dgm:prSet/>
      <dgm:spPr/>
      <dgm:t>
        <a:bodyPr/>
        <a:lstStyle/>
        <a:p>
          <a:endParaRPr lang="uk-UA"/>
        </a:p>
      </dgm:t>
    </dgm:pt>
    <dgm:pt modelId="{033F4ECE-EF9C-49D7-862C-96DBFF9907DC}">
      <dgm:prSet custT="1"/>
      <dgm:spPr/>
      <dgm:t>
        <a:bodyPr/>
        <a:lstStyle/>
        <a:p>
          <a:pPr algn="just"/>
          <a:r>
            <a:rPr lang="uk-UA" sz="1200" i="1" dirty="0" smtClean="0">
              <a:latin typeface="Roboto Condensed Light" panose="02000000000000000000" pitchFamily="2" charset="0"/>
              <a:ea typeface="Roboto Condensed Light" panose="02000000000000000000" pitchFamily="2" charset="0"/>
            </a:rPr>
            <a:t>Див статті 11, 12 Закону</a:t>
          </a:r>
          <a:endParaRPr lang="uk-UA" sz="1200" i="1" dirty="0">
            <a:latin typeface="Roboto Condensed Light" panose="02000000000000000000" pitchFamily="2" charset="0"/>
            <a:ea typeface="Roboto Condensed Light" panose="02000000000000000000" pitchFamily="2" charset="0"/>
          </a:endParaRPr>
        </a:p>
      </dgm:t>
    </dgm:pt>
    <dgm:pt modelId="{EEFAE620-8592-4C89-A60B-368B68FD7F86}" type="parTrans" cxnId="{E2DC6868-37F3-4110-8A26-E1C0874D5FE3}">
      <dgm:prSet/>
      <dgm:spPr/>
      <dgm:t>
        <a:bodyPr/>
        <a:lstStyle/>
        <a:p>
          <a:endParaRPr lang="uk-UA"/>
        </a:p>
      </dgm:t>
    </dgm:pt>
    <dgm:pt modelId="{1A6BDAFE-747C-4307-A41D-14587D9A5BAE}" type="sibTrans" cxnId="{E2DC6868-37F3-4110-8A26-E1C0874D5FE3}">
      <dgm:prSet/>
      <dgm:spPr/>
      <dgm:t>
        <a:bodyPr/>
        <a:lstStyle/>
        <a:p>
          <a:endParaRPr lang="uk-UA"/>
        </a:p>
      </dgm:t>
    </dgm:pt>
    <dgm:pt modelId="{3400ABBB-8AD0-4FBE-9026-E92D6531D483}">
      <dgm:prSet custT="1"/>
      <dgm:spPr/>
      <dgm:t>
        <a:bodyPr/>
        <a:lstStyle/>
        <a:p>
          <a:pPr algn="just"/>
          <a:endParaRPr lang="uk-UA" sz="1200" dirty="0">
            <a:latin typeface="Roboto Condensed Light" panose="02000000000000000000" pitchFamily="2" charset="0"/>
            <a:ea typeface="Roboto Condensed Light" panose="02000000000000000000" pitchFamily="2" charset="0"/>
          </a:endParaRPr>
        </a:p>
      </dgm:t>
    </dgm:pt>
    <dgm:pt modelId="{491A30B6-E612-4577-B751-3C30FF164BA8}" type="parTrans" cxnId="{421F0374-4583-4966-BDB6-E85B2DB440E3}">
      <dgm:prSet/>
      <dgm:spPr/>
      <dgm:t>
        <a:bodyPr/>
        <a:lstStyle/>
        <a:p>
          <a:endParaRPr lang="uk-UA"/>
        </a:p>
      </dgm:t>
    </dgm:pt>
    <dgm:pt modelId="{72B15991-9D37-438C-AFA8-8CD5F70FBA7D}" type="sibTrans" cxnId="{421F0374-4583-4966-BDB6-E85B2DB440E3}">
      <dgm:prSet/>
      <dgm:spPr/>
      <dgm:t>
        <a:bodyPr/>
        <a:lstStyle/>
        <a:p>
          <a:endParaRPr lang="uk-UA"/>
        </a:p>
      </dgm:t>
    </dgm:pt>
    <dgm:pt modelId="{98E95650-3370-4B3C-9DAD-395C27786D2C}" type="pres">
      <dgm:prSet presAssocID="{D315974D-5B41-4865-BAE4-C78A587F1286}" presName="Name0" presStyleCnt="0">
        <dgm:presLayoutVars>
          <dgm:dir/>
          <dgm:animLvl val="lvl"/>
          <dgm:resizeHandles val="exact"/>
        </dgm:presLayoutVars>
      </dgm:prSet>
      <dgm:spPr/>
      <dgm:t>
        <a:bodyPr/>
        <a:lstStyle/>
        <a:p>
          <a:endParaRPr lang="uk-UA"/>
        </a:p>
      </dgm:t>
    </dgm:pt>
    <dgm:pt modelId="{52090428-9A3F-4AE6-B8A7-A8A2392BDDED}" type="pres">
      <dgm:prSet presAssocID="{5F0DC6FB-A3AD-4D08-B86C-BAE29F08FA32}" presName="composite" presStyleCnt="0"/>
      <dgm:spPr/>
    </dgm:pt>
    <dgm:pt modelId="{A0ABA4E1-F011-46F6-AF07-EEAD42E735C9}" type="pres">
      <dgm:prSet presAssocID="{5F0DC6FB-A3AD-4D08-B86C-BAE29F08FA32}" presName="parTx" presStyleLbl="alignNode1" presStyleIdx="0" presStyleCnt="5" custScaleY="194297">
        <dgm:presLayoutVars>
          <dgm:chMax val="0"/>
          <dgm:chPref val="0"/>
          <dgm:bulletEnabled val="1"/>
        </dgm:presLayoutVars>
      </dgm:prSet>
      <dgm:spPr/>
      <dgm:t>
        <a:bodyPr/>
        <a:lstStyle/>
        <a:p>
          <a:endParaRPr lang="uk-UA"/>
        </a:p>
      </dgm:t>
    </dgm:pt>
    <dgm:pt modelId="{4147853C-3231-415C-A134-D2932D974AAC}" type="pres">
      <dgm:prSet presAssocID="{5F0DC6FB-A3AD-4D08-B86C-BAE29F08FA32}" presName="desTx" presStyleLbl="alignAccFollowNode1" presStyleIdx="0" presStyleCnt="5" custScaleY="75991">
        <dgm:presLayoutVars>
          <dgm:bulletEnabled val="1"/>
        </dgm:presLayoutVars>
      </dgm:prSet>
      <dgm:spPr/>
      <dgm:t>
        <a:bodyPr/>
        <a:lstStyle/>
        <a:p>
          <a:endParaRPr lang="uk-UA"/>
        </a:p>
      </dgm:t>
    </dgm:pt>
    <dgm:pt modelId="{50CD2A72-D2A9-4B96-B39C-505C28D4E8C2}" type="pres">
      <dgm:prSet presAssocID="{A4D0410F-AB04-4228-8728-7A9B323D883C}" presName="space" presStyleCnt="0"/>
      <dgm:spPr/>
    </dgm:pt>
    <dgm:pt modelId="{AB278C79-5B58-47B9-A7C6-E12F3EC12BA2}" type="pres">
      <dgm:prSet presAssocID="{69FE2762-9D0D-41C8-86F2-6F40630A13C6}" presName="composite" presStyleCnt="0"/>
      <dgm:spPr/>
    </dgm:pt>
    <dgm:pt modelId="{F8B7EE54-EE0A-4078-8CD3-C5B1AC35C4DE}" type="pres">
      <dgm:prSet presAssocID="{69FE2762-9D0D-41C8-86F2-6F40630A13C6}" presName="parTx" presStyleLbl="alignNode1" presStyleIdx="1" presStyleCnt="5" custScaleY="194297">
        <dgm:presLayoutVars>
          <dgm:chMax val="0"/>
          <dgm:chPref val="0"/>
          <dgm:bulletEnabled val="1"/>
        </dgm:presLayoutVars>
      </dgm:prSet>
      <dgm:spPr/>
      <dgm:t>
        <a:bodyPr/>
        <a:lstStyle/>
        <a:p>
          <a:endParaRPr lang="uk-UA"/>
        </a:p>
      </dgm:t>
    </dgm:pt>
    <dgm:pt modelId="{D761BEFB-E842-450F-9927-C4F212E8B940}" type="pres">
      <dgm:prSet presAssocID="{69FE2762-9D0D-41C8-86F2-6F40630A13C6}" presName="desTx" presStyleLbl="alignAccFollowNode1" presStyleIdx="1" presStyleCnt="5" custScaleY="75991">
        <dgm:presLayoutVars>
          <dgm:bulletEnabled val="1"/>
        </dgm:presLayoutVars>
      </dgm:prSet>
      <dgm:spPr/>
      <dgm:t>
        <a:bodyPr/>
        <a:lstStyle/>
        <a:p>
          <a:endParaRPr lang="uk-UA"/>
        </a:p>
      </dgm:t>
    </dgm:pt>
    <dgm:pt modelId="{77887819-6ED0-493F-AFEA-6809AA41A008}" type="pres">
      <dgm:prSet presAssocID="{2DBCC8B0-C9E1-4092-A5C0-46E5C819445E}" presName="space" presStyleCnt="0"/>
      <dgm:spPr/>
    </dgm:pt>
    <dgm:pt modelId="{891D2276-06DB-4CB3-BD53-60C05EE5BEAA}" type="pres">
      <dgm:prSet presAssocID="{06694884-04FB-43EA-93DB-9987A5BB8BC8}" presName="composite" presStyleCnt="0"/>
      <dgm:spPr/>
    </dgm:pt>
    <dgm:pt modelId="{63A64B22-80F7-4FEB-9233-B50C6D282A21}" type="pres">
      <dgm:prSet presAssocID="{06694884-04FB-43EA-93DB-9987A5BB8BC8}" presName="parTx" presStyleLbl="alignNode1" presStyleIdx="2" presStyleCnt="5" custScaleY="194297">
        <dgm:presLayoutVars>
          <dgm:chMax val="0"/>
          <dgm:chPref val="0"/>
          <dgm:bulletEnabled val="1"/>
        </dgm:presLayoutVars>
      </dgm:prSet>
      <dgm:spPr/>
      <dgm:t>
        <a:bodyPr/>
        <a:lstStyle/>
        <a:p>
          <a:endParaRPr lang="uk-UA"/>
        </a:p>
      </dgm:t>
    </dgm:pt>
    <dgm:pt modelId="{A3CF14FE-83AA-4824-8883-47393A095E24}" type="pres">
      <dgm:prSet presAssocID="{06694884-04FB-43EA-93DB-9987A5BB8BC8}" presName="desTx" presStyleLbl="alignAccFollowNode1" presStyleIdx="2" presStyleCnt="5" custScaleY="75991">
        <dgm:presLayoutVars>
          <dgm:bulletEnabled val="1"/>
        </dgm:presLayoutVars>
      </dgm:prSet>
      <dgm:spPr/>
      <dgm:t>
        <a:bodyPr/>
        <a:lstStyle/>
        <a:p>
          <a:endParaRPr lang="uk-UA"/>
        </a:p>
      </dgm:t>
    </dgm:pt>
    <dgm:pt modelId="{7ED5D3A6-D485-4FAD-A708-83D7A6583E38}" type="pres">
      <dgm:prSet presAssocID="{F5966058-CE8E-4A33-84C2-F03BE9D48307}" presName="space" presStyleCnt="0"/>
      <dgm:spPr/>
    </dgm:pt>
    <dgm:pt modelId="{0D063480-4815-48A3-B8EE-2EBF0E00A5A4}" type="pres">
      <dgm:prSet presAssocID="{8FDAD768-492D-4ED5-B21B-EB3F5861FF3B}" presName="composite" presStyleCnt="0"/>
      <dgm:spPr/>
    </dgm:pt>
    <dgm:pt modelId="{B10FDC24-0EC6-4B7B-AC6B-189FDAC28EFE}" type="pres">
      <dgm:prSet presAssocID="{8FDAD768-492D-4ED5-B21B-EB3F5861FF3B}" presName="parTx" presStyleLbl="alignNode1" presStyleIdx="3" presStyleCnt="5" custScaleY="194297">
        <dgm:presLayoutVars>
          <dgm:chMax val="0"/>
          <dgm:chPref val="0"/>
          <dgm:bulletEnabled val="1"/>
        </dgm:presLayoutVars>
      </dgm:prSet>
      <dgm:spPr/>
      <dgm:t>
        <a:bodyPr/>
        <a:lstStyle/>
        <a:p>
          <a:endParaRPr lang="uk-UA"/>
        </a:p>
      </dgm:t>
    </dgm:pt>
    <dgm:pt modelId="{E1A8B881-0A9D-4570-8690-D0B3011E7D33}" type="pres">
      <dgm:prSet presAssocID="{8FDAD768-492D-4ED5-B21B-EB3F5861FF3B}" presName="desTx" presStyleLbl="alignAccFollowNode1" presStyleIdx="3" presStyleCnt="5" custScaleY="75991">
        <dgm:presLayoutVars>
          <dgm:bulletEnabled val="1"/>
        </dgm:presLayoutVars>
      </dgm:prSet>
      <dgm:spPr/>
      <dgm:t>
        <a:bodyPr/>
        <a:lstStyle/>
        <a:p>
          <a:endParaRPr lang="uk-UA"/>
        </a:p>
      </dgm:t>
    </dgm:pt>
    <dgm:pt modelId="{E86EB84D-FCFA-411E-8284-81B4B6941E5E}" type="pres">
      <dgm:prSet presAssocID="{A096B4C5-5688-4102-B617-6FAFABAE0337}" presName="space" presStyleCnt="0"/>
      <dgm:spPr/>
    </dgm:pt>
    <dgm:pt modelId="{708631D1-9820-4C72-BF0A-DA2A09630269}" type="pres">
      <dgm:prSet presAssocID="{F4180E63-0C0A-4057-A750-B752DA201A0A}" presName="composite" presStyleCnt="0"/>
      <dgm:spPr/>
    </dgm:pt>
    <dgm:pt modelId="{25D31986-CB27-4241-81B6-541D3850537B}" type="pres">
      <dgm:prSet presAssocID="{F4180E63-0C0A-4057-A750-B752DA201A0A}" presName="parTx" presStyleLbl="alignNode1" presStyleIdx="4" presStyleCnt="5" custScaleY="194297">
        <dgm:presLayoutVars>
          <dgm:chMax val="0"/>
          <dgm:chPref val="0"/>
          <dgm:bulletEnabled val="1"/>
        </dgm:presLayoutVars>
      </dgm:prSet>
      <dgm:spPr/>
      <dgm:t>
        <a:bodyPr/>
        <a:lstStyle/>
        <a:p>
          <a:endParaRPr lang="uk-UA"/>
        </a:p>
      </dgm:t>
    </dgm:pt>
    <dgm:pt modelId="{545903CD-3A23-4535-9320-E203D45E52A2}" type="pres">
      <dgm:prSet presAssocID="{F4180E63-0C0A-4057-A750-B752DA201A0A}" presName="desTx" presStyleLbl="alignAccFollowNode1" presStyleIdx="4" presStyleCnt="5" custScaleY="75991">
        <dgm:presLayoutVars>
          <dgm:bulletEnabled val="1"/>
        </dgm:presLayoutVars>
      </dgm:prSet>
      <dgm:spPr/>
      <dgm:t>
        <a:bodyPr/>
        <a:lstStyle/>
        <a:p>
          <a:endParaRPr lang="uk-UA"/>
        </a:p>
      </dgm:t>
    </dgm:pt>
  </dgm:ptLst>
  <dgm:cxnLst>
    <dgm:cxn modelId="{A9FF7250-C5FC-4FDF-BBB0-70F7ABAB5060}" srcId="{5F0DC6FB-A3AD-4D08-B86C-BAE29F08FA32}" destId="{EB0DB78F-A5B1-4C81-9F4D-E945BF2A4824}" srcOrd="0" destOrd="0" parTransId="{16589C7A-E8FD-436F-86CD-13E1A412E113}" sibTransId="{066CDF31-EA8D-4140-863D-D85D3C17E790}"/>
    <dgm:cxn modelId="{424058DF-5FB6-4BEB-867E-40EF8F042263}" srcId="{D315974D-5B41-4865-BAE4-C78A587F1286}" destId="{06694884-04FB-43EA-93DB-9987A5BB8BC8}" srcOrd="2" destOrd="0" parTransId="{9839660F-D689-416D-95BE-C224590F8141}" sibTransId="{F5966058-CE8E-4A33-84C2-F03BE9D48307}"/>
    <dgm:cxn modelId="{4FDD8413-D3CE-46C3-933E-713EFC00A888}" type="presOf" srcId="{15E48F19-47CD-42E7-9B57-EDAAE097E992}" destId="{A3CF14FE-83AA-4824-8883-47393A095E24}" srcOrd="0" destOrd="2" presId="urn:microsoft.com/office/officeart/2005/8/layout/hList1"/>
    <dgm:cxn modelId="{E331D7AF-6C82-4078-BFDD-48EC93D6F0C3}" srcId="{8FDAD768-492D-4ED5-B21B-EB3F5861FF3B}" destId="{E66AA688-8382-4482-99C4-802892A8F8C4}" srcOrd="0" destOrd="0" parTransId="{CB81FABA-77B2-4E6B-BF3A-8BDE9573E860}" sibTransId="{D395BE08-AE0C-40AC-B34D-76ABA3B8BE20}"/>
    <dgm:cxn modelId="{74382E9D-4AFE-4F7A-9FE3-95AAB746C4ED}" type="presOf" srcId="{CC997B8D-6FDE-4CAD-9C2A-7E7EF7A25012}" destId="{A3CF14FE-83AA-4824-8883-47393A095E24}" srcOrd="0" destOrd="0" presId="urn:microsoft.com/office/officeart/2005/8/layout/hList1"/>
    <dgm:cxn modelId="{7D835DE5-394A-4A5B-AFD4-D366438B6DBF}" srcId="{D315974D-5B41-4865-BAE4-C78A587F1286}" destId="{8FDAD768-492D-4ED5-B21B-EB3F5861FF3B}" srcOrd="3" destOrd="0" parTransId="{492F1500-E35A-4742-B915-CEF10EA88121}" sibTransId="{A096B4C5-5688-4102-B617-6FAFABAE0337}"/>
    <dgm:cxn modelId="{F4EDEDA6-5952-4980-8BEF-E4CAD3607C8A}" type="presOf" srcId="{22E7C69E-7765-468D-9EAD-F89A5B8EBF7A}" destId="{D761BEFB-E842-450F-9927-C4F212E8B940}" srcOrd="0" destOrd="0" presId="urn:microsoft.com/office/officeart/2005/8/layout/hList1"/>
    <dgm:cxn modelId="{70F50254-2C05-4D33-83DB-66DC77FBC82E}" srcId="{D315974D-5B41-4865-BAE4-C78A587F1286}" destId="{F4180E63-0C0A-4057-A750-B752DA201A0A}" srcOrd="4" destOrd="0" parTransId="{5CD1D47D-A19F-402C-91FE-9898E190AA07}" sibTransId="{34078A1D-FCC1-467E-8354-0A9E77EDB1FC}"/>
    <dgm:cxn modelId="{D3359187-A877-49DE-B5D5-FB799ADBC562}" srcId="{8FDAD768-492D-4ED5-B21B-EB3F5861FF3B}" destId="{C8DD5BFD-BA88-407C-9300-353C73113C7E}" srcOrd="1" destOrd="0" parTransId="{A4BBDAAD-B2B9-4C99-9D47-CCFE246262B6}" sibTransId="{5CC0AF85-AD58-4C12-AD35-AF1327B5B59F}"/>
    <dgm:cxn modelId="{75E64C47-F68F-4728-B451-F494C7DA5775}" type="presOf" srcId="{06694884-04FB-43EA-93DB-9987A5BB8BC8}" destId="{63A64B22-80F7-4FEB-9233-B50C6D282A21}" srcOrd="0" destOrd="0" presId="urn:microsoft.com/office/officeart/2005/8/layout/hList1"/>
    <dgm:cxn modelId="{2672E60C-F6A7-4EAF-83BD-2CBB54C9C833}" srcId="{5F0DC6FB-A3AD-4D08-B86C-BAE29F08FA32}" destId="{B4895CB5-13A9-4222-AE36-17B7C8946A5E}" srcOrd="1" destOrd="0" parTransId="{30D15662-39D3-4CA2-92BD-D2A3B902C532}" sibTransId="{2582F1E2-C80D-405C-AEBE-C3B8AA14305B}"/>
    <dgm:cxn modelId="{E2DC6868-37F3-4110-8A26-E1C0874D5FE3}" srcId="{F4180E63-0C0A-4057-A750-B752DA201A0A}" destId="{033F4ECE-EF9C-49D7-862C-96DBFF9907DC}" srcOrd="2" destOrd="0" parTransId="{EEFAE620-8592-4C89-A60B-368B68FD7F86}" sibTransId="{1A6BDAFE-747C-4307-A41D-14587D9A5BAE}"/>
    <dgm:cxn modelId="{2EE46A8B-CA6A-423F-BE95-83CF25D23239}" type="presOf" srcId="{5F0DC6FB-A3AD-4D08-B86C-BAE29F08FA32}" destId="{A0ABA4E1-F011-46F6-AF07-EEAD42E735C9}" srcOrd="0" destOrd="0" presId="urn:microsoft.com/office/officeart/2005/8/layout/hList1"/>
    <dgm:cxn modelId="{2C985649-BF82-4833-9493-A8FEF778743C}" type="presOf" srcId="{D981CCD3-EC60-459C-BD78-5815DA5FBEE2}" destId="{D761BEFB-E842-450F-9927-C4F212E8B940}" srcOrd="0" destOrd="2" presId="urn:microsoft.com/office/officeart/2005/8/layout/hList1"/>
    <dgm:cxn modelId="{29DADA37-0EB4-43DD-96C2-FD6A65091159}" type="presOf" srcId="{E66AA688-8382-4482-99C4-802892A8F8C4}" destId="{E1A8B881-0A9D-4570-8690-D0B3011E7D33}" srcOrd="0" destOrd="0" presId="urn:microsoft.com/office/officeart/2005/8/layout/hList1"/>
    <dgm:cxn modelId="{543BA5B0-EA9C-460F-A406-CEDC80DDCC45}" srcId="{D315974D-5B41-4865-BAE4-C78A587F1286}" destId="{5F0DC6FB-A3AD-4D08-B86C-BAE29F08FA32}" srcOrd="0" destOrd="0" parTransId="{1C802231-2273-4EB8-9111-1A02D96948D7}" sibTransId="{A4D0410F-AB04-4228-8728-7A9B323D883C}"/>
    <dgm:cxn modelId="{54D7E6B6-E6B0-40FC-86F4-F86A98F2D88A}" type="presOf" srcId="{D315974D-5B41-4865-BAE4-C78A587F1286}" destId="{98E95650-3370-4B3C-9DAD-395C27786D2C}" srcOrd="0" destOrd="0" presId="urn:microsoft.com/office/officeart/2005/8/layout/hList1"/>
    <dgm:cxn modelId="{DF6661EF-B0E8-4A1E-A498-EABF8CFFE312}" srcId="{69FE2762-9D0D-41C8-86F2-6F40630A13C6}" destId="{4201ECF1-17AB-46D2-BEC8-2FDDD294C7C8}" srcOrd="1" destOrd="0" parTransId="{6D98317A-022A-4303-A60A-B92A14737CF3}" sibTransId="{66581E1D-752A-4390-A6EC-7CDD13EBA113}"/>
    <dgm:cxn modelId="{FED3CEAC-18BD-447C-9A12-FF6194113666}" type="presOf" srcId="{8FDAD768-492D-4ED5-B21B-EB3F5861FF3B}" destId="{B10FDC24-0EC6-4B7B-AC6B-189FDAC28EFE}" srcOrd="0" destOrd="0" presId="urn:microsoft.com/office/officeart/2005/8/layout/hList1"/>
    <dgm:cxn modelId="{34804D06-B31C-4584-90ED-45D9696ADF7B}" type="presOf" srcId="{B4895CB5-13A9-4222-AE36-17B7C8946A5E}" destId="{4147853C-3231-415C-A134-D2932D974AAC}" srcOrd="0" destOrd="1" presId="urn:microsoft.com/office/officeart/2005/8/layout/hList1"/>
    <dgm:cxn modelId="{1057166E-C451-4CB2-AEED-DD1E9EFE11F6}" srcId="{5F0DC6FB-A3AD-4D08-B86C-BAE29F08FA32}" destId="{3414F9CB-6F4A-4B38-BD74-1BC4D0E095B8}" srcOrd="2" destOrd="0" parTransId="{C6F1589D-4A75-43D9-BCAF-20785528AE25}" sibTransId="{0A03181B-127A-48CF-A59D-2CA8FBB1B3A5}"/>
    <dgm:cxn modelId="{2B668221-7718-451C-9331-13CABBFF0687}" srcId="{06694884-04FB-43EA-93DB-9987A5BB8BC8}" destId="{CC997B8D-6FDE-4CAD-9C2A-7E7EF7A25012}" srcOrd="0" destOrd="0" parTransId="{4C746F75-58B3-42C4-9195-9624259FF297}" sibTransId="{BABCE1D2-7B2E-4BDD-9641-BAC88F934F66}"/>
    <dgm:cxn modelId="{421F0374-4583-4966-BDB6-E85B2DB440E3}" srcId="{F4180E63-0C0A-4057-A750-B752DA201A0A}" destId="{3400ABBB-8AD0-4FBE-9026-E92D6531D483}" srcOrd="1" destOrd="0" parTransId="{491A30B6-E612-4577-B751-3C30FF164BA8}" sibTransId="{72B15991-9D37-438C-AFA8-8CD5F70FBA7D}"/>
    <dgm:cxn modelId="{2A2E1ABE-D8C1-4BD8-BC61-1FCDA7CC3ACB}" type="presOf" srcId="{D120018D-7F27-48D4-92CD-0F206A6E76BB}" destId="{545903CD-3A23-4535-9320-E203D45E52A2}" srcOrd="0" destOrd="0" presId="urn:microsoft.com/office/officeart/2005/8/layout/hList1"/>
    <dgm:cxn modelId="{E6CC5531-740D-4D8B-A359-20B5267850F9}" srcId="{69FE2762-9D0D-41C8-86F2-6F40630A13C6}" destId="{D981CCD3-EC60-459C-BD78-5815DA5FBEE2}" srcOrd="2" destOrd="0" parTransId="{D5A9C256-0A20-4BF3-BC5B-8B7099CA6C0B}" sibTransId="{E9EEFB54-DA1A-4E8B-89B6-5429C340A5A9}"/>
    <dgm:cxn modelId="{E6114F13-99AF-4688-B8B4-62AC32A0A99B}" type="presOf" srcId="{69FE2762-9D0D-41C8-86F2-6F40630A13C6}" destId="{F8B7EE54-EE0A-4078-8CD3-C5B1AC35C4DE}" srcOrd="0" destOrd="0" presId="urn:microsoft.com/office/officeart/2005/8/layout/hList1"/>
    <dgm:cxn modelId="{1FC217E8-8AB7-45ED-A5C3-6E01440ED00D}" type="presOf" srcId="{033F4ECE-EF9C-49D7-862C-96DBFF9907DC}" destId="{545903CD-3A23-4535-9320-E203D45E52A2}" srcOrd="0" destOrd="2" presId="urn:microsoft.com/office/officeart/2005/8/layout/hList1"/>
    <dgm:cxn modelId="{7385F539-06B3-4D3E-859C-8BD449ADDD85}" srcId="{06694884-04FB-43EA-93DB-9987A5BB8BC8}" destId="{15E48F19-47CD-42E7-9B57-EDAAE097E992}" srcOrd="2" destOrd="0" parTransId="{319CB629-52ED-44ED-B99C-B7D301A2BD0C}" sibTransId="{46F8972E-725C-4859-98D3-705AA6D765CA}"/>
    <dgm:cxn modelId="{83623DBD-501C-4FEF-BCCA-6E39ACF814B0}" type="presOf" srcId="{C8DD5BFD-BA88-407C-9300-353C73113C7E}" destId="{E1A8B881-0A9D-4570-8690-D0B3011E7D33}" srcOrd="0" destOrd="1" presId="urn:microsoft.com/office/officeart/2005/8/layout/hList1"/>
    <dgm:cxn modelId="{367AE847-46F9-429A-8A1E-475CCB83656A}" type="presOf" srcId="{4201ECF1-17AB-46D2-BEC8-2FDDD294C7C8}" destId="{D761BEFB-E842-450F-9927-C4F212E8B940}" srcOrd="0" destOrd="1" presId="urn:microsoft.com/office/officeart/2005/8/layout/hList1"/>
    <dgm:cxn modelId="{210EB9E3-1C68-4CFA-BCC6-946466D91B6D}" type="presOf" srcId="{3414F9CB-6F4A-4B38-BD74-1BC4D0E095B8}" destId="{4147853C-3231-415C-A134-D2932D974AAC}" srcOrd="0" destOrd="2" presId="urn:microsoft.com/office/officeart/2005/8/layout/hList1"/>
    <dgm:cxn modelId="{A63A1971-69C8-433A-8EBD-F9D00ECE4626}" type="presOf" srcId="{1058F083-06CC-40DB-9C64-2AD6F2DEF588}" destId="{A3CF14FE-83AA-4824-8883-47393A095E24}" srcOrd="0" destOrd="1" presId="urn:microsoft.com/office/officeart/2005/8/layout/hList1"/>
    <dgm:cxn modelId="{3451A545-CA79-4AFE-9951-B8AFCCD28C17}" srcId="{69FE2762-9D0D-41C8-86F2-6F40630A13C6}" destId="{22E7C69E-7765-468D-9EAD-F89A5B8EBF7A}" srcOrd="0" destOrd="0" parTransId="{926F8293-63AD-4A7C-80BE-1EDF87383205}" sibTransId="{776C60C7-9BB1-40D2-B419-975707FC406E}"/>
    <dgm:cxn modelId="{2062D719-64FF-4378-B6C3-D3138A422491}" srcId="{8FDAD768-492D-4ED5-B21B-EB3F5861FF3B}" destId="{E6DAB839-0B66-468C-9424-7D7331C333D1}" srcOrd="2" destOrd="0" parTransId="{9A6E1DCD-5907-463E-9227-21DF02B13915}" sibTransId="{4A645199-0169-455A-A781-670E7552C746}"/>
    <dgm:cxn modelId="{4E9723FC-77A8-4EFC-BB1B-C84B91BC6D18}" type="presOf" srcId="{E6DAB839-0B66-468C-9424-7D7331C333D1}" destId="{E1A8B881-0A9D-4570-8690-D0B3011E7D33}" srcOrd="0" destOrd="2" presId="urn:microsoft.com/office/officeart/2005/8/layout/hList1"/>
    <dgm:cxn modelId="{97645FC3-EBFE-44F2-849F-D1DE84608D13}" srcId="{F4180E63-0C0A-4057-A750-B752DA201A0A}" destId="{D120018D-7F27-48D4-92CD-0F206A6E76BB}" srcOrd="0" destOrd="0" parTransId="{8E8B077C-7D93-4AFB-A16B-6239419567E4}" sibTransId="{84C6F40C-01BE-40AD-94D6-999F8E0B0139}"/>
    <dgm:cxn modelId="{AA398590-52A2-4DE4-B0BC-A4D7E6FBBC3F}" type="presOf" srcId="{EB0DB78F-A5B1-4C81-9F4D-E945BF2A4824}" destId="{4147853C-3231-415C-A134-D2932D974AAC}" srcOrd="0" destOrd="0" presId="urn:microsoft.com/office/officeart/2005/8/layout/hList1"/>
    <dgm:cxn modelId="{AAC4D76B-51DF-4C9C-96C1-BB62FE6BE6BF}" type="presOf" srcId="{F4180E63-0C0A-4057-A750-B752DA201A0A}" destId="{25D31986-CB27-4241-81B6-541D3850537B}" srcOrd="0" destOrd="0" presId="urn:microsoft.com/office/officeart/2005/8/layout/hList1"/>
    <dgm:cxn modelId="{E45FCECD-C17E-42C2-B69C-420DE7FA48CF}" srcId="{D315974D-5B41-4865-BAE4-C78A587F1286}" destId="{69FE2762-9D0D-41C8-86F2-6F40630A13C6}" srcOrd="1" destOrd="0" parTransId="{5C8D8B36-148C-456A-9E64-EFDA8A593AE4}" sibTransId="{2DBCC8B0-C9E1-4092-A5C0-46E5C819445E}"/>
    <dgm:cxn modelId="{EE53BFA8-6B01-465F-AA82-282093CC8694}" type="presOf" srcId="{3400ABBB-8AD0-4FBE-9026-E92D6531D483}" destId="{545903CD-3A23-4535-9320-E203D45E52A2}" srcOrd="0" destOrd="1" presId="urn:microsoft.com/office/officeart/2005/8/layout/hList1"/>
    <dgm:cxn modelId="{80D2CE38-E1EF-427A-8504-C314F6253B61}" srcId="{06694884-04FB-43EA-93DB-9987A5BB8BC8}" destId="{1058F083-06CC-40DB-9C64-2AD6F2DEF588}" srcOrd="1" destOrd="0" parTransId="{21B5244B-6B8C-4773-863E-1AE34A338BCB}" sibTransId="{993EB9E3-2E1B-43C5-8A30-96C91F57289F}"/>
    <dgm:cxn modelId="{AA151C33-A0C0-4A60-A4FC-C93BD05B18BF}" type="presParOf" srcId="{98E95650-3370-4B3C-9DAD-395C27786D2C}" destId="{52090428-9A3F-4AE6-B8A7-A8A2392BDDED}" srcOrd="0" destOrd="0" presId="urn:microsoft.com/office/officeart/2005/8/layout/hList1"/>
    <dgm:cxn modelId="{10A7A3B5-C3B6-4544-A54F-B96C3618D4B6}" type="presParOf" srcId="{52090428-9A3F-4AE6-B8A7-A8A2392BDDED}" destId="{A0ABA4E1-F011-46F6-AF07-EEAD42E735C9}" srcOrd="0" destOrd="0" presId="urn:microsoft.com/office/officeart/2005/8/layout/hList1"/>
    <dgm:cxn modelId="{3D9674B4-1A96-43E7-B11E-6812CF08B28A}" type="presParOf" srcId="{52090428-9A3F-4AE6-B8A7-A8A2392BDDED}" destId="{4147853C-3231-415C-A134-D2932D974AAC}" srcOrd="1" destOrd="0" presId="urn:microsoft.com/office/officeart/2005/8/layout/hList1"/>
    <dgm:cxn modelId="{75DE6C6B-25E7-4DAF-8FE9-D77BA56277A7}" type="presParOf" srcId="{98E95650-3370-4B3C-9DAD-395C27786D2C}" destId="{50CD2A72-D2A9-4B96-B39C-505C28D4E8C2}" srcOrd="1" destOrd="0" presId="urn:microsoft.com/office/officeart/2005/8/layout/hList1"/>
    <dgm:cxn modelId="{33DF5749-5909-49E4-9EB4-71AD835ACAF2}" type="presParOf" srcId="{98E95650-3370-4B3C-9DAD-395C27786D2C}" destId="{AB278C79-5B58-47B9-A7C6-E12F3EC12BA2}" srcOrd="2" destOrd="0" presId="urn:microsoft.com/office/officeart/2005/8/layout/hList1"/>
    <dgm:cxn modelId="{2824815C-DC6C-4184-90BC-DC67DEF1E477}" type="presParOf" srcId="{AB278C79-5B58-47B9-A7C6-E12F3EC12BA2}" destId="{F8B7EE54-EE0A-4078-8CD3-C5B1AC35C4DE}" srcOrd="0" destOrd="0" presId="urn:microsoft.com/office/officeart/2005/8/layout/hList1"/>
    <dgm:cxn modelId="{4726B40B-8CF2-4979-BFFB-721753CFD820}" type="presParOf" srcId="{AB278C79-5B58-47B9-A7C6-E12F3EC12BA2}" destId="{D761BEFB-E842-450F-9927-C4F212E8B940}" srcOrd="1" destOrd="0" presId="urn:microsoft.com/office/officeart/2005/8/layout/hList1"/>
    <dgm:cxn modelId="{BD6ADCE4-D8CE-4544-9E15-12747CCEAC4D}" type="presParOf" srcId="{98E95650-3370-4B3C-9DAD-395C27786D2C}" destId="{77887819-6ED0-493F-AFEA-6809AA41A008}" srcOrd="3" destOrd="0" presId="urn:microsoft.com/office/officeart/2005/8/layout/hList1"/>
    <dgm:cxn modelId="{E8094617-EDFF-47DF-BD42-BA4F1C265088}" type="presParOf" srcId="{98E95650-3370-4B3C-9DAD-395C27786D2C}" destId="{891D2276-06DB-4CB3-BD53-60C05EE5BEAA}" srcOrd="4" destOrd="0" presId="urn:microsoft.com/office/officeart/2005/8/layout/hList1"/>
    <dgm:cxn modelId="{86B24DFD-C7BC-4BE0-BBAD-2998871B67D0}" type="presParOf" srcId="{891D2276-06DB-4CB3-BD53-60C05EE5BEAA}" destId="{63A64B22-80F7-4FEB-9233-B50C6D282A21}" srcOrd="0" destOrd="0" presId="urn:microsoft.com/office/officeart/2005/8/layout/hList1"/>
    <dgm:cxn modelId="{09C613B0-AA3E-450F-9DE6-4450B3F2092E}" type="presParOf" srcId="{891D2276-06DB-4CB3-BD53-60C05EE5BEAA}" destId="{A3CF14FE-83AA-4824-8883-47393A095E24}" srcOrd="1" destOrd="0" presId="urn:microsoft.com/office/officeart/2005/8/layout/hList1"/>
    <dgm:cxn modelId="{1A8FF09A-182F-40DF-905E-5DF044B151A1}" type="presParOf" srcId="{98E95650-3370-4B3C-9DAD-395C27786D2C}" destId="{7ED5D3A6-D485-4FAD-A708-83D7A6583E38}" srcOrd="5" destOrd="0" presId="urn:microsoft.com/office/officeart/2005/8/layout/hList1"/>
    <dgm:cxn modelId="{6164CA02-1E71-4439-ABCA-835460A350B5}" type="presParOf" srcId="{98E95650-3370-4B3C-9DAD-395C27786D2C}" destId="{0D063480-4815-48A3-B8EE-2EBF0E00A5A4}" srcOrd="6" destOrd="0" presId="urn:microsoft.com/office/officeart/2005/8/layout/hList1"/>
    <dgm:cxn modelId="{DD74140F-137D-41C5-8AC0-98F46F5CDE5F}" type="presParOf" srcId="{0D063480-4815-48A3-B8EE-2EBF0E00A5A4}" destId="{B10FDC24-0EC6-4B7B-AC6B-189FDAC28EFE}" srcOrd="0" destOrd="0" presId="urn:microsoft.com/office/officeart/2005/8/layout/hList1"/>
    <dgm:cxn modelId="{A203969C-143B-4ECB-9344-5B4C908EE9B2}" type="presParOf" srcId="{0D063480-4815-48A3-B8EE-2EBF0E00A5A4}" destId="{E1A8B881-0A9D-4570-8690-D0B3011E7D33}" srcOrd="1" destOrd="0" presId="urn:microsoft.com/office/officeart/2005/8/layout/hList1"/>
    <dgm:cxn modelId="{F5AAB44B-9DBD-4CC9-86CB-325F60135D9C}" type="presParOf" srcId="{98E95650-3370-4B3C-9DAD-395C27786D2C}" destId="{E86EB84D-FCFA-411E-8284-81B4B6941E5E}" srcOrd="7" destOrd="0" presId="urn:microsoft.com/office/officeart/2005/8/layout/hList1"/>
    <dgm:cxn modelId="{15DAC482-33C3-477C-9328-7CD778E6367F}" type="presParOf" srcId="{98E95650-3370-4B3C-9DAD-395C27786D2C}" destId="{708631D1-9820-4C72-BF0A-DA2A09630269}" srcOrd="8" destOrd="0" presId="urn:microsoft.com/office/officeart/2005/8/layout/hList1"/>
    <dgm:cxn modelId="{FB359398-578E-4114-A51D-46B318DD8064}" type="presParOf" srcId="{708631D1-9820-4C72-BF0A-DA2A09630269}" destId="{25D31986-CB27-4241-81B6-541D3850537B}" srcOrd="0" destOrd="0" presId="urn:microsoft.com/office/officeart/2005/8/layout/hList1"/>
    <dgm:cxn modelId="{4BA3D71A-A327-4DB0-9CA0-2167F2812951}" type="presParOf" srcId="{708631D1-9820-4C72-BF0A-DA2A09630269}" destId="{545903CD-3A23-4535-9320-E203D45E52A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latin typeface="Roboto Condensed Light" panose="02000000000000000000" pitchFamily="2" charset="0"/>
              <a:ea typeface="Roboto Condensed Light" panose="02000000000000000000" pitchFamily="2" charset="0"/>
            </a:rPr>
            <a:t>Щодо розгляду господарськими судами справ про банкрутство суб’єктів підприємницької діяльності, що мають суспільну, іншу цінність або особливий статус.</a:t>
          </a:r>
          <a:endParaRPr lang="uk-UA" sz="1000" dirty="0">
            <a:latin typeface="Roboto Condensed Light" panose="02000000000000000000" pitchFamily="2" charset="0"/>
            <a:ea typeface="Roboto Condensed Light" panose="02000000000000000000" pitchFamily="2" charset="0"/>
          </a:endParaRPr>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smtClean="0">
              <a:latin typeface="Roboto Condensed Light" panose="02000000000000000000" pitchFamily="2" charset="0"/>
              <a:ea typeface="Roboto Condensed Light" panose="02000000000000000000" pitchFamily="2" charset="0"/>
            </a:rPr>
            <a:t>Кодексом не передбачено особливостей банкрутства суб’єктів підприємницької діяльності, що мають суспільну, іншу цінність або особливий статус.</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F5318AFD-8F3C-495D-B5AB-ECB4DDEB5470}">
      <dgm:prSet custT="1"/>
      <dgm:spPr/>
      <dgm:t>
        <a:bodyPr/>
        <a:lstStyle/>
        <a:p>
          <a:pPr algn="just"/>
          <a:r>
            <a:rPr lang="uk-UA" sz="1000" smtClean="0">
              <a:latin typeface="Roboto Condensed Light" panose="02000000000000000000" pitchFamily="2" charset="0"/>
              <a:ea typeface="Roboto Condensed Light" panose="02000000000000000000" pitchFamily="2" charset="0"/>
            </a:rPr>
            <a:t>З введенням в дію Кодексу розгляд заяв про відкриття провадження у справі про банкрутство таких суб’єктів підприємницької діяльності та подальше провадження у вже відкритих справах здійснюється відповідно до положень Кодексу в загальному порядку.</a:t>
          </a:r>
          <a:endParaRPr lang="uk-UA" sz="1000">
            <a:latin typeface="Roboto Condensed Light" panose="02000000000000000000" pitchFamily="2" charset="0"/>
            <a:ea typeface="Roboto Condensed Light" panose="02000000000000000000" pitchFamily="2" charset="0"/>
          </a:endParaRPr>
        </a:p>
      </dgm:t>
    </dgm:pt>
    <dgm:pt modelId="{2355F81A-7CCE-491E-8F14-52E86F24B32F}" type="parTrans" cxnId="{597EB132-E6DA-4658-A865-C2E24B7E12EC}">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552BD719-34B7-4466-9406-7E5D36BF33AD}" type="sibTrans" cxnId="{597EB132-E6DA-4658-A865-C2E24B7E12EC}">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DDC14007-2526-4AC3-AFA1-C8CD34CFCA91}">
      <dgm:prSet custT="1"/>
      <dgm:spPr/>
      <dgm:t>
        <a:bodyPr/>
        <a:lstStyle/>
        <a:p>
          <a:pPr algn="just"/>
          <a:r>
            <a:rPr lang="uk-UA" sz="1000" smtClean="0">
              <a:latin typeface="Roboto Condensed Light" panose="02000000000000000000" pitchFamily="2" charset="0"/>
              <a:ea typeface="Roboto Condensed Light" panose="02000000000000000000" pitchFamily="2" charset="0"/>
            </a:rPr>
            <a:t>Таким чином, Рада міністрів Автономної Республіки Крим або орган місцевого самоврядування позбавляються права на звернення до господарського суду з клопотанням не застосовувати до таких суб’єктів відповідні процедури та закрити провадження у справі про банкрутство.</a:t>
          </a:r>
          <a:endParaRPr lang="uk-UA" sz="1000">
            <a:latin typeface="Roboto Condensed Light" panose="02000000000000000000" pitchFamily="2" charset="0"/>
            <a:ea typeface="Roboto Condensed Light" panose="02000000000000000000" pitchFamily="2" charset="0"/>
          </a:endParaRPr>
        </a:p>
      </dgm:t>
    </dgm:pt>
    <dgm:pt modelId="{07F30BC6-8A38-48A7-877E-6B644BC177F8}" type="parTrans" cxnId="{722A604D-81DE-490D-92C9-16FA1100E7AB}">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5A729DEF-AE7C-499C-B1AF-46E831FDCF8B}" type="sibTrans" cxnId="{722A604D-81DE-490D-92C9-16FA1100E7AB}">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F3E83DEB-7D37-4510-8DB7-3E9C32B4CA78}">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Отже, якщо на дату введення в дію Кодексу (21.10.2019) вже було відкрито провадження у справі про банкрутство суб’єкта підприємницької діяльності, що має суспільну або іншу цінність, але під час розгляду справи про банкрутство такого суб’єкта від Ради міністрів АРК або органу місцевого самоврядування  не надійшло відповідного клопотання про незастосування до такого суб’єкта передбачених Законом процедур та закриття провадження у справі про банкрутство, або судом ще не було прийнято відповідного рішення за результатами розгляду цього клопотання, розгляд справи про банкрутство здійснюється відповідно до положень Кодексу на загальних підставах. </a:t>
          </a:r>
          <a:endParaRPr lang="uk-UA" sz="1000" dirty="0">
            <a:latin typeface="Roboto Condensed Light" panose="02000000000000000000" pitchFamily="2" charset="0"/>
            <a:ea typeface="Roboto Condensed Light" panose="02000000000000000000" pitchFamily="2" charset="0"/>
          </a:endParaRPr>
        </a:p>
      </dgm:t>
    </dgm:pt>
    <dgm:pt modelId="{B4E8F650-DF19-4919-987B-843B076B3EE8}" type="parTrans" cxnId="{03686D64-9C2F-4EC8-9023-7E7070926612}">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82425737-E884-41ED-A7E7-3C02BDB0408B}" type="sibTrans" cxnId="{03686D64-9C2F-4EC8-9023-7E7070926612}">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034A1F26-1839-4E32-91FD-592599D32735}">
      <dgm:prSet custT="1"/>
      <dgm:spPr/>
      <dgm:t>
        <a:bodyPr/>
        <a:lstStyle/>
        <a:p>
          <a:pPr algn="just"/>
          <a:r>
            <a:rPr lang="uk-UA" sz="1000" smtClean="0">
              <a:latin typeface="Roboto Condensed Light" panose="02000000000000000000" pitchFamily="2" charset="0"/>
              <a:ea typeface="Roboto Condensed Light" panose="02000000000000000000" pitchFamily="2" charset="0"/>
            </a:rPr>
            <a:t>Аналогічний підхід має бути застосований і до розгляду судом питання щодо подання Кабінетом Міністрів України, Радою міністрів АРК або органом місцевого самоврядування поруки за зобов’язаннями боржника – суб’єкта підприємницької діяльності, що має суспільну цінність або особливий статус (містоутворюючі та особливо небезпечні суб’єкти господарювання) (частини 9-13 статті 85 Закону).</a:t>
          </a:r>
          <a:endParaRPr lang="uk-UA" sz="1000">
            <a:latin typeface="Roboto Condensed Light" panose="02000000000000000000" pitchFamily="2" charset="0"/>
            <a:ea typeface="Roboto Condensed Light" panose="02000000000000000000" pitchFamily="2" charset="0"/>
          </a:endParaRPr>
        </a:p>
      </dgm:t>
    </dgm:pt>
    <dgm:pt modelId="{49ECEF97-63C1-45F4-95A2-D747811CE679}" type="parTrans" cxnId="{CAE92824-BACD-4192-AEF2-D35812566818}">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D042468E-07D2-41CE-A248-B37E1AFD1E18}" type="sibTrans" cxnId="{CAE92824-BACD-4192-AEF2-D35812566818}">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06904DB-E457-46F0-9BA5-C8F6D61D26E0}">
      <dgm:prSet custT="1"/>
      <dgm:spPr/>
      <dgm:t>
        <a:bodyPr/>
        <a:lstStyle/>
        <a:p>
          <a:pPr algn="just"/>
          <a:r>
            <a:rPr lang="uk-UA" sz="1000" smtClean="0">
              <a:latin typeface="Roboto Condensed Light" panose="02000000000000000000" pitchFamily="2" charset="0"/>
              <a:ea typeface="Roboto Condensed Light" panose="02000000000000000000" pitchFamily="2" charset="0"/>
            </a:rPr>
            <a:t>У випадку, коли станом на 21.10.2019 щодо зазначених у статті 85 Закону  суб’єктів підприємницької діяльності судом прийнято постанову про визнання боржника банкрутом і відкриття ліквідаційної процедури, подальший розгляд справи про банкрутство здійснюється на загальних підставах відповідно до положень Кодексу. Тобто виключається можливість застосування положень Закону щодо особливих умов продажу та черговості задоволення вимог кредиторів у справах про банкрутство таких суб’єктів господарювання (частини 6, 7 статті 85 Закону), крім випадку, коли оголошення про продаж майна боржника станом на 21.10.2019 вже було опубліковане. </a:t>
          </a:r>
          <a:endParaRPr lang="uk-UA" sz="1000">
            <a:latin typeface="Roboto Condensed Light" panose="02000000000000000000" pitchFamily="2" charset="0"/>
            <a:ea typeface="Roboto Condensed Light" panose="02000000000000000000" pitchFamily="2" charset="0"/>
          </a:endParaRPr>
        </a:p>
      </dgm:t>
    </dgm:pt>
    <dgm:pt modelId="{56728421-DFC9-4D37-AC7B-0877C911DC60}" type="parTrans" cxnId="{2AB58FD4-1D9B-42F5-8B0C-0F65F305616C}">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AC88E958-07A6-4CDD-B6FF-9A7956E12E10}" type="sibTrans" cxnId="{2AB58FD4-1D9B-42F5-8B0C-0F65F305616C}">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FFFEE6A1-27E0-46DD-BF52-9899E12A826B}">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Проте, у разі перебування станом на 21.10.2019 таких суб’єктів на  стадії санації, можливість застосування положень частини 8 статті  85 Закону щодо права Кабінету Міністрів України або органів місцевого самоврядування розрахуватися з усіма кредиторами в порядку, передбаченому Законом, зберігається. </a:t>
          </a:r>
          <a:endParaRPr lang="uk-UA" sz="1000" dirty="0">
            <a:latin typeface="Roboto Condensed Light" panose="02000000000000000000" pitchFamily="2" charset="0"/>
            <a:ea typeface="Roboto Condensed Light" panose="02000000000000000000" pitchFamily="2" charset="0"/>
          </a:endParaRPr>
        </a:p>
      </dgm:t>
    </dgm:pt>
    <dgm:pt modelId="{E1792279-7298-4C89-93FE-D1955250E6E0}" type="parTrans" cxnId="{A7B9FD15-F073-4FE3-BCE5-656D37ABFFF3}">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A6AFBC16-1426-42D2-A7E2-CD22A29030F8}" type="sibTrans" cxnId="{A7B9FD15-F073-4FE3-BCE5-656D37ABFFF3}">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125122">
        <dgm:presLayoutVars>
          <dgm:bulletEnabled val="1"/>
        </dgm:presLayoutVars>
      </dgm:prSet>
      <dgm:spPr/>
      <dgm:t>
        <a:bodyPr/>
        <a:lstStyle/>
        <a:p>
          <a:endParaRPr lang="uk-UA"/>
        </a:p>
      </dgm:t>
    </dgm:pt>
  </dgm:ptLst>
  <dgm:cxnLst>
    <dgm:cxn modelId="{4BA3732F-4B00-4720-A736-618E0AFBDA43}" type="presOf" srcId="{0D954F69-32C3-4D27-8C10-CC05A8528A95}" destId="{453CC9D7-2812-4172-83D7-FAD800E7CBF8}" srcOrd="0" destOrd="0" presId="urn:microsoft.com/office/officeart/2005/8/layout/vList5"/>
    <dgm:cxn modelId="{264C2F0E-1B68-40D9-8160-C2DC96A65DF9}" type="presOf" srcId="{FFFEE6A1-27E0-46DD-BF52-9899E12A826B}" destId="{A8F34BB0-D4BC-41C9-9F4E-23D5EC3E97A1}" srcOrd="0" destOrd="6" presId="urn:microsoft.com/office/officeart/2005/8/layout/vList5"/>
    <dgm:cxn modelId="{E2D9055A-AE4F-46BD-A484-65240EFF7D57}" type="presOf" srcId="{338EFFAF-AA54-445B-8DBF-2B661CCA133B}" destId="{A8F34BB0-D4BC-41C9-9F4E-23D5EC3E97A1}" srcOrd="0" destOrd="0" presId="urn:microsoft.com/office/officeart/2005/8/layout/vList5"/>
    <dgm:cxn modelId="{597EB132-E6DA-4658-A865-C2E24B7E12EC}" srcId="{0D954F69-32C3-4D27-8C10-CC05A8528A95}" destId="{F5318AFD-8F3C-495D-B5AB-ECB4DDEB5470}" srcOrd="1" destOrd="0" parTransId="{2355F81A-7CCE-491E-8F14-52E86F24B32F}" sibTransId="{552BD719-34B7-4466-9406-7E5D36BF33AD}"/>
    <dgm:cxn modelId="{503F3846-1087-4AF1-8FCC-041B23C03429}" type="presOf" srcId="{DDC14007-2526-4AC3-AFA1-C8CD34CFCA91}" destId="{A8F34BB0-D4BC-41C9-9F4E-23D5EC3E97A1}" srcOrd="0" destOrd="2" presId="urn:microsoft.com/office/officeart/2005/8/layout/vList5"/>
    <dgm:cxn modelId="{6DAB7F11-EB86-4F5D-A4A9-70E5BC897DFD}" srcId="{0D954F69-32C3-4D27-8C10-CC05A8528A95}" destId="{338EFFAF-AA54-445B-8DBF-2B661CCA133B}" srcOrd="0" destOrd="0" parTransId="{794465F7-879C-4C4C-8487-7C0FE0B28788}" sibTransId="{923ED107-F39C-45DC-8F2E-9828AE426931}"/>
    <dgm:cxn modelId="{03686D64-9C2F-4EC8-9023-7E7070926612}" srcId="{0D954F69-32C3-4D27-8C10-CC05A8528A95}" destId="{F3E83DEB-7D37-4510-8DB7-3E9C32B4CA78}" srcOrd="3" destOrd="0" parTransId="{B4E8F650-DF19-4919-987B-843B076B3EE8}" sibTransId="{82425737-E884-41ED-A7E7-3C02BDB0408B}"/>
    <dgm:cxn modelId="{E21D2281-E40B-4441-BA93-0435FBD265DA}" type="presOf" srcId="{F5318AFD-8F3C-495D-B5AB-ECB4DDEB5470}" destId="{A8F34BB0-D4BC-41C9-9F4E-23D5EC3E97A1}" srcOrd="0" destOrd="1" presId="urn:microsoft.com/office/officeart/2005/8/layout/vList5"/>
    <dgm:cxn modelId="{CAE92824-BACD-4192-AEF2-D35812566818}" srcId="{0D954F69-32C3-4D27-8C10-CC05A8528A95}" destId="{034A1F26-1839-4E32-91FD-592599D32735}" srcOrd="4" destOrd="0" parTransId="{49ECEF97-63C1-45F4-95A2-D747811CE679}" sibTransId="{D042468E-07D2-41CE-A248-B37E1AFD1E18}"/>
    <dgm:cxn modelId="{5B550422-471C-4044-A8A7-5F07D97863E2}" type="presOf" srcId="{F3E83DEB-7D37-4510-8DB7-3E9C32B4CA78}" destId="{A8F34BB0-D4BC-41C9-9F4E-23D5EC3E97A1}" srcOrd="0" destOrd="3" presId="urn:microsoft.com/office/officeart/2005/8/layout/vList5"/>
    <dgm:cxn modelId="{525D490F-4A2D-44FC-8D31-5C5D59322EA0}" srcId="{FA322CBF-AD95-44A6-A085-078E42C16E8E}" destId="{0D954F69-32C3-4D27-8C10-CC05A8528A95}" srcOrd="0" destOrd="0" parTransId="{187AC15B-F677-4132-998F-8B66A677BB03}" sibTransId="{B3AAC873-3B3B-46C2-B381-7FA25E2D95ED}"/>
    <dgm:cxn modelId="{2AB58FD4-1D9B-42F5-8B0C-0F65F305616C}" srcId="{0D954F69-32C3-4D27-8C10-CC05A8528A95}" destId="{306904DB-E457-46F0-9BA5-C8F6D61D26E0}" srcOrd="5" destOrd="0" parTransId="{56728421-DFC9-4D37-AC7B-0877C911DC60}" sibTransId="{AC88E958-07A6-4CDD-B6FF-9A7956E12E10}"/>
    <dgm:cxn modelId="{AE17F952-5C60-40C4-A3C4-1207538FC390}" type="presOf" srcId="{306904DB-E457-46F0-9BA5-C8F6D61D26E0}" destId="{A8F34BB0-D4BC-41C9-9F4E-23D5EC3E97A1}" srcOrd="0" destOrd="5" presId="urn:microsoft.com/office/officeart/2005/8/layout/vList5"/>
    <dgm:cxn modelId="{A7B9FD15-F073-4FE3-BCE5-656D37ABFFF3}" srcId="{0D954F69-32C3-4D27-8C10-CC05A8528A95}" destId="{FFFEE6A1-27E0-46DD-BF52-9899E12A826B}" srcOrd="6" destOrd="0" parTransId="{E1792279-7298-4C89-93FE-D1955250E6E0}" sibTransId="{A6AFBC16-1426-42D2-A7E2-CD22A29030F8}"/>
    <dgm:cxn modelId="{482F2313-8659-4646-8E3C-B7DDC3800E90}" type="presOf" srcId="{034A1F26-1839-4E32-91FD-592599D32735}" destId="{A8F34BB0-D4BC-41C9-9F4E-23D5EC3E97A1}" srcOrd="0" destOrd="4" presId="urn:microsoft.com/office/officeart/2005/8/layout/vList5"/>
    <dgm:cxn modelId="{03B4DB28-35B5-45CD-A0B0-E250270A729C}" type="presOf" srcId="{FA322CBF-AD95-44A6-A085-078E42C16E8E}" destId="{556C692D-DDAB-4F51-AF52-A00DFBBFD2E5}" srcOrd="0" destOrd="0" presId="urn:microsoft.com/office/officeart/2005/8/layout/vList5"/>
    <dgm:cxn modelId="{722A604D-81DE-490D-92C9-16FA1100E7AB}" srcId="{0D954F69-32C3-4D27-8C10-CC05A8528A95}" destId="{DDC14007-2526-4AC3-AFA1-C8CD34CFCA91}" srcOrd="2" destOrd="0" parTransId="{07F30BC6-8A38-48A7-877E-6B644BC177F8}" sibTransId="{5A729DEF-AE7C-499C-B1AF-46E831FDCF8B}"/>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t>Щодо розгляду господарськими судами справ про банкрутство сільськогосподарських підприємств.</a:t>
          </a:r>
          <a:endParaRPr lang="uk-UA" sz="1000" b="1" dirty="0">
            <a:latin typeface="Roboto Condensed Light" panose="02000000000000000000" pitchFamily="2" charset="0"/>
            <a:ea typeface="Roboto Condensed Light" panose="02000000000000000000" pitchFamily="2" charset="0"/>
          </a:endParaRPr>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smtClean="0">
              <a:latin typeface="Roboto Condensed Light" panose="02000000000000000000" pitchFamily="2" charset="0"/>
              <a:ea typeface="Roboto Condensed Light" panose="02000000000000000000" pitchFamily="2" charset="0"/>
            </a:rPr>
            <a:t>Кодексом не передбачено особливостей банкрутства сільськогосподарських підприємств (в тому числі рибного господарства або риболовецького колгоспу).</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5B96C54E-F930-4687-BBE5-141140C4AE92}">
      <dgm:prSet custT="1"/>
      <dgm:spPr/>
      <dgm:t>
        <a:bodyPr/>
        <a:lstStyle/>
        <a:p>
          <a:pPr algn="just"/>
          <a:r>
            <a:rPr lang="uk-UA" sz="1000" smtClean="0">
              <a:latin typeface="Roboto Condensed Light" panose="02000000000000000000" pitchFamily="2" charset="0"/>
              <a:ea typeface="Roboto Condensed Light" panose="02000000000000000000" pitchFamily="2" charset="0"/>
            </a:rPr>
            <a:t>Отже з введенням в дію Кодексу розгляд заяв про відкриття провадження у справі про банкрутство сільськогосподарських підприємств та подальше провадження у вже відкритих таких справах здійснюється відповідно до положень Кодексу в загальному порядку.</a:t>
          </a:r>
          <a:endParaRPr lang="uk-UA" sz="1000">
            <a:latin typeface="Roboto Condensed Light" panose="02000000000000000000" pitchFamily="2" charset="0"/>
            <a:ea typeface="Roboto Condensed Light" panose="02000000000000000000" pitchFamily="2" charset="0"/>
          </a:endParaRPr>
        </a:p>
      </dgm:t>
    </dgm:pt>
    <dgm:pt modelId="{9C3A01C0-D210-4CAA-B1A2-2E8A50C842B8}" type="parTrans" cxnId="{EF4D3E07-3AED-49CF-BF0B-115A7C01DAA2}">
      <dgm:prSet/>
      <dgm:spPr/>
      <dgm:t>
        <a:bodyPr/>
        <a:lstStyle/>
        <a:p>
          <a:endParaRPr lang="uk-UA"/>
        </a:p>
      </dgm:t>
    </dgm:pt>
    <dgm:pt modelId="{B7DF861A-F31A-4248-8777-AE1D06FBCDFA}" type="sibTrans" cxnId="{EF4D3E07-3AED-49CF-BF0B-115A7C01DAA2}">
      <dgm:prSet/>
      <dgm:spPr/>
      <dgm:t>
        <a:bodyPr/>
        <a:lstStyle/>
        <a:p>
          <a:endParaRPr lang="uk-UA"/>
        </a:p>
      </dgm:t>
    </dgm:pt>
    <dgm:pt modelId="{1F6EA5DE-0CD8-4501-AF47-42BB45CAB5A3}">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Проте якщо оголошення про продаж майна боржника сільськогосподарського підприємства опубліковане до дня введення в дію Кодексу, то реалізація такого майна здійснюється з урахуванням особливостей передбачених статтею 86 Закону.</a:t>
          </a:r>
          <a:endParaRPr lang="uk-UA" sz="1000" dirty="0">
            <a:latin typeface="Roboto Condensed Light" panose="02000000000000000000" pitchFamily="2" charset="0"/>
            <a:ea typeface="Roboto Condensed Light" panose="02000000000000000000" pitchFamily="2" charset="0"/>
          </a:endParaRPr>
        </a:p>
      </dgm:t>
    </dgm:pt>
    <dgm:pt modelId="{5FE330B0-5511-4211-881B-AEACA06A05F0}" type="parTrans" cxnId="{970349FC-4280-4223-8D4D-8BBEBA31A428}">
      <dgm:prSet/>
      <dgm:spPr/>
      <dgm:t>
        <a:bodyPr/>
        <a:lstStyle/>
        <a:p>
          <a:endParaRPr lang="uk-UA"/>
        </a:p>
      </dgm:t>
    </dgm:pt>
    <dgm:pt modelId="{9D4AFE59-25FE-4D2F-8056-018778D443AF}" type="sibTrans" cxnId="{970349FC-4280-4223-8D4D-8BBEBA31A428}">
      <dgm:prSet/>
      <dgm:spPr/>
      <dgm:t>
        <a:bodyPr/>
        <a:lstStyle/>
        <a:p>
          <a:endParaRPr lang="uk-UA"/>
        </a:p>
      </dgm:t>
    </dgm:pt>
    <dgm:pt modelId="{A2F48E07-C2E6-4C8B-A4FB-20285FB5183A}">
      <dgm:prSet custT="1"/>
      <dgm:spPr/>
      <dgm:t>
        <a:bodyPr/>
        <a:lstStyle/>
        <a:p>
          <a:pPr algn="just"/>
          <a:r>
            <a:rPr lang="uk-UA" sz="1000" smtClean="0">
              <a:latin typeface="Roboto Condensed Light" panose="02000000000000000000" pitchFamily="2" charset="0"/>
              <a:ea typeface="Roboto Condensed Light" panose="02000000000000000000" pitchFamily="2" charset="0"/>
            </a:rPr>
            <a:t>У разі непродажу такого майна його подальша реалізація здійснюється відповідно до вимог Кодексу.</a:t>
          </a:r>
          <a:endParaRPr lang="uk-UA" sz="1000">
            <a:latin typeface="Roboto Condensed Light" panose="02000000000000000000" pitchFamily="2" charset="0"/>
            <a:ea typeface="Roboto Condensed Light" panose="02000000000000000000" pitchFamily="2" charset="0"/>
          </a:endParaRPr>
        </a:p>
      </dgm:t>
    </dgm:pt>
    <dgm:pt modelId="{57CBBCB8-EF86-43A0-9D66-D65F6FE2C8A7}" type="parTrans" cxnId="{981AFB41-A9FE-4E66-A3CA-94BD8E90F929}">
      <dgm:prSet/>
      <dgm:spPr/>
      <dgm:t>
        <a:bodyPr/>
        <a:lstStyle/>
        <a:p>
          <a:endParaRPr lang="uk-UA"/>
        </a:p>
      </dgm:t>
    </dgm:pt>
    <dgm:pt modelId="{27E661FA-058D-4178-8050-3150BC6B87F5}" type="sibTrans" cxnId="{981AFB41-A9FE-4E66-A3CA-94BD8E90F929}">
      <dgm:prSet/>
      <dgm:spPr/>
      <dgm:t>
        <a:bodyPr/>
        <a:lstStyle/>
        <a:p>
          <a:endParaRPr lang="uk-UA"/>
        </a:p>
      </dgm:t>
    </dgm:pt>
    <dgm:pt modelId="{34A9E75C-CA53-4699-AAC0-CBB256920325}">
      <dgm:prSet custT="1"/>
      <dgm:spPr/>
      <dgm:t>
        <a:bodyPr/>
        <a:lstStyle/>
        <a:p>
          <a:pPr algn="just"/>
          <a:r>
            <a:rPr lang="uk-UA" sz="1000" smtClean="0">
              <a:latin typeface="Roboto Condensed Light" panose="02000000000000000000" pitchFamily="2" charset="0"/>
              <a:ea typeface="Roboto Condensed Light" panose="02000000000000000000" pitchFamily="2" charset="0"/>
            </a:rPr>
            <a:t>Крім того якщо на день введення в дію Кодексу у справі про банкрутство сільськогосподарського підприємства відкрита процедура санації, провадження продовжується відповідно до Закону і господарськими судами враховуються граничний строк санації та порядок продажу майна боржника, визначені частинами шостою та сьомою статті 86 Закону.</a:t>
          </a:r>
          <a:endParaRPr lang="uk-UA" sz="1000">
            <a:latin typeface="Roboto Condensed Light" panose="02000000000000000000" pitchFamily="2" charset="0"/>
            <a:ea typeface="Roboto Condensed Light" panose="02000000000000000000" pitchFamily="2" charset="0"/>
          </a:endParaRPr>
        </a:p>
      </dgm:t>
    </dgm:pt>
    <dgm:pt modelId="{51E30262-E727-4369-BCDA-AF89C8501ABD}" type="parTrans" cxnId="{455DD5D2-7E02-412B-A433-F2B62671DC09}">
      <dgm:prSet/>
      <dgm:spPr/>
      <dgm:t>
        <a:bodyPr/>
        <a:lstStyle/>
        <a:p>
          <a:endParaRPr lang="uk-UA"/>
        </a:p>
      </dgm:t>
    </dgm:pt>
    <dgm:pt modelId="{CE3203D3-D80C-4D50-910F-35853EB17C86}" type="sibTrans" cxnId="{455DD5D2-7E02-412B-A433-F2B62671DC09}">
      <dgm:prSet/>
      <dgm:spPr/>
      <dgm:t>
        <a:bodyPr/>
        <a:lstStyle/>
        <a:p>
          <a:endParaRPr lang="uk-UA"/>
        </a:p>
      </dgm:t>
    </dgm:pt>
    <dgm:pt modelId="{C91D951B-2501-449C-83A1-BEFF3F02020D}">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Перехід до наступної судової процедури та подальше провадження у таких справах здійснюється відповідно до Кодексу.</a:t>
          </a:r>
          <a:endParaRPr lang="uk-UA" sz="1000" dirty="0">
            <a:latin typeface="Roboto Condensed Light" panose="02000000000000000000" pitchFamily="2" charset="0"/>
            <a:ea typeface="Roboto Condensed Light" panose="02000000000000000000" pitchFamily="2" charset="0"/>
          </a:endParaRPr>
        </a:p>
      </dgm:t>
    </dgm:pt>
    <dgm:pt modelId="{BDAD5A04-62A5-4354-9A19-F4576F8B2278}" type="parTrans" cxnId="{DDFB1993-1AAC-47FC-AD95-2094C8DBDD0A}">
      <dgm:prSet/>
      <dgm:spPr/>
      <dgm:t>
        <a:bodyPr/>
        <a:lstStyle/>
        <a:p>
          <a:endParaRPr lang="uk-UA"/>
        </a:p>
      </dgm:t>
    </dgm:pt>
    <dgm:pt modelId="{12B58810-0150-4657-BCBC-A7E91BC6B93F}" type="sibTrans" cxnId="{DDFB1993-1AAC-47FC-AD95-2094C8DBDD0A}">
      <dgm:prSet/>
      <dgm:spPr/>
      <dgm:t>
        <a:bodyPr/>
        <a:lstStyle/>
        <a:p>
          <a:endParaRPr lang="uk-UA"/>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custScaleY="76929">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75447">
        <dgm:presLayoutVars>
          <dgm:bulletEnabled val="1"/>
        </dgm:presLayoutVars>
      </dgm:prSet>
      <dgm:spPr/>
      <dgm:t>
        <a:bodyPr/>
        <a:lstStyle/>
        <a:p>
          <a:endParaRPr lang="uk-UA"/>
        </a:p>
      </dgm:t>
    </dgm:pt>
  </dgm:ptLst>
  <dgm:cxnLst>
    <dgm:cxn modelId="{E2D9055A-AE4F-46BD-A484-65240EFF7D57}" type="presOf" srcId="{338EFFAF-AA54-445B-8DBF-2B661CCA133B}" destId="{A8F34BB0-D4BC-41C9-9F4E-23D5EC3E97A1}" srcOrd="0" destOrd="0" presId="urn:microsoft.com/office/officeart/2005/8/layout/vList5"/>
    <dgm:cxn modelId="{8F8777C9-1C4A-4421-98DD-3BEA77501BE2}" type="presOf" srcId="{34A9E75C-CA53-4699-AAC0-CBB256920325}" destId="{A8F34BB0-D4BC-41C9-9F4E-23D5EC3E97A1}" srcOrd="0" destOrd="4" presId="urn:microsoft.com/office/officeart/2005/8/layout/vList5"/>
    <dgm:cxn modelId="{6DAB7F11-EB86-4F5D-A4A9-70E5BC897DFD}" srcId="{0D954F69-32C3-4D27-8C10-CC05A8528A95}" destId="{338EFFAF-AA54-445B-8DBF-2B661CCA133B}" srcOrd="0" destOrd="0" parTransId="{794465F7-879C-4C4C-8487-7C0FE0B28788}" sibTransId="{923ED107-F39C-45DC-8F2E-9828AE426931}"/>
    <dgm:cxn modelId="{96998F69-2F7C-49BA-AC1E-F94978FA1C9E}" type="presOf" srcId="{1F6EA5DE-0CD8-4501-AF47-42BB45CAB5A3}" destId="{A8F34BB0-D4BC-41C9-9F4E-23D5EC3E97A1}" srcOrd="0" destOrd="2" presId="urn:microsoft.com/office/officeart/2005/8/layout/vList5"/>
    <dgm:cxn modelId="{525D490F-4A2D-44FC-8D31-5C5D59322EA0}" srcId="{FA322CBF-AD95-44A6-A085-078E42C16E8E}" destId="{0D954F69-32C3-4D27-8C10-CC05A8528A95}" srcOrd="0" destOrd="0" parTransId="{187AC15B-F677-4132-998F-8B66A677BB03}" sibTransId="{B3AAC873-3B3B-46C2-B381-7FA25E2D95ED}"/>
    <dgm:cxn modelId="{DDFB1993-1AAC-47FC-AD95-2094C8DBDD0A}" srcId="{0D954F69-32C3-4D27-8C10-CC05A8528A95}" destId="{C91D951B-2501-449C-83A1-BEFF3F02020D}" srcOrd="5" destOrd="0" parTransId="{BDAD5A04-62A5-4354-9A19-F4576F8B2278}" sibTransId="{12B58810-0150-4657-BCBC-A7E91BC6B93F}"/>
    <dgm:cxn modelId="{923D19DE-61A5-4015-99A8-29723C5F3C98}" type="presOf" srcId="{C91D951B-2501-449C-83A1-BEFF3F02020D}" destId="{A8F34BB0-D4BC-41C9-9F4E-23D5EC3E97A1}" srcOrd="0" destOrd="5" presId="urn:microsoft.com/office/officeart/2005/8/layout/vList5"/>
    <dgm:cxn modelId="{970349FC-4280-4223-8D4D-8BBEBA31A428}" srcId="{0D954F69-32C3-4D27-8C10-CC05A8528A95}" destId="{1F6EA5DE-0CD8-4501-AF47-42BB45CAB5A3}" srcOrd="2" destOrd="0" parTransId="{5FE330B0-5511-4211-881B-AEACA06A05F0}" sibTransId="{9D4AFE59-25FE-4D2F-8056-018778D443AF}"/>
    <dgm:cxn modelId="{455DD5D2-7E02-412B-A433-F2B62671DC09}" srcId="{0D954F69-32C3-4D27-8C10-CC05A8528A95}" destId="{34A9E75C-CA53-4699-AAC0-CBB256920325}" srcOrd="4" destOrd="0" parTransId="{51E30262-E727-4369-BCDA-AF89C8501ABD}" sibTransId="{CE3203D3-D80C-4D50-910F-35853EB17C86}"/>
    <dgm:cxn modelId="{E37BF1FD-58E9-4B1D-A91C-16F1B2183A11}" type="presOf" srcId="{A2F48E07-C2E6-4C8B-A4FB-20285FB5183A}" destId="{A8F34BB0-D4BC-41C9-9F4E-23D5EC3E97A1}" srcOrd="0" destOrd="3" presId="urn:microsoft.com/office/officeart/2005/8/layout/vList5"/>
    <dgm:cxn modelId="{80BB7D88-0741-4763-91E2-B11ACD872EC8}" type="presOf" srcId="{5B96C54E-F930-4687-BBE5-141140C4AE92}" destId="{A8F34BB0-D4BC-41C9-9F4E-23D5EC3E97A1}" srcOrd="0" destOrd="1" presId="urn:microsoft.com/office/officeart/2005/8/layout/vList5"/>
    <dgm:cxn modelId="{03B4DB28-35B5-45CD-A0B0-E250270A729C}" type="presOf" srcId="{FA322CBF-AD95-44A6-A085-078E42C16E8E}" destId="{556C692D-DDAB-4F51-AF52-A00DFBBFD2E5}" srcOrd="0" destOrd="0" presId="urn:microsoft.com/office/officeart/2005/8/layout/vList5"/>
    <dgm:cxn modelId="{4BA3732F-4B00-4720-A736-618E0AFBDA43}" type="presOf" srcId="{0D954F69-32C3-4D27-8C10-CC05A8528A95}" destId="{453CC9D7-2812-4172-83D7-FAD800E7CBF8}" srcOrd="0" destOrd="0" presId="urn:microsoft.com/office/officeart/2005/8/layout/vList5"/>
    <dgm:cxn modelId="{981AFB41-A9FE-4E66-A3CA-94BD8E90F929}" srcId="{0D954F69-32C3-4D27-8C10-CC05A8528A95}" destId="{A2F48E07-C2E6-4C8B-A4FB-20285FB5183A}" srcOrd="3" destOrd="0" parTransId="{57CBBCB8-EF86-43A0-9D66-D65F6FE2C8A7}" sibTransId="{27E661FA-058D-4178-8050-3150BC6B87F5}"/>
    <dgm:cxn modelId="{EF4D3E07-3AED-49CF-BF0B-115A7C01DAA2}" srcId="{0D954F69-32C3-4D27-8C10-CC05A8528A95}" destId="{5B96C54E-F930-4687-BBE5-141140C4AE92}" srcOrd="1" destOrd="0" parTransId="{9C3A01C0-D210-4CAA-B1A2-2E8A50C842B8}" sibTransId="{B7DF861A-F31A-4248-8777-AE1D06FBCDFA}"/>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t>Щодо розгляду господарськими судами справ про банкрутство професійних учасників ринку цінних паперів та інститутів спільного інвестування.</a:t>
          </a:r>
          <a:endParaRPr lang="uk-UA" sz="1000" dirty="0">
            <a:latin typeface="Roboto Condensed Light" panose="02000000000000000000" pitchFamily="2" charset="0"/>
            <a:ea typeface="Roboto Condensed Light" panose="02000000000000000000" pitchFamily="2" charset="0"/>
          </a:endParaRPr>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b="1" dirty="0" smtClean="0">
              <a:latin typeface="Roboto Condensed Light" panose="02000000000000000000" pitchFamily="2" charset="0"/>
              <a:ea typeface="Roboto Condensed Light" panose="02000000000000000000" pitchFamily="2" charset="0"/>
            </a:rPr>
            <a:t>1.</a:t>
          </a:r>
          <a:r>
            <a:rPr lang="uk-UA" sz="1000" dirty="0" smtClean="0">
              <a:latin typeface="Roboto Condensed Light" panose="02000000000000000000" pitchFamily="2" charset="0"/>
              <a:ea typeface="Roboto Condensed Light" panose="02000000000000000000" pitchFamily="2" charset="0"/>
            </a:rPr>
            <a:t> Перш за все слід зазначити, що абзацом першим частини першої статті 94 Кодексу передбачено, що якщо законодавством не встановлено окрему процедуру банкрутства відповідного професійного учасника фондового ринку, до такого учасника застосовуються положення цього Кодексу з урахуванням особливостей, встановлених цією статтею.</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2752A347-7293-45B5-8B63-99EB17369404}">
      <dgm:prSet custT="1"/>
      <dgm:spPr/>
      <dgm:t>
        <a:bodyPr/>
        <a:lstStyle/>
        <a:p>
          <a:pPr algn="just"/>
          <a:r>
            <a:rPr lang="uk-UA" sz="1000" smtClean="0">
              <a:latin typeface="Roboto Condensed Light" panose="02000000000000000000" pitchFamily="2" charset="0"/>
              <a:ea typeface="Roboto Condensed Light" panose="02000000000000000000" pitchFamily="2" charset="0"/>
            </a:rPr>
            <a:t>Таким чином, законодавець фактично надав перевагу спеціальному закону встановивши, що особливості передбачені статтею 94 Кодексу застосовуються лише в тому разі, якщо спеціальним законом не встановлено окремої процедури банкрутства відповідного професійного учасника фондового ринку.</a:t>
          </a:r>
          <a:endParaRPr lang="uk-UA" sz="1000">
            <a:latin typeface="Roboto Condensed Light" panose="02000000000000000000" pitchFamily="2" charset="0"/>
            <a:ea typeface="Roboto Condensed Light" panose="02000000000000000000" pitchFamily="2" charset="0"/>
          </a:endParaRPr>
        </a:p>
      </dgm:t>
    </dgm:pt>
    <dgm:pt modelId="{9D020D88-6477-427A-BAF8-135810F9F77B}" type="parTrans" cxnId="{D72F9E36-5D88-407A-B28A-3932D11D84D5}">
      <dgm:prSet/>
      <dgm:spPr/>
      <dgm:t>
        <a:bodyPr/>
        <a:lstStyle/>
        <a:p>
          <a:endParaRPr lang="uk-UA"/>
        </a:p>
      </dgm:t>
    </dgm:pt>
    <dgm:pt modelId="{EFE13780-A9DF-4BC5-AF15-C9C26AA1EEC0}" type="sibTrans" cxnId="{D72F9E36-5D88-407A-B28A-3932D11D84D5}">
      <dgm:prSet/>
      <dgm:spPr/>
      <dgm:t>
        <a:bodyPr/>
        <a:lstStyle/>
        <a:p>
          <a:endParaRPr lang="uk-UA"/>
        </a:p>
      </dgm:t>
    </dgm:pt>
    <dgm:pt modelId="{5BB03C04-EF2D-4F76-8D80-6EA2FF31098C}">
      <dgm:prSet custT="1"/>
      <dgm:spPr/>
      <dgm:t>
        <a:bodyPr/>
        <a:lstStyle/>
        <a:p>
          <a:pPr algn="just"/>
          <a:r>
            <a:rPr lang="uk-UA" sz="1000" smtClean="0">
              <a:latin typeface="Roboto Condensed Light" panose="02000000000000000000" pitchFamily="2" charset="0"/>
              <a:ea typeface="Roboto Condensed Light" panose="02000000000000000000" pitchFamily="2" charset="0"/>
            </a:rPr>
            <a:t>Слід зазначити, що наразі не вбачається законодавчо встановлених окремих процедур банкрутства професійних учасників фондового ринку, але це не виключає встановлення таких процедур в майбутньому.</a:t>
          </a:r>
          <a:endParaRPr lang="uk-UA" sz="1000">
            <a:latin typeface="Roboto Condensed Light" panose="02000000000000000000" pitchFamily="2" charset="0"/>
            <a:ea typeface="Roboto Condensed Light" panose="02000000000000000000" pitchFamily="2" charset="0"/>
          </a:endParaRPr>
        </a:p>
      </dgm:t>
    </dgm:pt>
    <dgm:pt modelId="{D722DE7E-A3FD-489F-A610-CBCDF62946C5}" type="parTrans" cxnId="{557FB03E-5993-48C9-A9CB-3C9DF73A22F6}">
      <dgm:prSet/>
      <dgm:spPr/>
      <dgm:t>
        <a:bodyPr/>
        <a:lstStyle/>
        <a:p>
          <a:endParaRPr lang="uk-UA"/>
        </a:p>
      </dgm:t>
    </dgm:pt>
    <dgm:pt modelId="{39FE491C-3B22-4666-A996-DEEC7D6F31DC}" type="sibTrans" cxnId="{557FB03E-5993-48C9-A9CB-3C9DF73A22F6}">
      <dgm:prSet/>
      <dgm:spPr/>
      <dgm:t>
        <a:bodyPr/>
        <a:lstStyle/>
        <a:p>
          <a:endParaRPr lang="uk-UA"/>
        </a:p>
      </dgm:t>
    </dgm:pt>
    <dgm:pt modelId="{96421F21-5B64-4D0F-B78F-2997D89F2AFE}">
      <dgm:prSet custT="1"/>
      <dgm:spPr/>
      <dgm:t>
        <a:bodyPr/>
        <a:lstStyle/>
        <a:p>
          <a:pPr algn="just"/>
          <a:r>
            <a:rPr lang="uk-UA" sz="1000" smtClean="0">
              <a:latin typeface="Roboto Condensed Light" panose="02000000000000000000" pitchFamily="2" charset="0"/>
              <a:ea typeface="Roboto Condensed Light" panose="02000000000000000000" pitchFamily="2" charset="0"/>
            </a:rPr>
            <a:t>Загалом же положеннями статті 94 Кодексу особливості банкрутства професійних учасників ринку цінних паперів врегульовуються аналогічно положенням статті 88 Закону.</a:t>
          </a:r>
          <a:endParaRPr lang="uk-UA" sz="1000">
            <a:latin typeface="Roboto Condensed Light" panose="02000000000000000000" pitchFamily="2" charset="0"/>
            <a:ea typeface="Roboto Condensed Light" panose="02000000000000000000" pitchFamily="2" charset="0"/>
          </a:endParaRPr>
        </a:p>
      </dgm:t>
    </dgm:pt>
    <dgm:pt modelId="{4206D0AC-101B-4E91-A0CC-662C44F6C829}" type="parTrans" cxnId="{635040A2-9C92-4801-B521-3E8747773F84}">
      <dgm:prSet/>
      <dgm:spPr/>
      <dgm:t>
        <a:bodyPr/>
        <a:lstStyle/>
        <a:p>
          <a:endParaRPr lang="uk-UA"/>
        </a:p>
      </dgm:t>
    </dgm:pt>
    <dgm:pt modelId="{47E4F2D3-7C15-4FC0-B7F8-2054F3CB9667}" type="sibTrans" cxnId="{635040A2-9C92-4801-B521-3E8747773F84}">
      <dgm:prSet/>
      <dgm:spPr/>
      <dgm:t>
        <a:bodyPr/>
        <a:lstStyle/>
        <a:p>
          <a:endParaRPr lang="uk-UA"/>
        </a:p>
      </dgm:t>
    </dgm:pt>
    <dgm:pt modelId="{BC831A94-40CF-4A77-9837-645AA29D20DB}">
      <dgm:prSet custT="1"/>
      <dgm:spPr/>
      <dgm:t>
        <a:bodyPr/>
        <a:lstStyle/>
        <a:p>
          <a:pPr algn="just"/>
          <a:r>
            <a:rPr lang="uk-UA" sz="1000" b="1" dirty="0" smtClean="0">
              <a:latin typeface="Roboto Condensed Light" panose="02000000000000000000" pitchFamily="2" charset="0"/>
              <a:ea typeface="Roboto Condensed Light" panose="02000000000000000000" pitchFamily="2" charset="0"/>
            </a:rPr>
            <a:t>2.</a:t>
          </a:r>
          <a:r>
            <a:rPr lang="uk-UA" sz="1000" dirty="0" smtClean="0">
              <a:latin typeface="Roboto Condensed Light" panose="02000000000000000000" pitchFamily="2" charset="0"/>
              <a:ea typeface="Roboto Condensed Light" panose="02000000000000000000" pitchFamily="2" charset="0"/>
            </a:rPr>
            <a:t> Статтею 94 Кодексу не передбачено поширення особливостей банкрутства на боржників інститутів спільного інвестування.</a:t>
          </a:r>
          <a:endParaRPr lang="uk-UA" sz="1000" dirty="0">
            <a:latin typeface="Roboto Condensed Light" panose="02000000000000000000" pitchFamily="2" charset="0"/>
            <a:ea typeface="Roboto Condensed Light" panose="02000000000000000000" pitchFamily="2" charset="0"/>
          </a:endParaRPr>
        </a:p>
      </dgm:t>
    </dgm:pt>
    <dgm:pt modelId="{AFF715B0-906C-43A2-8B2A-64EB261DD384}" type="parTrans" cxnId="{930D82CE-2CF1-404F-9C3D-8197477B8954}">
      <dgm:prSet/>
      <dgm:spPr/>
      <dgm:t>
        <a:bodyPr/>
        <a:lstStyle/>
        <a:p>
          <a:endParaRPr lang="uk-UA"/>
        </a:p>
      </dgm:t>
    </dgm:pt>
    <dgm:pt modelId="{6347315A-B728-481A-A09C-0825750FF38F}" type="sibTrans" cxnId="{930D82CE-2CF1-404F-9C3D-8197477B8954}">
      <dgm:prSet/>
      <dgm:spPr/>
      <dgm:t>
        <a:bodyPr/>
        <a:lstStyle/>
        <a:p>
          <a:endParaRPr lang="uk-UA"/>
        </a:p>
      </dgm:t>
    </dgm:pt>
    <dgm:pt modelId="{C32CA9BF-C514-460D-B299-B28059CF574C}">
      <dgm:prSet custT="1"/>
      <dgm:spPr/>
      <dgm:t>
        <a:bodyPr/>
        <a:lstStyle/>
        <a:p>
          <a:pPr algn="just"/>
          <a:r>
            <a:rPr lang="uk-UA" sz="1000" smtClean="0">
              <a:latin typeface="Roboto Condensed Light" panose="02000000000000000000" pitchFamily="2" charset="0"/>
              <a:ea typeface="Roboto Condensed Light" panose="02000000000000000000" pitchFamily="2" charset="0"/>
            </a:rPr>
            <a:t>Отже з введенням в дію Кодексу розгляд заяв про відкриття провадження у справі про банкрутство інститутів спільного інвестування та подальше провадження у вже відкритих таких справах здійснюється відповідно до положень Кодексу в загальному порядку.</a:t>
          </a:r>
          <a:endParaRPr lang="uk-UA" sz="1000">
            <a:latin typeface="Roboto Condensed Light" panose="02000000000000000000" pitchFamily="2" charset="0"/>
            <a:ea typeface="Roboto Condensed Light" panose="02000000000000000000" pitchFamily="2" charset="0"/>
          </a:endParaRPr>
        </a:p>
      </dgm:t>
    </dgm:pt>
    <dgm:pt modelId="{BE34C54E-0999-4C0D-A0A2-64BFA915D311}" type="parTrans" cxnId="{3151A456-DFE2-4260-B20B-67A89292C157}">
      <dgm:prSet/>
      <dgm:spPr/>
      <dgm:t>
        <a:bodyPr/>
        <a:lstStyle/>
        <a:p>
          <a:endParaRPr lang="uk-UA"/>
        </a:p>
      </dgm:t>
    </dgm:pt>
    <dgm:pt modelId="{6580D8A9-7489-4774-8C3B-7F3A865D56A1}" type="sibTrans" cxnId="{3151A456-DFE2-4260-B20B-67A89292C157}">
      <dgm:prSet/>
      <dgm:spPr/>
      <dgm:t>
        <a:bodyPr/>
        <a:lstStyle/>
        <a:p>
          <a:endParaRPr lang="uk-UA"/>
        </a:p>
      </dgm:t>
    </dgm:pt>
    <dgm:pt modelId="{E3FCD2DE-C7A4-4EB9-A94E-4480EF959FC3}">
      <dgm:prSet custT="1"/>
      <dgm:spPr/>
      <dgm:t>
        <a:bodyPr/>
        <a:lstStyle/>
        <a:p>
          <a:pPr algn="just"/>
          <a:r>
            <a:rPr lang="uk-UA" sz="1000" smtClean="0">
              <a:latin typeface="Roboto Condensed Light" panose="02000000000000000000" pitchFamily="2" charset="0"/>
              <a:ea typeface="Roboto Condensed Light" panose="02000000000000000000" pitchFamily="2" charset="0"/>
            </a:rPr>
            <a:t>При цьому, відповідно до абзацу третього частини другої статті 2 провадження у справі про визнання інституту спільного інвестування неплатоспроможним (банкрутом) здійснюється у порядку, передбаченому цим Кодексом, з урахуванням норм Закону України "Про інститути спільного інвестування".</a:t>
          </a:r>
          <a:endParaRPr lang="uk-UA" sz="1000">
            <a:latin typeface="Roboto Condensed Light" panose="02000000000000000000" pitchFamily="2" charset="0"/>
            <a:ea typeface="Roboto Condensed Light" panose="02000000000000000000" pitchFamily="2" charset="0"/>
          </a:endParaRPr>
        </a:p>
      </dgm:t>
    </dgm:pt>
    <dgm:pt modelId="{827F6512-EDAC-428F-B0DB-4D535CFE04F7}" type="parTrans" cxnId="{E7181A31-6BE8-40C6-9E11-254D6BA35EB9}">
      <dgm:prSet/>
      <dgm:spPr/>
      <dgm:t>
        <a:bodyPr/>
        <a:lstStyle/>
        <a:p>
          <a:endParaRPr lang="uk-UA"/>
        </a:p>
      </dgm:t>
    </dgm:pt>
    <dgm:pt modelId="{D4DB798B-1B08-49BC-960F-B16AE0C34E87}" type="sibTrans" cxnId="{E7181A31-6BE8-40C6-9E11-254D6BA35EB9}">
      <dgm:prSet/>
      <dgm:spPr/>
      <dgm:t>
        <a:bodyPr/>
        <a:lstStyle/>
        <a:p>
          <a:endParaRPr lang="uk-UA"/>
        </a:p>
      </dgm:t>
    </dgm:pt>
    <dgm:pt modelId="{05D194DC-DF14-4C88-AA38-B7D0905FD3F8}">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Так, відповідно до частини четвертої статті 67 Закону України "Про інститути спільного інвестування" у разі визнання компанії з управління активами банкрутом активи інституту спільного інвестування не включаються до ліквідаційної маси компанії з управління активами.</a:t>
          </a:r>
          <a:endParaRPr lang="uk-UA" sz="1000" dirty="0">
            <a:latin typeface="Roboto Condensed Light" panose="02000000000000000000" pitchFamily="2" charset="0"/>
            <a:ea typeface="Roboto Condensed Light" panose="02000000000000000000" pitchFamily="2" charset="0"/>
          </a:endParaRPr>
        </a:p>
      </dgm:t>
    </dgm:pt>
    <dgm:pt modelId="{5EA1D89F-A2AA-4446-A511-6C6236A44370}" type="parTrans" cxnId="{97C0F3F7-BD6D-4286-90D2-CE4D0D4110CA}">
      <dgm:prSet/>
      <dgm:spPr/>
      <dgm:t>
        <a:bodyPr/>
        <a:lstStyle/>
        <a:p>
          <a:endParaRPr lang="uk-UA"/>
        </a:p>
      </dgm:t>
    </dgm:pt>
    <dgm:pt modelId="{D05BD453-E56A-49DE-8207-FA5606E0451E}" type="sibTrans" cxnId="{97C0F3F7-BD6D-4286-90D2-CE4D0D4110CA}">
      <dgm:prSet/>
      <dgm:spPr/>
      <dgm:t>
        <a:bodyPr/>
        <a:lstStyle/>
        <a:p>
          <a:endParaRPr lang="uk-UA"/>
        </a:p>
      </dgm:t>
    </dgm:pt>
    <dgm:pt modelId="{F4CB693A-59DC-41A8-BAB9-4358367CDCDE}">
      <dgm:prSet custT="1"/>
      <dgm:spPr/>
      <dgm:t>
        <a:bodyPr/>
        <a:lstStyle/>
        <a:p>
          <a:pPr algn="just"/>
          <a:endParaRPr lang="uk-UA" sz="1000" dirty="0">
            <a:latin typeface="Roboto Condensed Light" panose="02000000000000000000" pitchFamily="2" charset="0"/>
            <a:ea typeface="Roboto Condensed Light" panose="02000000000000000000" pitchFamily="2" charset="0"/>
          </a:endParaRPr>
        </a:p>
      </dgm:t>
    </dgm:pt>
    <dgm:pt modelId="{5B9B5F87-9D76-4BEB-9B43-826242D45AEB}" type="parTrans" cxnId="{5E4DB73B-40F3-4F13-B956-C6CB42E55A3B}">
      <dgm:prSet/>
      <dgm:spPr/>
      <dgm:t>
        <a:bodyPr/>
        <a:lstStyle/>
        <a:p>
          <a:endParaRPr lang="uk-UA"/>
        </a:p>
      </dgm:t>
    </dgm:pt>
    <dgm:pt modelId="{D8B16B6D-8E73-4268-811D-BFDCA43017BE}" type="sibTrans" cxnId="{5E4DB73B-40F3-4F13-B956-C6CB42E55A3B}">
      <dgm:prSet/>
      <dgm:spPr/>
      <dgm:t>
        <a:bodyPr/>
        <a:lstStyle/>
        <a:p>
          <a:endParaRPr lang="uk-UA"/>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custScaleY="91804">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110486">
        <dgm:presLayoutVars>
          <dgm:bulletEnabled val="1"/>
        </dgm:presLayoutVars>
      </dgm:prSet>
      <dgm:spPr/>
      <dgm:t>
        <a:bodyPr/>
        <a:lstStyle/>
        <a:p>
          <a:endParaRPr lang="uk-UA"/>
        </a:p>
      </dgm:t>
    </dgm:pt>
  </dgm:ptLst>
  <dgm:cxnLst>
    <dgm:cxn modelId="{525D490F-4A2D-44FC-8D31-5C5D59322EA0}" srcId="{FA322CBF-AD95-44A6-A085-078E42C16E8E}" destId="{0D954F69-32C3-4D27-8C10-CC05A8528A95}" srcOrd="0" destOrd="0" parTransId="{187AC15B-F677-4132-998F-8B66A677BB03}" sibTransId="{B3AAC873-3B3B-46C2-B381-7FA25E2D95ED}"/>
    <dgm:cxn modelId="{1EFABB1A-128C-41EE-8730-575973C9B02A}" type="presOf" srcId="{2752A347-7293-45B5-8B63-99EB17369404}" destId="{A8F34BB0-D4BC-41C9-9F4E-23D5EC3E97A1}" srcOrd="0" destOrd="1" presId="urn:microsoft.com/office/officeart/2005/8/layout/vList5"/>
    <dgm:cxn modelId="{8784980A-BECF-4590-84ED-AEEA2A193B8D}" type="presOf" srcId="{5BB03C04-EF2D-4F76-8D80-6EA2FF31098C}" destId="{A8F34BB0-D4BC-41C9-9F4E-23D5EC3E97A1}" srcOrd="0" destOrd="2" presId="urn:microsoft.com/office/officeart/2005/8/layout/vList5"/>
    <dgm:cxn modelId="{557FB03E-5993-48C9-A9CB-3C9DF73A22F6}" srcId="{0D954F69-32C3-4D27-8C10-CC05A8528A95}" destId="{5BB03C04-EF2D-4F76-8D80-6EA2FF31098C}" srcOrd="2" destOrd="0" parTransId="{D722DE7E-A3FD-489F-A610-CBCDF62946C5}" sibTransId="{39FE491C-3B22-4666-A996-DEEC7D6F31DC}"/>
    <dgm:cxn modelId="{D3822AA0-86DA-467A-BF75-0D15D8210C1C}" type="presOf" srcId="{C32CA9BF-C514-460D-B299-B28059CF574C}" destId="{A8F34BB0-D4BC-41C9-9F4E-23D5EC3E97A1}" srcOrd="0" destOrd="6" presId="urn:microsoft.com/office/officeart/2005/8/layout/vList5"/>
    <dgm:cxn modelId="{03B4DB28-35B5-45CD-A0B0-E250270A729C}" type="presOf" srcId="{FA322CBF-AD95-44A6-A085-078E42C16E8E}" destId="{556C692D-DDAB-4F51-AF52-A00DFBBFD2E5}" srcOrd="0" destOrd="0" presId="urn:microsoft.com/office/officeart/2005/8/layout/vList5"/>
    <dgm:cxn modelId="{3151A456-DFE2-4260-B20B-67A89292C157}" srcId="{0D954F69-32C3-4D27-8C10-CC05A8528A95}" destId="{C32CA9BF-C514-460D-B299-B28059CF574C}" srcOrd="6" destOrd="0" parTransId="{BE34C54E-0999-4C0D-A0A2-64BFA915D311}" sibTransId="{6580D8A9-7489-4774-8C3B-7F3A865D56A1}"/>
    <dgm:cxn modelId="{930D82CE-2CF1-404F-9C3D-8197477B8954}" srcId="{0D954F69-32C3-4D27-8C10-CC05A8528A95}" destId="{BC831A94-40CF-4A77-9837-645AA29D20DB}" srcOrd="5" destOrd="0" parTransId="{AFF715B0-906C-43A2-8B2A-64EB261DD384}" sibTransId="{6347315A-B728-481A-A09C-0825750FF38F}"/>
    <dgm:cxn modelId="{967A9A8C-3211-4221-997A-8DEA9DF331B2}" type="presOf" srcId="{E3FCD2DE-C7A4-4EB9-A94E-4480EF959FC3}" destId="{A8F34BB0-D4BC-41C9-9F4E-23D5EC3E97A1}" srcOrd="0" destOrd="7" presId="urn:microsoft.com/office/officeart/2005/8/layout/vList5"/>
    <dgm:cxn modelId="{635040A2-9C92-4801-B521-3E8747773F84}" srcId="{0D954F69-32C3-4D27-8C10-CC05A8528A95}" destId="{96421F21-5B64-4D0F-B78F-2997D89F2AFE}" srcOrd="3" destOrd="0" parTransId="{4206D0AC-101B-4E91-A0CC-662C44F6C829}" sibTransId="{47E4F2D3-7C15-4FC0-B7F8-2054F3CB9667}"/>
    <dgm:cxn modelId="{D72F9E36-5D88-407A-B28A-3932D11D84D5}" srcId="{0D954F69-32C3-4D27-8C10-CC05A8528A95}" destId="{2752A347-7293-45B5-8B63-99EB17369404}" srcOrd="1" destOrd="0" parTransId="{9D020D88-6477-427A-BAF8-135810F9F77B}" sibTransId="{EFE13780-A9DF-4BC5-AF15-C9C26AA1EEC0}"/>
    <dgm:cxn modelId="{2CAC0B34-8A7D-4D17-B784-17EED1E32338}" type="presOf" srcId="{96421F21-5B64-4D0F-B78F-2997D89F2AFE}" destId="{A8F34BB0-D4BC-41C9-9F4E-23D5EC3E97A1}" srcOrd="0" destOrd="3" presId="urn:microsoft.com/office/officeart/2005/8/layout/vList5"/>
    <dgm:cxn modelId="{5E4DB73B-40F3-4F13-B956-C6CB42E55A3B}" srcId="{0D954F69-32C3-4D27-8C10-CC05A8528A95}" destId="{F4CB693A-59DC-41A8-BAB9-4358367CDCDE}" srcOrd="4" destOrd="0" parTransId="{5B9B5F87-9D76-4BEB-9B43-826242D45AEB}" sibTransId="{D8B16B6D-8E73-4268-811D-BFDCA43017BE}"/>
    <dgm:cxn modelId="{ED6C602F-E8EC-44F3-A1BB-AE60BEBFE0A9}" type="presOf" srcId="{BC831A94-40CF-4A77-9837-645AA29D20DB}" destId="{A8F34BB0-D4BC-41C9-9F4E-23D5EC3E97A1}" srcOrd="0" destOrd="5" presId="urn:microsoft.com/office/officeart/2005/8/layout/vList5"/>
    <dgm:cxn modelId="{6DAB7F11-EB86-4F5D-A4A9-70E5BC897DFD}" srcId="{0D954F69-32C3-4D27-8C10-CC05A8528A95}" destId="{338EFFAF-AA54-445B-8DBF-2B661CCA133B}" srcOrd="0" destOrd="0" parTransId="{794465F7-879C-4C4C-8487-7C0FE0B28788}" sibTransId="{923ED107-F39C-45DC-8F2E-9828AE426931}"/>
    <dgm:cxn modelId="{E7181A31-6BE8-40C6-9E11-254D6BA35EB9}" srcId="{0D954F69-32C3-4D27-8C10-CC05A8528A95}" destId="{E3FCD2DE-C7A4-4EB9-A94E-4480EF959FC3}" srcOrd="7" destOrd="0" parTransId="{827F6512-EDAC-428F-B0DB-4D535CFE04F7}" sibTransId="{D4DB798B-1B08-49BC-960F-B16AE0C34E87}"/>
    <dgm:cxn modelId="{4BA3732F-4B00-4720-A736-618E0AFBDA43}" type="presOf" srcId="{0D954F69-32C3-4D27-8C10-CC05A8528A95}" destId="{453CC9D7-2812-4172-83D7-FAD800E7CBF8}" srcOrd="0" destOrd="0" presId="urn:microsoft.com/office/officeart/2005/8/layout/vList5"/>
    <dgm:cxn modelId="{E2413180-2E07-4D38-8C27-C6629794B1C8}" type="presOf" srcId="{F4CB693A-59DC-41A8-BAB9-4358367CDCDE}" destId="{A8F34BB0-D4BC-41C9-9F4E-23D5EC3E97A1}" srcOrd="0" destOrd="4" presId="urn:microsoft.com/office/officeart/2005/8/layout/vList5"/>
    <dgm:cxn modelId="{97C0F3F7-BD6D-4286-90D2-CE4D0D4110CA}" srcId="{0D954F69-32C3-4D27-8C10-CC05A8528A95}" destId="{05D194DC-DF14-4C88-AA38-B7D0905FD3F8}" srcOrd="8" destOrd="0" parTransId="{5EA1D89F-A2AA-4446-A511-6C6236A44370}" sibTransId="{D05BD453-E56A-49DE-8207-FA5606E0451E}"/>
    <dgm:cxn modelId="{E2D9055A-AE4F-46BD-A484-65240EFF7D57}" type="presOf" srcId="{338EFFAF-AA54-445B-8DBF-2B661CCA133B}" destId="{A8F34BB0-D4BC-41C9-9F4E-23D5EC3E97A1}" srcOrd="0" destOrd="0" presId="urn:microsoft.com/office/officeart/2005/8/layout/vList5"/>
    <dgm:cxn modelId="{E56DDD28-7BEB-40D2-A797-579A8FDCC9E7}" type="presOf" srcId="{05D194DC-DF14-4C88-AA38-B7D0905FD3F8}" destId="{A8F34BB0-D4BC-41C9-9F4E-23D5EC3E97A1}" srcOrd="0" destOrd="8" presId="urn:microsoft.com/office/officeart/2005/8/layout/vList5"/>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t>Щодо розгляду господарськими судами справ про банкрутство боржника, що ліквідується власником</a:t>
          </a:r>
          <a:endParaRPr lang="uk-UA" sz="1000" dirty="0">
            <a:latin typeface="Roboto Condensed Light" panose="02000000000000000000" pitchFamily="2" charset="0"/>
            <a:ea typeface="Roboto Condensed Light" panose="02000000000000000000" pitchFamily="2" charset="0"/>
          </a:endParaRPr>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b="1" dirty="0" smtClean="0">
              <a:latin typeface="Roboto Condensed Light" panose="02000000000000000000" pitchFamily="2" charset="0"/>
              <a:ea typeface="Roboto Condensed Light" panose="02000000000000000000" pitchFamily="2" charset="0"/>
            </a:rPr>
            <a:t>1. </a:t>
          </a:r>
          <a:r>
            <a:rPr lang="uk-UA" sz="1000" dirty="0" smtClean="0">
              <a:latin typeface="Roboto Condensed Light" panose="02000000000000000000" pitchFamily="2" charset="0"/>
              <a:ea typeface="Roboto Condensed Light" panose="02000000000000000000" pitchFamily="2" charset="0"/>
            </a:rPr>
            <a:t>Кодексом на відміну від Закону не передбачено спрощеного порядку провадження у справі про банкрутство боржника, що ліквідується власником, який давав можливість визнати такого боржника банкрутом і відкрити ліквідаційну процедуру без застосування процедур розпорядження майном та санації.</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4494A90-B0C0-4D27-BC64-E1F88FCBEDA4}">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Таким чином, якщо на дату введення в дію Кодексу за результатами розгляду заяви поданої в порядку статті 95 Закону ще не відкрито ліквідаційну процедуру, господарський суд вирішує питання прийняття та здійснює розгляд такої заяви в загальному порядку провадження у справі про банкрутство відповідно до положень Кодексу.</a:t>
          </a:r>
          <a:endParaRPr lang="uk-UA" sz="1000" dirty="0">
            <a:latin typeface="Roboto Condensed Light" panose="02000000000000000000" pitchFamily="2" charset="0"/>
            <a:ea typeface="Roboto Condensed Light" panose="02000000000000000000" pitchFamily="2" charset="0"/>
          </a:endParaRPr>
        </a:p>
      </dgm:t>
    </dgm:pt>
    <dgm:pt modelId="{4F4785F7-DBF6-42A5-9E6B-61EE098A1E3C}" type="parTrans" cxnId="{7222AB44-40D8-4501-B54C-7D333B9DD49F}">
      <dgm:prSet/>
      <dgm:spPr/>
      <dgm:t>
        <a:bodyPr/>
        <a:lstStyle/>
        <a:p>
          <a:endParaRPr lang="uk-UA"/>
        </a:p>
      </dgm:t>
    </dgm:pt>
    <dgm:pt modelId="{6699BA7C-E217-4120-86AE-5118E0065B05}" type="sibTrans" cxnId="{7222AB44-40D8-4501-B54C-7D333B9DD49F}">
      <dgm:prSet/>
      <dgm:spPr/>
      <dgm:t>
        <a:bodyPr/>
        <a:lstStyle/>
        <a:p>
          <a:endParaRPr lang="uk-UA"/>
        </a:p>
      </dgm:t>
    </dgm:pt>
    <dgm:pt modelId="{F9E8B112-67F5-48B6-A169-DC02BDFB18C5}">
      <dgm:prSet custT="1"/>
      <dgm:spPr/>
      <dgm:t>
        <a:bodyPr/>
        <a:lstStyle/>
        <a:p>
          <a:pPr algn="just"/>
          <a:r>
            <a:rPr lang="uk-UA" sz="1000" smtClean="0">
              <a:latin typeface="Roboto Condensed Light" panose="02000000000000000000" pitchFamily="2" charset="0"/>
              <a:ea typeface="Roboto Condensed Light" panose="02000000000000000000" pitchFamily="2" charset="0"/>
            </a:rPr>
            <a:t>Якщо на дату введення в дію Кодексу за результатами розгляду заяви поданої в порядку статті 95 Закону відкрито ліквідаційну процедуру подальший розгляд справи про банкрутство здійснюється господарським судом відповідно до положень Кодексу.</a:t>
          </a:r>
          <a:endParaRPr lang="uk-UA" sz="1000">
            <a:latin typeface="Roboto Condensed Light" panose="02000000000000000000" pitchFamily="2" charset="0"/>
            <a:ea typeface="Roboto Condensed Light" panose="02000000000000000000" pitchFamily="2" charset="0"/>
          </a:endParaRPr>
        </a:p>
      </dgm:t>
    </dgm:pt>
    <dgm:pt modelId="{2AF9FBDA-781C-46D2-B5E4-CF6D021B6609}" type="parTrans" cxnId="{CE60A21C-CEDA-4339-8F1F-A6B035CBF905}">
      <dgm:prSet/>
      <dgm:spPr/>
      <dgm:t>
        <a:bodyPr/>
        <a:lstStyle/>
        <a:p>
          <a:endParaRPr lang="uk-UA"/>
        </a:p>
      </dgm:t>
    </dgm:pt>
    <dgm:pt modelId="{223BBF0B-8E3D-4255-9E6A-0C23A4331339}" type="sibTrans" cxnId="{CE60A21C-CEDA-4339-8F1F-A6B035CBF905}">
      <dgm:prSet/>
      <dgm:spPr/>
      <dgm:t>
        <a:bodyPr/>
        <a:lstStyle/>
        <a:p>
          <a:endParaRPr lang="uk-UA"/>
        </a:p>
      </dgm:t>
    </dgm:pt>
    <dgm:pt modelId="{4E4B6045-D3DD-42E5-A551-F0F2DB53EA6E}">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Серед іншого, господарському суду слід звернути увагу, зокрема, на відмінність вимог установлених Законом та Кодексом до призначення ліквідатора, відсутність можливості утворення ліквідаційної комісії та покладення обов'язків ліквідатора на голову ліквідаційної комісії (ліквідатора), призначеного в порядку ліквідації юридичної особи відповідно до законодавства України.</a:t>
          </a:r>
          <a:endParaRPr lang="uk-UA" sz="1000" dirty="0">
            <a:latin typeface="Roboto Condensed Light" panose="02000000000000000000" pitchFamily="2" charset="0"/>
            <a:ea typeface="Roboto Condensed Light" panose="02000000000000000000" pitchFamily="2" charset="0"/>
          </a:endParaRPr>
        </a:p>
      </dgm:t>
    </dgm:pt>
    <dgm:pt modelId="{FC8F00B7-E6AA-466D-A3AB-346D8EF39B29}" type="parTrans" cxnId="{2B0AF75D-F3E0-4E9F-889F-1F6C92473F1F}">
      <dgm:prSet/>
      <dgm:spPr/>
      <dgm:t>
        <a:bodyPr/>
        <a:lstStyle/>
        <a:p>
          <a:endParaRPr lang="uk-UA"/>
        </a:p>
      </dgm:t>
    </dgm:pt>
    <dgm:pt modelId="{E369981F-BD5B-488A-B7BC-BCFF9B0EEF2A}" type="sibTrans" cxnId="{2B0AF75D-F3E0-4E9F-889F-1F6C92473F1F}">
      <dgm:prSet/>
      <dgm:spPr/>
      <dgm:t>
        <a:bodyPr/>
        <a:lstStyle/>
        <a:p>
          <a:endParaRPr lang="uk-UA"/>
        </a:p>
      </dgm:t>
    </dgm:pt>
    <dgm:pt modelId="{6C323545-0060-4F04-92D8-FF49224BDDC3}">
      <dgm:prSet custT="1"/>
      <dgm:spPr/>
      <dgm:t>
        <a:bodyPr/>
        <a:lstStyle/>
        <a:p>
          <a:pPr algn="just"/>
          <a:r>
            <a:rPr lang="uk-UA" sz="1000" b="1" dirty="0" smtClean="0">
              <a:latin typeface="Roboto Condensed Light" panose="02000000000000000000" pitchFamily="2" charset="0"/>
              <a:ea typeface="Roboto Condensed Light" panose="02000000000000000000" pitchFamily="2" charset="0"/>
            </a:rPr>
            <a:t>2. </a:t>
          </a:r>
          <a:r>
            <a:rPr lang="uk-UA" sz="1000" dirty="0" smtClean="0">
              <a:latin typeface="Roboto Condensed Light" panose="02000000000000000000" pitchFamily="2" charset="0"/>
              <a:ea typeface="Roboto Condensed Light" panose="02000000000000000000" pitchFamily="2" charset="0"/>
            </a:rPr>
            <a:t>У Кодексі збережено положення щодо зобов'язання боржника звернутися до господарського суду із заявою про відкриття провадження у справі у разі, якщо задоволення вимог одного або кількох кредиторів призведе до неможливості виконання грошових зобов'язань боржника в повному обсязі перед іншими кредиторами (загроза неплатоспроможності) (ч. 6 ст.34 Кодексу).</a:t>
          </a:r>
          <a:endParaRPr lang="uk-UA" sz="1000" dirty="0">
            <a:latin typeface="Roboto Condensed Light" panose="02000000000000000000" pitchFamily="2" charset="0"/>
            <a:ea typeface="Roboto Condensed Light" panose="02000000000000000000" pitchFamily="2" charset="0"/>
          </a:endParaRPr>
        </a:p>
      </dgm:t>
    </dgm:pt>
    <dgm:pt modelId="{60AFF374-DFD1-4693-A916-1FB9795FDC0B}" type="parTrans" cxnId="{16B0DF03-C9DF-4605-B7E5-002092F4D692}">
      <dgm:prSet/>
      <dgm:spPr/>
      <dgm:t>
        <a:bodyPr/>
        <a:lstStyle/>
        <a:p>
          <a:endParaRPr lang="uk-UA"/>
        </a:p>
      </dgm:t>
    </dgm:pt>
    <dgm:pt modelId="{D88EAF4F-D113-4201-8C75-3AB9935D830C}" type="sibTrans" cxnId="{16B0DF03-C9DF-4605-B7E5-002092F4D692}">
      <dgm:prSet/>
      <dgm:spPr/>
      <dgm:t>
        <a:bodyPr/>
        <a:lstStyle/>
        <a:p>
          <a:endParaRPr lang="uk-UA"/>
        </a:p>
      </dgm:t>
    </dgm:pt>
    <dgm:pt modelId="{A9F68E3E-5A0A-4FF9-8BD5-50EB6C847E15}">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Відповідно до ч. 3 ст. 110 «Ліквідація юридичної особи» Цивільного кодексу України якщо вартість майна юридичної особи є недостатньою для задоволення вимог кредиторів, юридична особа здійснює всі необхідні дії, встановлені законом про відновлення платоспроможності або визнання банкрутом.</a:t>
          </a:r>
          <a:endParaRPr lang="uk-UA" sz="1000" dirty="0">
            <a:latin typeface="Roboto Condensed Light" panose="02000000000000000000" pitchFamily="2" charset="0"/>
            <a:ea typeface="Roboto Condensed Light" panose="02000000000000000000" pitchFamily="2" charset="0"/>
          </a:endParaRPr>
        </a:p>
      </dgm:t>
    </dgm:pt>
    <dgm:pt modelId="{749CB6C0-2C7D-4BEB-BBD5-2D2FC9E13593}" type="parTrans" cxnId="{7BBA5C80-CC86-4C2B-8C32-5CEC066FE79D}">
      <dgm:prSet/>
      <dgm:spPr/>
      <dgm:t>
        <a:bodyPr/>
        <a:lstStyle/>
        <a:p>
          <a:endParaRPr lang="uk-UA"/>
        </a:p>
      </dgm:t>
    </dgm:pt>
    <dgm:pt modelId="{3ACF21D4-D590-42D6-B07E-08C446E8E00C}" type="sibTrans" cxnId="{7BBA5C80-CC86-4C2B-8C32-5CEC066FE79D}">
      <dgm:prSet/>
      <dgm:spPr/>
      <dgm:t>
        <a:bodyPr/>
        <a:lstStyle/>
        <a:p>
          <a:endParaRPr lang="uk-UA"/>
        </a:p>
      </dgm:t>
    </dgm:pt>
    <dgm:pt modelId="{74075980-FB39-4F29-A782-2A8B0B49AB4E}">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Отже, згідно з положеннями Кодексу та Цивільного кодексу України ліквідаційна комісія (ліквідатор) чи орган управління юридичної особи на який покладено виконання її функцій зобов’язаний у місячний строк звернутися до господарського суду із заявою про відкриття провадження у справі про банкрутство, якщо вартість майна юридичної особи є недостатньою для задоволення вимог кредиторів.</a:t>
          </a:r>
          <a:endParaRPr lang="uk-UA" sz="1000" dirty="0">
            <a:latin typeface="Roboto Condensed Light" panose="02000000000000000000" pitchFamily="2" charset="0"/>
            <a:ea typeface="Roboto Condensed Light" panose="02000000000000000000" pitchFamily="2" charset="0"/>
          </a:endParaRPr>
        </a:p>
      </dgm:t>
    </dgm:pt>
    <dgm:pt modelId="{046815EB-3F88-445D-B443-073370E67093}" type="parTrans" cxnId="{98AE0B40-40AB-4549-B7D9-5CD9438AF826}">
      <dgm:prSet/>
      <dgm:spPr/>
      <dgm:t>
        <a:bodyPr/>
        <a:lstStyle/>
        <a:p>
          <a:endParaRPr lang="uk-UA"/>
        </a:p>
      </dgm:t>
    </dgm:pt>
    <dgm:pt modelId="{02A4F78C-8D5E-4E3D-A416-9AF6CDB9D739}" type="sibTrans" cxnId="{98AE0B40-40AB-4549-B7D9-5CD9438AF826}">
      <dgm:prSet/>
      <dgm:spPr/>
      <dgm:t>
        <a:bodyPr/>
        <a:lstStyle/>
        <a:p>
          <a:endParaRPr lang="uk-UA"/>
        </a:p>
      </dgm:t>
    </dgm:pt>
    <dgm:pt modelId="{335E6792-7AEA-46A1-8CF8-D3EE67C42073}">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Така заява підлягає розгляду в загальному порядку провадження у справі про банкрутство відповідно до положень Кодексу.</a:t>
          </a:r>
          <a:endParaRPr lang="uk-UA" sz="1000" dirty="0">
            <a:latin typeface="Roboto Condensed Light" panose="02000000000000000000" pitchFamily="2" charset="0"/>
            <a:ea typeface="Roboto Condensed Light" panose="02000000000000000000" pitchFamily="2" charset="0"/>
          </a:endParaRPr>
        </a:p>
      </dgm:t>
    </dgm:pt>
    <dgm:pt modelId="{7B49423D-C8B5-45B7-946D-057E8CE942B4}" type="parTrans" cxnId="{64881074-592D-4E2B-95C1-E6A650E57D16}">
      <dgm:prSet/>
      <dgm:spPr/>
      <dgm:t>
        <a:bodyPr/>
        <a:lstStyle/>
        <a:p>
          <a:endParaRPr lang="uk-UA"/>
        </a:p>
      </dgm:t>
    </dgm:pt>
    <dgm:pt modelId="{BB62AD72-12B8-4FE7-9784-97048EFB6DFD}" type="sibTrans" cxnId="{64881074-592D-4E2B-95C1-E6A650E57D16}">
      <dgm:prSet/>
      <dgm:spPr/>
      <dgm:t>
        <a:bodyPr/>
        <a:lstStyle/>
        <a:p>
          <a:endParaRPr lang="uk-UA"/>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125122">
        <dgm:presLayoutVars>
          <dgm:bulletEnabled val="1"/>
        </dgm:presLayoutVars>
      </dgm:prSet>
      <dgm:spPr/>
      <dgm:t>
        <a:bodyPr/>
        <a:lstStyle/>
        <a:p>
          <a:endParaRPr lang="uk-UA"/>
        </a:p>
      </dgm:t>
    </dgm:pt>
  </dgm:ptLst>
  <dgm:cxnLst>
    <dgm:cxn modelId="{E2D9055A-AE4F-46BD-A484-65240EFF7D57}" type="presOf" srcId="{338EFFAF-AA54-445B-8DBF-2B661CCA133B}" destId="{A8F34BB0-D4BC-41C9-9F4E-23D5EC3E97A1}" srcOrd="0" destOrd="0" presId="urn:microsoft.com/office/officeart/2005/8/layout/vList5"/>
    <dgm:cxn modelId="{64881074-592D-4E2B-95C1-E6A650E57D16}" srcId="{0D954F69-32C3-4D27-8C10-CC05A8528A95}" destId="{335E6792-7AEA-46A1-8CF8-D3EE67C42073}" srcOrd="7" destOrd="0" parTransId="{7B49423D-C8B5-45B7-946D-057E8CE942B4}" sibTransId="{BB62AD72-12B8-4FE7-9784-97048EFB6DFD}"/>
    <dgm:cxn modelId="{D35867A9-DC17-440D-A0D0-4D9F12A591D5}" type="presOf" srcId="{6C323545-0060-4F04-92D8-FF49224BDDC3}" destId="{A8F34BB0-D4BC-41C9-9F4E-23D5EC3E97A1}" srcOrd="0" destOrd="4" presId="urn:microsoft.com/office/officeart/2005/8/layout/vList5"/>
    <dgm:cxn modelId="{6DAB7F11-EB86-4F5D-A4A9-70E5BC897DFD}" srcId="{0D954F69-32C3-4D27-8C10-CC05A8528A95}" destId="{338EFFAF-AA54-445B-8DBF-2B661CCA133B}" srcOrd="0" destOrd="0" parTransId="{794465F7-879C-4C4C-8487-7C0FE0B28788}" sibTransId="{923ED107-F39C-45DC-8F2E-9828AE426931}"/>
    <dgm:cxn modelId="{7BBA5C80-CC86-4C2B-8C32-5CEC066FE79D}" srcId="{0D954F69-32C3-4D27-8C10-CC05A8528A95}" destId="{A9F68E3E-5A0A-4FF9-8BD5-50EB6C847E15}" srcOrd="5" destOrd="0" parTransId="{749CB6C0-2C7D-4BEB-BBD5-2D2FC9E13593}" sibTransId="{3ACF21D4-D590-42D6-B07E-08C446E8E00C}"/>
    <dgm:cxn modelId="{71E88246-B8F7-45BF-97ED-64B2F104CDB6}" type="presOf" srcId="{A9F68E3E-5A0A-4FF9-8BD5-50EB6C847E15}" destId="{A8F34BB0-D4BC-41C9-9F4E-23D5EC3E97A1}" srcOrd="0" destOrd="5" presId="urn:microsoft.com/office/officeart/2005/8/layout/vList5"/>
    <dgm:cxn modelId="{525D490F-4A2D-44FC-8D31-5C5D59322EA0}" srcId="{FA322CBF-AD95-44A6-A085-078E42C16E8E}" destId="{0D954F69-32C3-4D27-8C10-CC05A8528A95}" srcOrd="0" destOrd="0" parTransId="{187AC15B-F677-4132-998F-8B66A677BB03}" sibTransId="{B3AAC873-3B3B-46C2-B381-7FA25E2D95ED}"/>
    <dgm:cxn modelId="{5FBA43D4-97AA-4576-A08E-4C7AC5F4F666}" type="presOf" srcId="{335E6792-7AEA-46A1-8CF8-D3EE67C42073}" destId="{A8F34BB0-D4BC-41C9-9F4E-23D5EC3E97A1}" srcOrd="0" destOrd="7" presId="urn:microsoft.com/office/officeart/2005/8/layout/vList5"/>
    <dgm:cxn modelId="{07322EB7-ED1E-4520-A0C1-394704809219}" type="presOf" srcId="{74075980-FB39-4F29-A782-2A8B0B49AB4E}" destId="{A8F34BB0-D4BC-41C9-9F4E-23D5EC3E97A1}" srcOrd="0" destOrd="6" presId="urn:microsoft.com/office/officeart/2005/8/layout/vList5"/>
    <dgm:cxn modelId="{E1655529-1FC3-47A4-B253-9A45D3D36A64}" type="presOf" srcId="{4E4B6045-D3DD-42E5-A551-F0F2DB53EA6E}" destId="{A8F34BB0-D4BC-41C9-9F4E-23D5EC3E97A1}" srcOrd="0" destOrd="3" presId="urn:microsoft.com/office/officeart/2005/8/layout/vList5"/>
    <dgm:cxn modelId="{0D8E027B-9FAA-4FA8-B240-495F02B353D5}" type="presOf" srcId="{F9E8B112-67F5-48B6-A169-DC02BDFB18C5}" destId="{A8F34BB0-D4BC-41C9-9F4E-23D5EC3E97A1}" srcOrd="0" destOrd="2" presId="urn:microsoft.com/office/officeart/2005/8/layout/vList5"/>
    <dgm:cxn modelId="{7222AB44-40D8-4501-B54C-7D333B9DD49F}" srcId="{0D954F69-32C3-4D27-8C10-CC05A8528A95}" destId="{94494A90-B0C0-4D27-BC64-E1F88FCBEDA4}" srcOrd="1" destOrd="0" parTransId="{4F4785F7-DBF6-42A5-9E6B-61EE098A1E3C}" sibTransId="{6699BA7C-E217-4120-86AE-5118E0065B05}"/>
    <dgm:cxn modelId="{2B0AF75D-F3E0-4E9F-889F-1F6C92473F1F}" srcId="{0D954F69-32C3-4D27-8C10-CC05A8528A95}" destId="{4E4B6045-D3DD-42E5-A551-F0F2DB53EA6E}" srcOrd="3" destOrd="0" parTransId="{FC8F00B7-E6AA-466D-A3AB-346D8EF39B29}" sibTransId="{E369981F-BD5B-488A-B7BC-BCFF9B0EEF2A}"/>
    <dgm:cxn modelId="{CE60A21C-CEDA-4339-8F1F-A6B035CBF905}" srcId="{0D954F69-32C3-4D27-8C10-CC05A8528A95}" destId="{F9E8B112-67F5-48B6-A169-DC02BDFB18C5}" srcOrd="2" destOrd="0" parTransId="{2AF9FBDA-781C-46D2-B5E4-CF6D021B6609}" sibTransId="{223BBF0B-8E3D-4255-9E6A-0C23A4331339}"/>
    <dgm:cxn modelId="{9AAA021E-B64C-4E9D-A705-0D4B331D2552}" type="presOf" srcId="{94494A90-B0C0-4D27-BC64-E1F88FCBEDA4}" destId="{A8F34BB0-D4BC-41C9-9F4E-23D5EC3E97A1}" srcOrd="0" destOrd="1" presId="urn:microsoft.com/office/officeart/2005/8/layout/vList5"/>
    <dgm:cxn modelId="{98AE0B40-40AB-4549-B7D9-5CD9438AF826}" srcId="{0D954F69-32C3-4D27-8C10-CC05A8528A95}" destId="{74075980-FB39-4F29-A782-2A8B0B49AB4E}" srcOrd="6" destOrd="0" parTransId="{046815EB-3F88-445D-B443-073370E67093}" sibTransId="{02A4F78C-8D5E-4E3D-A416-9AF6CDB9D739}"/>
    <dgm:cxn modelId="{03B4DB28-35B5-45CD-A0B0-E250270A729C}" type="presOf" srcId="{FA322CBF-AD95-44A6-A085-078E42C16E8E}" destId="{556C692D-DDAB-4F51-AF52-A00DFBBFD2E5}" srcOrd="0" destOrd="0" presId="urn:microsoft.com/office/officeart/2005/8/layout/vList5"/>
    <dgm:cxn modelId="{4BA3732F-4B00-4720-A736-618E0AFBDA43}" type="presOf" srcId="{0D954F69-32C3-4D27-8C10-CC05A8528A95}" destId="{453CC9D7-2812-4172-83D7-FAD800E7CBF8}" srcOrd="0" destOrd="0" presId="urn:microsoft.com/office/officeart/2005/8/layout/vList5"/>
    <dgm:cxn modelId="{16B0DF03-C9DF-4605-B7E5-002092F4D692}" srcId="{0D954F69-32C3-4D27-8C10-CC05A8528A95}" destId="{6C323545-0060-4F04-92D8-FF49224BDDC3}" srcOrd="4" destOrd="0" parTransId="{60AFF374-DFD1-4693-A916-1FB9795FDC0B}" sibTransId="{D88EAF4F-D113-4201-8C75-3AB9935D830C}"/>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t>Щодо розгляду господарськими судами справ про банкрутство відсутнього боржника.</a:t>
          </a:r>
          <a:endParaRPr lang="uk-UA" sz="1000" dirty="0">
            <a:latin typeface="Roboto Condensed Light" panose="02000000000000000000" pitchFamily="2" charset="0"/>
            <a:ea typeface="Roboto Condensed Light" panose="02000000000000000000" pitchFamily="2" charset="0"/>
          </a:endParaRPr>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smtClean="0">
              <a:latin typeface="Roboto Condensed Light" panose="02000000000000000000" pitchFamily="2" charset="0"/>
              <a:ea typeface="Roboto Condensed Light" panose="02000000000000000000" pitchFamily="2" charset="0"/>
            </a:rPr>
            <a:t>Кодексом як і Законом не передбачено особливостей банкрутства відсутнього боржника.</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0706FFC3-6B3C-47D3-AD2D-D420BF3437EC}">
      <dgm:prSet custT="1"/>
      <dgm:spPr/>
      <dgm:t>
        <a:bodyPr/>
        <a:lstStyle/>
        <a:p>
          <a:pPr algn="just"/>
          <a:r>
            <a:rPr lang="uk-UA" sz="1000" smtClean="0">
              <a:latin typeface="Roboto Condensed Light" panose="02000000000000000000" pitchFamily="2" charset="0"/>
              <a:ea typeface="Roboto Condensed Light" panose="02000000000000000000" pitchFamily="2" charset="0"/>
            </a:rPr>
            <a:t>Проте наразі існує ситуація, коли заяви про порушення справи про банкрутство відсутнього боржника, подані до 19.01.2013, розглядаються за правилами статті 52 редакції Закону, яка діє з 01.01.2000, викладена згідно із Законом України від 30.06.1999 № 784-XIV з наступними змінами.</a:t>
          </a:r>
          <a:endParaRPr lang="uk-UA" sz="1000">
            <a:latin typeface="Roboto Condensed Light" panose="02000000000000000000" pitchFamily="2" charset="0"/>
            <a:ea typeface="Roboto Condensed Light" panose="02000000000000000000" pitchFamily="2" charset="0"/>
          </a:endParaRPr>
        </a:p>
      </dgm:t>
    </dgm:pt>
    <dgm:pt modelId="{C5D2DFB6-B503-4B79-B884-1B99FA845B99}" type="parTrans" cxnId="{4530A5C0-3C20-4ABA-9DCE-CD66E455C0BA}">
      <dgm:prSet/>
      <dgm:spPr/>
      <dgm:t>
        <a:bodyPr/>
        <a:lstStyle/>
        <a:p>
          <a:endParaRPr lang="uk-UA"/>
        </a:p>
      </dgm:t>
    </dgm:pt>
    <dgm:pt modelId="{6947B663-5B8B-4268-B9F1-70CB0777C771}" type="sibTrans" cxnId="{4530A5C0-3C20-4ABA-9DCE-CD66E455C0BA}">
      <dgm:prSet/>
      <dgm:spPr/>
      <dgm:t>
        <a:bodyPr/>
        <a:lstStyle/>
        <a:p>
          <a:endParaRPr lang="uk-UA"/>
        </a:p>
      </dgm:t>
    </dgm:pt>
    <dgm:pt modelId="{A7038BF7-B0A0-4D45-BC9A-7F3A4F6F47B1}">
      <dgm:prSet custT="1"/>
      <dgm:spPr/>
      <dgm:t>
        <a:bodyPr/>
        <a:lstStyle/>
        <a:p>
          <a:pPr algn="just"/>
          <a:r>
            <a:rPr lang="uk-UA" sz="1000" smtClean="0">
              <a:latin typeface="Roboto Condensed Light" panose="02000000000000000000" pitchFamily="2" charset="0"/>
              <a:ea typeface="Roboto Condensed Light" panose="02000000000000000000" pitchFamily="2" charset="0"/>
            </a:rPr>
            <a:t>У зв’язку з цим, слід зазначити, що Кодексом передбачено, що Закон, прийнятий у 1992 році з усіма наступними змінами, втрачає чинність. Тобто втрачають чинність всі редакції Закону.</a:t>
          </a:r>
          <a:endParaRPr lang="uk-UA" sz="1000">
            <a:latin typeface="Roboto Condensed Light" panose="02000000000000000000" pitchFamily="2" charset="0"/>
            <a:ea typeface="Roboto Condensed Light" panose="02000000000000000000" pitchFamily="2" charset="0"/>
          </a:endParaRPr>
        </a:p>
      </dgm:t>
    </dgm:pt>
    <dgm:pt modelId="{AF3AD0CB-9D53-4321-83D4-A6C43F730E5A}" type="parTrans" cxnId="{8C83F9C3-CA81-4C39-A957-B4BCD2889072}">
      <dgm:prSet/>
      <dgm:spPr/>
      <dgm:t>
        <a:bodyPr/>
        <a:lstStyle/>
        <a:p>
          <a:endParaRPr lang="uk-UA"/>
        </a:p>
      </dgm:t>
    </dgm:pt>
    <dgm:pt modelId="{5854A7CF-A4E8-4689-81A3-4A0B2234EFBA}" type="sibTrans" cxnId="{8C83F9C3-CA81-4C39-A957-B4BCD2889072}">
      <dgm:prSet/>
      <dgm:spPr/>
      <dgm:t>
        <a:bodyPr/>
        <a:lstStyle/>
        <a:p>
          <a:endParaRPr lang="uk-UA"/>
        </a:p>
      </dgm:t>
    </dgm:pt>
    <dgm:pt modelId="{2DBCFCCB-B226-4A90-8F1F-1A77AAD1959B}">
      <dgm:prSet custT="1"/>
      <dgm:spPr/>
      <dgm:t>
        <a:bodyPr/>
        <a:lstStyle/>
        <a:p>
          <a:pPr algn="just"/>
          <a:r>
            <a:rPr lang="uk-UA" sz="1000" smtClean="0">
              <a:latin typeface="Roboto Condensed Light" panose="02000000000000000000" pitchFamily="2" charset="0"/>
              <a:ea typeface="Roboto Condensed Light" panose="02000000000000000000" pitchFamily="2" charset="0"/>
            </a:rPr>
            <a:t>Тому з введенням в дію Кодексу справи про банкрутство відсутнього боржника підлягають розгляду в загальному порядку провадження у справі про банкрутство відповідно до положень Кодексу.</a:t>
          </a:r>
          <a:endParaRPr lang="uk-UA" sz="1000">
            <a:latin typeface="Roboto Condensed Light" panose="02000000000000000000" pitchFamily="2" charset="0"/>
            <a:ea typeface="Roboto Condensed Light" panose="02000000000000000000" pitchFamily="2" charset="0"/>
          </a:endParaRPr>
        </a:p>
      </dgm:t>
    </dgm:pt>
    <dgm:pt modelId="{47DE1ED6-7D4B-418B-BFDC-0DBF42DFD5AF}" type="parTrans" cxnId="{E531DF2D-E953-4996-8015-AE42C0373139}">
      <dgm:prSet/>
      <dgm:spPr/>
      <dgm:t>
        <a:bodyPr/>
        <a:lstStyle/>
        <a:p>
          <a:endParaRPr lang="uk-UA"/>
        </a:p>
      </dgm:t>
    </dgm:pt>
    <dgm:pt modelId="{7496A38E-44EB-4AC7-B3C7-F29296D882FA}" type="sibTrans" cxnId="{E531DF2D-E953-4996-8015-AE42C0373139}">
      <dgm:prSet/>
      <dgm:spPr/>
      <dgm:t>
        <a:bodyPr/>
        <a:lstStyle/>
        <a:p>
          <a:endParaRPr lang="uk-UA"/>
        </a:p>
      </dgm:t>
    </dgm:pt>
    <dgm:pt modelId="{C2DF6647-2309-410C-97B5-F8FD97535366}">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Серед іншого, господарським судам слід враховувати:</a:t>
          </a:r>
          <a:endParaRPr lang="uk-UA" sz="1000" dirty="0">
            <a:latin typeface="Roboto Condensed Light" panose="02000000000000000000" pitchFamily="2" charset="0"/>
            <a:ea typeface="Roboto Condensed Light" panose="02000000000000000000" pitchFamily="2" charset="0"/>
          </a:endParaRPr>
        </a:p>
      </dgm:t>
    </dgm:pt>
    <dgm:pt modelId="{4351AA64-CF98-41FB-A6DF-D949282AB5A6}" type="parTrans" cxnId="{57C693F8-40AE-45FE-AE20-F82CB4DF3714}">
      <dgm:prSet/>
      <dgm:spPr/>
      <dgm:t>
        <a:bodyPr/>
        <a:lstStyle/>
        <a:p>
          <a:endParaRPr lang="uk-UA"/>
        </a:p>
      </dgm:t>
    </dgm:pt>
    <dgm:pt modelId="{6D396B98-F145-4808-870E-DA3F05B30E8C}" type="sibTrans" cxnId="{57C693F8-40AE-45FE-AE20-F82CB4DF3714}">
      <dgm:prSet/>
      <dgm:spPr/>
      <dgm:t>
        <a:bodyPr/>
        <a:lstStyle/>
        <a:p>
          <a:endParaRPr lang="uk-UA"/>
        </a:p>
      </dgm:t>
    </dgm:pt>
    <dgm:pt modelId="{E3AB8ED6-27F3-4D42-8650-4B8EF5F7F75C}">
      <dgm:prSet custT="1"/>
      <dgm:spPr/>
      <dgm:t>
        <a:bodyPr/>
        <a:lstStyle/>
        <a:p>
          <a:pPr algn="just"/>
          <a:r>
            <a:rPr lang="uk-UA" sz="1000" smtClean="0">
              <a:latin typeface="Roboto Condensed Light" panose="02000000000000000000" pitchFamily="2" charset="0"/>
              <a:ea typeface="Roboto Condensed Light" panose="02000000000000000000" pitchFamily="2" charset="0"/>
            </a:rPr>
            <a:t>відмінність вимог установлених Законом та Кодексом до призначення ліквідатора, неможливість подання державним органом з питань банкрутства кандидатури ліквідатора та неможливість призначення ліквідатора з числа його працівників;</a:t>
          </a:r>
          <a:endParaRPr lang="uk-UA" sz="1000">
            <a:latin typeface="Roboto Condensed Light" panose="02000000000000000000" pitchFamily="2" charset="0"/>
            <a:ea typeface="Roboto Condensed Light" panose="02000000000000000000" pitchFamily="2" charset="0"/>
          </a:endParaRPr>
        </a:p>
      </dgm:t>
    </dgm:pt>
    <dgm:pt modelId="{AB7C658F-19C7-4BE1-9114-3E71BD5ADD07}" type="parTrans" cxnId="{4D8E52DB-A89F-4637-A9B4-26AF94BC95BF}">
      <dgm:prSet/>
      <dgm:spPr/>
      <dgm:t>
        <a:bodyPr/>
        <a:lstStyle/>
        <a:p>
          <a:endParaRPr lang="uk-UA"/>
        </a:p>
      </dgm:t>
    </dgm:pt>
    <dgm:pt modelId="{4C69D947-BD47-4420-AC88-86D2C9525AEF}" type="sibTrans" cxnId="{4D8E52DB-A89F-4637-A9B4-26AF94BC95BF}">
      <dgm:prSet/>
      <dgm:spPr/>
      <dgm:t>
        <a:bodyPr/>
        <a:lstStyle/>
        <a:p>
          <a:endParaRPr lang="uk-UA"/>
        </a:p>
      </dgm:t>
    </dgm:pt>
    <dgm:pt modelId="{664B15A8-ABD1-40D2-855F-EC8CB3DA0E94}">
      <dgm:prSet custT="1"/>
      <dgm:spPr/>
      <dgm:t>
        <a:bodyPr/>
        <a:lstStyle/>
        <a:p>
          <a:pPr algn="just"/>
          <a:r>
            <a:rPr lang="uk-UA" sz="1000" smtClean="0">
              <a:latin typeface="Roboto Condensed Light" panose="02000000000000000000" pitchFamily="2" charset="0"/>
              <a:ea typeface="Roboto Condensed Light" panose="02000000000000000000" pitchFamily="2" charset="0"/>
            </a:rPr>
            <a:t>передбачений Кодексом порядок виплати винагороди ліквідатору;</a:t>
          </a:r>
          <a:endParaRPr lang="uk-UA" sz="1000">
            <a:latin typeface="Roboto Condensed Light" panose="02000000000000000000" pitchFamily="2" charset="0"/>
            <a:ea typeface="Roboto Condensed Light" panose="02000000000000000000" pitchFamily="2" charset="0"/>
          </a:endParaRPr>
        </a:p>
      </dgm:t>
    </dgm:pt>
    <dgm:pt modelId="{6D661D04-EC3C-40B1-AAE5-9279AF9F671B}" type="parTrans" cxnId="{89CF9E79-0C90-4614-8259-2599BB8FDE1B}">
      <dgm:prSet/>
      <dgm:spPr/>
      <dgm:t>
        <a:bodyPr/>
        <a:lstStyle/>
        <a:p>
          <a:endParaRPr lang="uk-UA"/>
        </a:p>
      </dgm:t>
    </dgm:pt>
    <dgm:pt modelId="{11819E00-1153-43D6-BE60-C870A3EBFE25}" type="sibTrans" cxnId="{89CF9E79-0C90-4614-8259-2599BB8FDE1B}">
      <dgm:prSet/>
      <dgm:spPr/>
      <dgm:t>
        <a:bodyPr/>
        <a:lstStyle/>
        <a:p>
          <a:endParaRPr lang="uk-UA"/>
        </a:p>
      </dgm:t>
    </dgm:pt>
    <dgm:pt modelId="{40C05FD8-5AA8-4E9C-87F6-AEB001550B53}">
      <dgm:prSet custT="1"/>
      <dgm:spPr/>
      <dgm:t>
        <a:bodyPr/>
        <a:lstStyle/>
        <a:p>
          <a:pPr algn="just"/>
          <a:r>
            <a:rPr lang="uk-UA" sz="1000" smtClean="0">
              <a:latin typeface="Roboto Condensed Light" panose="02000000000000000000" pitchFamily="2" charset="0"/>
              <a:ea typeface="Roboto Condensed Light" panose="02000000000000000000" pitchFamily="2" charset="0"/>
            </a:rPr>
            <a:t>відсутність можливості ліквідатора ініціювати припинення ліквідаційної процедури боржника та переходу до загальних процедур банкрутства.</a:t>
          </a:r>
          <a:endParaRPr lang="uk-UA" sz="1000">
            <a:latin typeface="Roboto Condensed Light" panose="02000000000000000000" pitchFamily="2" charset="0"/>
            <a:ea typeface="Roboto Condensed Light" panose="02000000000000000000" pitchFamily="2" charset="0"/>
          </a:endParaRPr>
        </a:p>
      </dgm:t>
    </dgm:pt>
    <dgm:pt modelId="{0ABAA0DF-866F-4DF5-94C0-256822684E35}" type="parTrans" cxnId="{441755F5-BEDF-42F9-8527-2988AAE6BE55}">
      <dgm:prSet/>
      <dgm:spPr/>
      <dgm:t>
        <a:bodyPr/>
        <a:lstStyle/>
        <a:p>
          <a:endParaRPr lang="uk-UA"/>
        </a:p>
      </dgm:t>
    </dgm:pt>
    <dgm:pt modelId="{A497DF2C-C032-48EB-BA4F-DF4445EE946B}" type="sibTrans" cxnId="{441755F5-BEDF-42F9-8527-2988AAE6BE55}">
      <dgm:prSet/>
      <dgm:spPr/>
      <dgm:t>
        <a:bodyPr/>
        <a:lstStyle/>
        <a:p>
          <a:endParaRPr lang="uk-UA"/>
        </a:p>
      </dgm:t>
    </dgm:pt>
    <dgm:pt modelId="{F75B8666-D49A-42C3-B7C1-2AE53AC55348}">
      <dgm:prSet custT="1"/>
      <dgm:spPr/>
      <dgm:t>
        <a:bodyPr/>
        <a:lstStyle/>
        <a:p>
          <a:pPr algn="just"/>
          <a:r>
            <a:rPr lang="uk-UA" sz="1000" smtClean="0">
              <a:latin typeface="Roboto Condensed Light" panose="02000000000000000000" pitchFamily="2" charset="0"/>
              <a:ea typeface="Roboto Condensed Light" panose="02000000000000000000" pitchFamily="2" charset="0"/>
            </a:rPr>
            <a:t>Разом з тим, слід зазначити, що якщо до введення в дію Кодексу у справі про банкрутство відсутнього боржника господарським судом було задоволено відповідне клопотання ліквідатора та введено процедуру санації такого боржника, то провадження в такій справі продовжується відповідно до Закону.</a:t>
          </a:r>
          <a:endParaRPr lang="uk-UA" sz="1000">
            <a:latin typeface="Roboto Condensed Light" panose="02000000000000000000" pitchFamily="2" charset="0"/>
            <a:ea typeface="Roboto Condensed Light" panose="02000000000000000000" pitchFamily="2" charset="0"/>
          </a:endParaRPr>
        </a:p>
      </dgm:t>
    </dgm:pt>
    <dgm:pt modelId="{7CDB7426-9496-4B59-9ADB-40E81DB82C10}" type="parTrans" cxnId="{A6B8CB96-0769-461C-9E26-128F8E562AE8}">
      <dgm:prSet/>
      <dgm:spPr/>
      <dgm:t>
        <a:bodyPr/>
        <a:lstStyle/>
        <a:p>
          <a:endParaRPr lang="uk-UA"/>
        </a:p>
      </dgm:t>
    </dgm:pt>
    <dgm:pt modelId="{F10A574B-D92A-488A-B979-7A3204FB46CF}" type="sibTrans" cxnId="{A6B8CB96-0769-461C-9E26-128F8E562AE8}">
      <dgm:prSet/>
      <dgm:spPr/>
      <dgm:t>
        <a:bodyPr/>
        <a:lstStyle/>
        <a:p>
          <a:endParaRPr lang="uk-UA"/>
        </a:p>
      </dgm:t>
    </dgm:pt>
    <dgm:pt modelId="{DDD08492-856A-4A3F-A760-CF1E86F49A4D}">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Проте, перехід до наступної судової процедури та подальше провадження у таких справах здійснюється відповідно до Кодексу.</a:t>
          </a:r>
          <a:endParaRPr lang="uk-UA" sz="1000" dirty="0">
            <a:latin typeface="Roboto Condensed Light" panose="02000000000000000000" pitchFamily="2" charset="0"/>
            <a:ea typeface="Roboto Condensed Light" panose="02000000000000000000" pitchFamily="2" charset="0"/>
          </a:endParaRPr>
        </a:p>
      </dgm:t>
    </dgm:pt>
    <dgm:pt modelId="{2EF58E64-D68B-4A1E-A5A5-53998A2B197B}" type="parTrans" cxnId="{7E55088B-AB57-48B2-8FA3-588A2A2A6A1C}">
      <dgm:prSet/>
      <dgm:spPr/>
      <dgm:t>
        <a:bodyPr/>
        <a:lstStyle/>
        <a:p>
          <a:endParaRPr lang="uk-UA"/>
        </a:p>
      </dgm:t>
    </dgm:pt>
    <dgm:pt modelId="{C5B2679D-40F4-4A8E-BFDE-60B1564E6DAF}" type="sibTrans" cxnId="{7E55088B-AB57-48B2-8FA3-588A2A2A6A1C}">
      <dgm:prSet/>
      <dgm:spPr/>
      <dgm:t>
        <a:bodyPr/>
        <a:lstStyle/>
        <a:p>
          <a:endParaRPr lang="uk-UA"/>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custScaleY="77980">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90157">
        <dgm:presLayoutVars>
          <dgm:bulletEnabled val="1"/>
        </dgm:presLayoutVars>
      </dgm:prSet>
      <dgm:spPr/>
      <dgm:t>
        <a:bodyPr/>
        <a:lstStyle/>
        <a:p>
          <a:endParaRPr lang="uk-UA"/>
        </a:p>
      </dgm:t>
    </dgm:pt>
  </dgm:ptLst>
  <dgm:cxnLst>
    <dgm:cxn modelId="{441755F5-BEDF-42F9-8527-2988AAE6BE55}" srcId="{0D954F69-32C3-4D27-8C10-CC05A8528A95}" destId="{40C05FD8-5AA8-4E9C-87F6-AEB001550B53}" srcOrd="7" destOrd="0" parTransId="{0ABAA0DF-866F-4DF5-94C0-256822684E35}" sibTransId="{A497DF2C-C032-48EB-BA4F-DF4445EE946B}"/>
    <dgm:cxn modelId="{E531DF2D-E953-4996-8015-AE42C0373139}" srcId="{0D954F69-32C3-4D27-8C10-CC05A8528A95}" destId="{2DBCFCCB-B226-4A90-8F1F-1A77AAD1959B}" srcOrd="3" destOrd="0" parTransId="{47DE1ED6-7D4B-418B-BFDC-0DBF42DFD5AF}" sibTransId="{7496A38E-44EB-4AC7-B3C7-F29296D882FA}"/>
    <dgm:cxn modelId="{7E55088B-AB57-48B2-8FA3-588A2A2A6A1C}" srcId="{0D954F69-32C3-4D27-8C10-CC05A8528A95}" destId="{DDD08492-856A-4A3F-A760-CF1E86F49A4D}" srcOrd="9" destOrd="0" parTransId="{2EF58E64-D68B-4A1E-A5A5-53998A2B197B}" sibTransId="{C5B2679D-40F4-4A8E-BFDE-60B1564E6DAF}"/>
    <dgm:cxn modelId="{9222DE36-170D-427C-B4C0-4E75DDAECB70}" type="presOf" srcId="{C2DF6647-2309-410C-97B5-F8FD97535366}" destId="{A8F34BB0-D4BC-41C9-9F4E-23D5EC3E97A1}" srcOrd="0" destOrd="4" presId="urn:microsoft.com/office/officeart/2005/8/layout/vList5"/>
    <dgm:cxn modelId="{4D8E52DB-A89F-4637-A9B4-26AF94BC95BF}" srcId="{0D954F69-32C3-4D27-8C10-CC05A8528A95}" destId="{E3AB8ED6-27F3-4D42-8650-4B8EF5F7F75C}" srcOrd="5" destOrd="0" parTransId="{AB7C658F-19C7-4BE1-9114-3E71BD5ADD07}" sibTransId="{4C69D947-BD47-4420-AC88-86D2C9525AEF}"/>
    <dgm:cxn modelId="{525D490F-4A2D-44FC-8D31-5C5D59322EA0}" srcId="{FA322CBF-AD95-44A6-A085-078E42C16E8E}" destId="{0D954F69-32C3-4D27-8C10-CC05A8528A95}" srcOrd="0" destOrd="0" parTransId="{187AC15B-F677-4132-998F-8B66A677BB03}" sibTransId="{B3AAC873-3B3B-46C2-B381-7FA25E2D95ED}"/>
    <dgm:cxn modelId="{DAEF4E94-8A64-4786-B6E6-9DD9060D784E}" type="presOf" srcId="{40C05FD8-5AA8-4E9C-87F6-AEB001550B53}" destId="{A8F34BB0-D4BC-41C9-9F4E-23D5EC3E97A1}" srcOrd="0" destOrd="7" presId="urn:microsoft.com/office/officeart/2005/8/layout/vList5"/>
    <dgm:cxn modelId="{A6B8CB96-0769-461C-9E26-128F8E562AE8}" srcId="{0D954F69-32C3-4D27-8C10-CC05A8528A95}" destId="{F75B8666-D49A-42C3-B7C1-2AE53AC55348}" srcOrd="8" destOrd="0" parTransId="{7CDB7426-9496-4B59-9ADB-40E81DB82C10}" sibTransId="{F10A574B-D92A-488A-B979-7A3204FB46CF}"/>
    <dgm:cxn modelId="{03B4DB28-35B5-45CD-A0B0-E250270A729C}" type="presOf" srcId="{FA322CBF-AD95-44A6-A085-078E42C16E8E}" destId="{556C692D-DDAB-4F51-AF52-A00DFBBFD2E5}" srcOrd="0" destOrd="0" presId="urn:microsoft.com/office/officeart/2005/8/layout/vList5"/>
    <dgm:cxn modelId="{89CF9E79-0C90-4614-8259-2599BB8FDE1B}" srcId="{0D954F69-32C3-4D27-8C10-CC05A8528A95}" destId="{664B15A8-ABD1-40D2-855F-EC8CB3DA0E94}" srcOrd="6" destOrd="0" parTransId="{6D661D04-EC3C-40B1-AAE5-9279AF9F671B}" sibTransId="{11819E00-1153-43D6-BE60-C870A3EBFE25}"/>
    <dgm:cxn modelId="{C55A7308-029F-4F7E-9F37-AC23533459A3}" type="presOf" srcId="{DDD08492-856A-4A3F-A760-CF1E86F49A4D}" destId="{A8F34BB0-D4BC-41C9-9F4E-23D5EC3E97A1}" srcOrd="0" destOrd="9" presId="urn:microsoft.com/office/officeart/2005/8/layout/vList5"/>
    <dgm:cxn modelId="{66CF7853-59F6-4F9C-A891-AA094A53BD16}" type="presOf" srcId="{E3AB8ED6-27F3-4D42-8650-4B8EF5F7F75C}" destId="{A8F34BB0-D4BC-41C9-9F4E-23D5EC3E97A1}" srcOrd="0" destOrd="5" presId="urn:microsoft.com/office/officeart/2005/8/layout/vList5"/>
    <dgm:cxn modelId="{6B2AE6DF-551B-4602-9613-2A426CCB3B93}" type="presOf" srcId="{F75B8666-D49A-42C3-B7C1-2AE53AC55348}" destId="{A8F34BB0-D4BC-41C9-9F4E-23D5EC3E97A1}" srcOrd="0" destOrd="8" presId="urn:microsoft.com/office/officeart/2005/8/layout/vList5"/>
    <dgm:cxn modelId="{57C693F8-40AE-45FE-AE20-F82CB4DF3714}" srcId="{0D954F69-32C3-4D27-8C10-CC05A8528A95}" destId="{C2DF6647-2309-410C-97B5-F8FD97535366}" srcOrd="4" destOrd="0" parTransId="{4351AA64-CF98-41FB-A6DF-D949282AB5A6}" sibTransId="{6D396B98-F145-4808-870E-DA3F05B30E8C}"/>
    <dgm:cxn modelId="{671BBA91-1F5A-4B9C-A1E1-43F0F0768E92}" type="presOf" srcId="{0706FFC3-6B3C-47D3-AD2D-D420BF3437EC}" destId="{A8F34BB0-D4BC-41C9-9F4E-23D5EC3E97A1}" srcOrd="0" destOrd="1" presId="urn:microsoft.com/office/officeart/2005/8/layout/vList5"/>
    <dgm:cxn modelId="{EF89FD25-A45D-46E8-8FB9-AAACF6155B5D}" type="presOf" srcId="{2DBCFCCB-B226-4A90-8F1F-1A77AAD1959B}" destId="{A8F34BB0-D4BC-41C9-9F4E-23D5EC3E97A1}" srcOrd="0" destOrd="3" presId="urn:microsoft.com/office/officeart/2005/8/layout/vList5"/>
    <dgm:cxn modelId="{4451C80E-B13C-442C-BBF1-CEE5E0936DCA}" type="presOf" srcId="{664B15A8-ABD1-40D2-855F-EC8CB3DA0E94}" destId="{A8F34BB0-D4BC-41C9-9F4E-23D5EC3E97A1}" srcOrd="0" destOrd="6" presId="urn:microsoft.com/office/officeart/2005/8/layout/vList5"/>
    <dgm:cxn modelId="{3599D14E-4047-4904-97E3-2DF433B71527}" type="presOf" srcId="{A7038BF7-B0A0-4D45-BC9A-7F3A4F6F47B1}" destId="{A8F34BB0-D4BC-41C9-9F4E-23D5EC3E97A1}" srcOrd="0" destOrd="2" presId="urn:microsoft.com/office/officeart/2005/8/layout/vList5"/>
    <dgm:cxn modelId="{6DAB7F11-EB86-4F5D-A4A9-70E5BC897DFD}" srcId="{0D954F69-32C3-4D27-8C10-CC05A8528A95}" destId="{338EFFAF-AA54-445B-8DBF-2B661CCA133B}" srcOrd="0" destOrd="0" parTransId="{794465F7-879C-4C4C-8487-7C0FE0B28788}" sibTransId="{923ED107-F39C-45DC-8F2E-9828AE426931}"/>
    <dgm:cxn modelId="{4BA3732F-4B00-4720-A736-618E0AFBDA43}" type="presOf" srcId="{0D954F69-32C3-4D27-8C10-CC05A8528A95}" destId="{453CC9D7-2812-4172-83D7-FAD800E7CBF8}" srcOrd="0" destOrd="0" presId="urn:microsoft.com/office/officeart/2005/8/layout/vList5"/>
    <dgm:cxn modelId="{4530A5C0-3C20-4ABA-9DCE-CD66E455C0BA}" srcId="{0D954F69-32C3-4D27-8C10-CC05A8528A95}" destId="{0706FFC3-6B3C-47D3-AD2D-D420BF3437EC}" srcOrd="1" destOrd="0" parTransId="{C5D2DFB6-B503-4B79-B884-1B99FA845B99}" sibTransId="{6947B663-5B8B-4268-B9F1-70CB0777C771}"/>
    <dgm:cxn modelId="{E2D9055A-AE4F-46BD-A484-65240EFF7D57}" type="presOf" srcId="{338EFFAF-AA54-445B-8DBF-2B661CCA133B}" destId="{A8F34BB0-D4BC-41C9-9F4E-23D5EC3E97A1}" srcOrd="0" destOrd="0" presId="urn:microsoft.com/office/officeart/2005/8/layout/vList5"/>
    <dgm:cxn modelId="{8C83F9C3-CA81-4C39-A957-B4BCD2889072}" srcId="{0D954F69-32C3-4D27-8C10-CC05A8528A95}" destId="{A7038BF7-B0A0-4D45-BC9A-7F3A4F6F47B1}" srcOrd="2" destOrd="0" parTransId="{AF3AD0CB-9D53-4321-83D4-A6C43F730E5A}" sibTransId="{5854A7CF-A4E8-4689-81A3-4A0B2234EFBA}"/>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A322CBF-AD95-44A6-A085-078E42C16E8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0D954F69-32C3-4D27-8C10-CC05A8528A95}">
      <dgm:prSet phldrT="[Текст]" custT="1"/>
      <dgm:spPr/>
      <dgm:t>
        <a:bodyPr/>
        <a:lstStyle/>
        <a:p>
          <a:r>
            <a:rPr lang="uk-UA" sz="1000" b="1" dirty="0" smtClean="0"/>
            <a:t>Щодо розгляду господарськими судами заяви про порушення справи про банкрутство боржника з метою проведення керівником процедури санації до подання кредиторами заяви про порушення справи про банкрутство.</a:t>
          </a:r>
          <a:endParaRPr lang="uk-UA" sz="1000" dirty="0">
            <a:latin typeface="Roboto Condensed Light" panose="02000000000000000000" pitchFamily="2" charset="0"/>
            <a:ea typeface="Roboto Condensed Light" panose="02000000000000000000" pitchFamily="2" charset="0"/>
          </a:endParaRPr>
        </a:p>
      </dgm:t>
    </dgm:pt>
    <dgm:pt modelId="{187AC15B-F677-4132-998F-8B66A677BB03}" type="par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B3AAC873-3B3B-46C2-B381-7FA25E2D95ED}" type="sibTrans" cxnId="{525D490F-4A2D-44FC-8D31-5C5D59322EA0}">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338EFFAF-AA54-445B-8DBF-2B661CCA133B}">
      <dgm:prSet phldrT="[Текст]" custT="1"/>
      <dgm:spPr/>
      <dgm:t>
        <a:bodyPr/>
        <a:lstStyle/>
        <a:p>
          <a:pPr algn="just"/>
          <a:r>
            <a:rPr lang="uk-UA" sz="1000" smtClean="0">
              <a:latin typeface="Roboto Condensed Light" panose="02000000000000000000" pitchFamily="2" charset="0"/>
              <a:ea typeface="Roboto Condensed Light" panose="02000000000000000000" pitchFamily="2" charset="0"/>
            </a:rPr>
            <a:t>Кодексом не передбачено особливостей провадження санації боржника його керівником.</a:t>
          </a:r>
          <a:endParaRPr lang="uk-UA" sz="1000" dirty="0">
            <a:latin typeface="Roboto Condensed Light" panose="02000000000000000000" pitchFamily="2" charset="0"/>
            <a:ea typeface="Roboto Condensed Light" panose="02000000000000000000" pitchFamily="2" charset="0"/>
          </a:endParaRPr>
        </a:p>
      </dgm:t>
    </dgm:pt>
    <dgm:pt modelId="{794465F7-879C-4C4C-8487-7C0FE0B28788}" type="par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923ED107-F39C-45DC-8F2E-9828AE426931}" type="sibTrans" cxnId="{6DAB7F11-EB86-4F5D-A4A9-70E5BC897DFD}">
      <dgm:prSet/>
      <dgm:spPr/>
      <dgm:t>
        <a:bodyPr/>
        <a:lstStyle/>
        <a:p>
          <a:endParaRPr lang="uk-UA" sz="1000">
            <a:latin typeface="Roboto Condensed Light" panose="02000000000000000000" pitchFamily="2" charset="0"/>
            <a:ea typeface="Roboto Condensed Light" panose="02000000000000000000" pitchFamily="2" charset="0"/>
          </a:endParaRPr>
        </a:p>
      </dgm:t>
    </dgm:pt>
    <dgm:pt modelId="{4D38EE6E-9370-4B52-A7CB-DFB6DC8AA2B7}">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Водночас слід зазначити, що відповідно до статті 1 Кодексу керуючий санацією це арбітражний керуючий, а у випадках, передбачених цим Кодексом, - керівник боржника, призначений господарським судом для здійснення процедури санації боржника.</a:t>
          </a:r>
          <a:endParaRPr lang="uk-UA" sz="1000" dirty="0">
            <a:latin typeface="Roboto Condensed Light" panose="02000000000000000000" pitchFamily="2" charset="0"/>
            <a:ea typeface="Roboto Condensed Light" panose="02000000000000000000" pitchFamily="2" charset="0"/>
          </a:endParaRPr>
        </a:p>
      </dgm:t>
    </dgm:pt>
    <dgm:pt modelId="{417224D8-B69A-4C27-A34E-FEE6E0A026B1}" type="parTrans" cxnId="{804E6988-7D49-430F-A44D-F939D0EC9AF7}">
      <dgm:prSet/>
      <dgm:spPr/>
      <dgm:t>
        <a:bodyPr/>
        <a:lstStyle/>
        <a:p>
          <a:endParaRPr lang="uk-UA"/>
        </a:p>
      </dgm:t>
    </dgm:pt>
    <dgm:pt modelId="{9192F5D2-AA26-4A63-A9D2-3F67DB329F42}" type="sibTrans" cxnId="{804E6988-7D49-430F-A44D-F939D0EC9AF7}">
      <dgm:prSet/>
      <dgm:spPr/>
      <dgm:t>
        <a:bodyPr/>
        <a:lstStyle/>
        <a:p>
          <a:endParaRPr lang="uk-UA"/>
        </a:p>
      </dgm:t>
    </dgm:pt>
    <dgm:pt modelId="{3E07F2E6-E6E7-4B87-893C-5582954B66C7}">
      <dgm:prSet custT="1"/>
      <dgm:spPr/>
      <dgm:t>
        <a:bodyPr/>
        <a:lstStyle/>
        <a:p>
          <a:pPr algn="just"/>
          <a:r>
            <a:rPr lang="uk-UA" sz="1000" smtClean="0">
              <a:latin typeface="Roboto Condensed Light" panose="02000000000000000000" pitchFamily="2" charset="0"/>
              <a:ea typeface="Roboto Condensed Light" panose="02000000000000000000" pitchFamily="2" charset="0"/>
            </a:rPr>
            <a:t>Однак з положень Кодексу не вбачається таких випадків.</a:t>
          </a:r>
          <a:endParaRPr lang="uk-UA" sz="1000">
            <a:latin typeface="Roboto Condensed Light" panose="02000000000000000000" pitchFamily="2" charset="0"/>
            <a:ea typeface="Roboto Condensed Light" panose="02000000000000000000" pitchFamily="2" charset="0"/>
          </a:endParaRPr>
        </a:p>
      </dgm:t>
    </dgm:pt>
    <dgm:pt modelId="{5495CCD2-8278-47DA-BB65-39B10403B73F}" type="parTrans" cxnId="{1BA72100-F2ED-497B-A0D5-2FCD5F323216}">
      <dgm:prSet/>
      <dgm:spPr/>
      <dgm:t>
        <a:bodyPr/>
        <a:lstStyle/>
        <a:p>
          <a:endParaRPr lang="uk-UA"/>
        </a:p>
      </dgm:t>
    </dgm:pt>
    <dgm:pt modelId="{2DD3B42B-B200-4675-8877-8AE233D3C764}" type="sibTrans" cxnId="{1BA72100-F2ED-497B-A0D5-2FCD5F323216}">
      <dgm:prSet/>
      <dgm:spPr/>
      <dgm:t>
        <a:bodyPr/>
        <a:lstStyle/>
        <a:p>
          <a:endParaRPr lang="uk-UA"/>
        </a:p>
      </dgm:t>
    </dgm:pt>
    <dgm:pt modelId="{91C77FDC-E931-4ED4-B823-31B1D2121666}">
      <dgm:prSet custT="1"/>
      <dgm:spPr/>
      <dgm:t>
        <a:bodyPr/>
        <a:lstStyle/>
        <a:p>
          <a:pPr algn="just"/>
          <a:r>
            <a:rPr lang="uk-UA" sz="1000" smtClean="0">
              <a:latin typeface="Roboto Condensed Light" panose="02000000000000000000" pitchFamily="2" charset="0"/>
              <a:ea typeface="Roboto Condensed Light" panose="02000000000000000000" pitchFamily="2" charset="0"/>
            </a:rPr>
            <a:t>Отже, з введенням в дію Кодексу стаття 94 Закону, як і весь Закон, втрачає чинність.</a:t>
          </a:r>
          <a:endParaRPr lang="uk-UA" sz="1000">
            <a:latin typeface="Roboto Condensed Light" panose="02000000000000000000" pitchFamily="2" charset="0"/>
            <a:ea typeface="Roboto Condensed Light" panose="02000000000000000000" pitchFamily="2" charset="0"/>
          </a:endParaRPr>
        </a:p>
      </dgm:t>
    </dgm:pt>
    <dgm:pt modelId="{FB399315-93E5-41AA-AC16-831362E2A913}" type="parTrans" cxnId="{4063DA99-70D3-448A-ABD8-3508A4837ABC}">
      <dgm:prSet/>
      <dgm:spPr/>
      <dgm:t>
        <a:bodyPr/>
        <a:lstStyle/>
        <a:p>
          <a:endParaRPr lang="uk-UA"/>
        </a:p>
      </dgm:t>
    </dgm:pt>
    <dgm:pt modelId="{40218402-1418-489C-BEE4-A4BD76EA7F97}" type="sibTrans" cxnId="{4063DA99-70D3-448A-ABD8-3508A4837ABC}">
      <dgm:prSet/>
      <dgm:spPr/>
      <dgm:t>
        <a:bodyPr/>
        <a:lstStyle/>
        <a:p>
          <a:endParaRPr lang="uk-UA"/>
        </a:p>
      </dgm:t>
    </dgm:pt>
    <dgm:pt modelId="{4DEFDBA9-84F5-45F8-A88B-3DD650353146}">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Відповідно керівник боржника та комітет кредиторів втрачають можливість ініціювати перед господарським судом призначення керівника боржника керуючим санації боржника.</a:t>
          </a:r>
          <a:endParaRPr lang="uk-UA" sz="1000" dirty="0">
            <a:latin typeface="Roboto Condensed Light" panose="02000000000000000000" pitchFamily="2" charset="0"/>
            <a:ea typeface="Roboto Condensed Light" panose="02000000000000000000" pitchFamily="2" charset="0"/>
          </a:endParaRPr>
        </a:p>
      </dgm:t>
    </dgm:pt>
    <dgm:pt modelId="{8E4735B8-124F-43BA-A4F3-755DBF5C0A62}" type="parTrans" cxnId="{EDFAFEDF-DBDF-49E5-9BA9-481E1566CE39}">
      <dgm:prSet/>
      <dgm:spPr/>
      <dgm:t>
        <a:bodyPr/>
        <a:lstStyle/>
        <a:p>
          <a:endParaRPr lang="uk-UA"/>
        </a:p>
      </dgm:t>
    </dgm:pt>
    <dgm:pt modelId="{E5975010-D0AD-4CF1-91A8-21E3C1A3B38E}" type="sibTrans" cxnId="{EDFAFEDF-DBDF-49E5-9BA9-481E1566CE39}">
      <dgm:prSet/>
      <dgm:spPr/>
      <dgm:t>
        <a:bodyPr/>
        <a:lstStyle/>
        <a:p>
          <a:endParaRPr lang="uk-UA"/>
        </a:p>
      </dgm:t>
    </dgm:pt>
    <dgm:pt modelId="{9D5EFB0D-F7FE-45EE-A093-3AEAA84DE02C}">
      <dgm:prSet custT="1"/>
      <dgm:spPr/>
      <dgm:t>
        <a:bodyPr/>
        <a:lstStyle/>
        <a:p>
          <a:pPr algn="just"/>
          <a:r>
            <a:rPr lang="uk-UA" sz="1000" smtClean="0">
              <a:latin typeface="Roboto Condensed Light" panose="02000000000000000000" pitchFamily="2" charset="0"/>
              <a:ea typeface="Roboto Condensed Light" panose="02000000000000000000" pitchFamily="2" charset="0"/>
            </a:rPr>
            <a:t>Таким чином, у разі перебування на розгляді господарського суду на дату введення в дію Кодексу заява керівника боржника або клопотання комітету кредиторів про призначення керуючим санації керівника боржника, вони мають бути відхилені господарським судом.</a:t>
          </a:r>
          <a:endParaRPr lang="uk-UA" sz="1000">
            <a:latin typeface="Roboto Condensed Light" panose="02000000000000000000" pitchFamily="2" charset="0"/>
            <a:ea typeface="Roboto Condensed Light" panose="02000000000000000000" pitchFamily="2" charset="0"/>
          </a:endParaRPr>
        </a:p>
      </dgm:t>
    </dgm:pt>
    <dgm:pt modelId="{EAA6A858-87A5-4810-A2A9-4BEBCCAB0428}" type="parTrans" cxnId="{92A35EC9-9ED0-4462-B38B-A92BD184E80F}">
      <dgm:prSet/>
      <dgm:spPr/>
      <dgm:t>
        <a:bodyPr/>
        <a:lstStyle/>
        <a:p>
          <a:endParaRPr lang="uk-UA"/>
        </a:p>
      </dgm:t>
    </dgm:pt>
    <dgm:pt modelId="{AD332919-6587-4501-9D66-D6E663CF2321}" type="sibTrans" cxnId="{92A35EC9-9ED0-4462-B38B-A92BD184E80F}">
      <dgm:prSet/>
      <dgm:spPr/>
      <dgm:t>
        <a:bodyPr/>
        <a:lstStyle/>
        <a:p>
          <a:endParaRPr lang="uk-UA"/>
        </a:p>
      </dgm:t>
    </dgm:pt>
    <dgm:pt modelId="{83DA78A7-EFFF-40CB-ADD1-B2A3217C5EF4}">
      <dgm:prSet custT="1"/>
      <dgm:spPr/>
      <dgm:t>
        <a:bodyPr/>
        <a:lstStyle/>
        <a:p>
          <a:pPr algn="just"/>
          <a:r>
            <a:rPr lang="uk-UA" sz="1000" smtClean="0">
              <a:latin typeface="Roboto Condensed Light" panose="02000000000000000000" pitchFamily="2" charset="0"/>
              <a:ea typeface="Roboto Condensed Light" panose="02000000000000000000" pitchFamily="2" charset="0"/>
            </a:rPr>
            <a:t>Якщо на день введення в дію Кодексу у справі про банкрутство відкрито процедуру санації, зокрема, в порядку передбаченому статтею 94 Закону, провадження в такій справі продовжується відповідно до Закону.</a:t>
          </a:r>
          <a:endParaRPr lang="uk-UA" sz="1000">
            <a:latin typeface="Roboto Condensed Light" panose="02000000000000000000" pitchFamily="2" charset="0"/>
            <a:ea typeface="Roboto Condensed Light" panose="02000000000000000000" pitchFamily="2" charset="0"/>
          </a:endParaRPr>
        </a:p>
      </dgm:t>
    </dgm:pt>
    <dgm:pt modelId="{6ACEB6C1-BE31-4A3F-8445-0F4C3FB3696E}" type="parTrans" cxnId="{572076D6-F972-4484-A279-229148750845}">
      <dgm:prSet/>
      <dgm:spPr/>
      <dgm:t>
        <a:bodyPr/>
        <a:lstStyle/>
        <a:p>
          <a:endParaRPr lang="uk-UA"/>
        </a:p>
      </dgm:t>
    </dgm:pt>
    <dgm:pt modelId="{1C9206BE-79F2-4938-BBD8-F69715D156A7}" type="sibTrans" cxnId="{572076D6-F972-4484-A279-229148750845}">
      <dgm:prSet/>
      <dgm:spPr/>
      <dgm:t>
        <a:bodyPr/>
        <a:lstStyle/>
        <a:p>
          <a:endParaRPr lang="uk-UA"/>
        </a:p>
      </dgm:t>
    </dgm:pt>
    <dgm:pt modelId="{729687EC-949F-4CD3-8566-642F1D5F17D2}">
      <dgm:prSet custT="1"/>
      <dgm:spPr/>
      <dgm:t>
        <a:bodyPr/>
        <a:lstStyle/>
        <a:p>
          <a:pPr algn="just"/>
          <a:r>
            <a:rPr lang="uk-UA" sz="1000" dirty="0" smtClean="0">
              <a:latin typeface="Roboto Condensed Light" panose="02000000000000000000" pitchFamily="2" charset="0"/>
              <a:ea typeface="Roboto Condensed Light" panose="02000000000000000000" pitchFamily="2" charset="0"/>
            </a:rPr>
            <a:t>Перехід до наступної судової процедури та подальше провадження у таких справах здійснюється відповідно до Кодексу.</a:t>
          </a:r>
          <a:endParaRPr lang="uk-UA" sz="1000" dirty="0">
            <a:latin typeface="Roboto Condensed Light" panose="02000000000000000000" pitchFamily="2" charset="0"/>
            <a:ea typeface="Roboto Condensed Light" panose="02000000000000000000" pitchFamily="2" charset="0"/>
          </a:endParaRPr>
        </a:p>
      </dgm:t>
    </dgm:pt>
    <dgm:pt modelId="{2ABA8291-9A06-42FC-8CCB-CE2B27499780}" type="parTrans" cxnId="{D5EA05A5-E687-496B-AA5F-8B1B8C905398}">
      <dgm:prSet/>
      <dgm:spPr/>
      <dgm:t>
        <a:bodyPr/>
        <a:lstStyle/>
        <a:p>
          <a:endParaRPr lang="uk-UA"/>
        </a:p>
      </dgm:t>
    </dgm:pt>
    <dgm:pt modelId="{550BB755-3F7E-45E6-BD24-B2E84B6F8F2D}" type="sibTrans" cxnId="{D5EA05A5-E687-496B-AA5F-8B1B8C905398}">
      <dgm:prSet/>
      <dgm:spPr/>
      <dgm:t>
        <a:bodyPr/>
        <a:lstStyle/>
        <a:p>
          <a:endParaRPr lang="uk-UA"/>
        </a:p>
      </dgm:t>
    </dgm:pt>
    <dgm:pt modelId="{556C692D-DDAB-4F51-AF52-A00DFBBFD2E5}" type="pres">
      <dgm:prSet presAssocID="{FA322CBF-AD95-44A6-A085-078E42C16E8E}" presName="Name0" presStyleCnt="0">
        <dgm:presLayoutVars>
          <dgm:dir/>
          <dgm:animLvl val="lvl"/>
          <dgm:resizeHandles val="exact"/>
        </dgm:presLayoutVars>
      </dgm:prSet>
      <dgm:spPr/>
      <dgm:t>
        <a:bodyPr/>
        <a:lstStyle/>
        <a:p>
          <a:endParaRPr lang="uk-UA"/>
        </a:p>
      </dgm:t>
    </dgm:pt>
    <dgm:pt modelId="{3E51A60B-F791-404F-B43F-F427503D4F8F}" type="pres">
      <dgm:prSet presAssocID="{0D954F69-32C3-4D27-8C10-CC05A8528A95}" presName="linNode" presStyleCnt="0"/>
      <dgm:spPr/>
    </dgm:pt>
    <dgm:pt modelId="{453CC9D7-2812-4172-83D7-FAD800E7CBF8}" type="pres">
      <dgm:prSet presAssocID="{0D954F69-32C3-4D27-8C10-CC05A8528A95}" presName="parentText" presStyleLbl="node1" presStyleIdx="0" presStyleCnt="1" custScaleY="66271">
        <dgm:presLayoutVars>
          <dgm:chMax val="1"/>
          <dgm:bulletEnabled val="1"/>
        </dgm:presLayoutVars>
      </dgm:prSet>
      <dgm:spPr/>
      <dgm:t>
        <a:bodyPr/>
        <a:lstStyle/>
        <a:p>
          <a:endParaRPr lang="uk-UA"/>
        </a:p>
      </dgm:t>
    </dgm:pt>
    <dgm:pt modelId="{A8F34BB0-D4BC-41C9-9F4E-23D5EC3E97A1}" type="pres">
      <dgm:prSet presAssocID="{0D954F69-32C3-4D27-8C10-CC05A8528A95}" presName="descendantText" presStyleLbl="alignAccFollowNode1" presStyleIdx="0" presStyleCnt="1" custScaleY="75520">
        <dgm:presLayoutVars>
          <dgm:bulletEnabled val="1"/>
        </dgm:presLayoutVars>
      </dgm:prSet>
      <dgm:spPr/>
      <dgm:t>
        <a:bodyPr/>
        <a:lstStyle/>
        <a:p>
          <a:endParaRPr lang="uk-UA"/>
        </a:p>
      </dgm:t>
    </dgm:pt>
  </dgm:ptLst>
  <dgm:cxnLst>
    <dgm:cxn modelId="{E2D9055A-AE4F-46BD-A484-65240EFF7D57}" type="presOf" srcId="{338EFFAF-AA54-445B-8DBF-2B661CCA133B}" destId="{A8F34BB0-D4BC-41C9-9F4E-23D5EC3E97A1}" srcOrd="0" destOrd="0" presId="urn:microsoft.com/office/officeart/2005/8/layout/vList5"/>
    <dgm:cxn modelId="{2BEFF057-C8A2-4037-ACC6-495BD65A542B}" type="presOf" srcId="{729687EC-949F-4CD3-8566-642F1D5F17D2}" destId="{A8F34BB0-D4BC-41C9-9F4E-23D5EC3E97A1}" srcOrd="0" destOrd="7" presId="urn:microsoft.com/office/officeart/2005/8/layout/vList5"/>
    <dgm:cxn modelId="{4FEDF0D3-CB02-44AF-A4FC-BAE5CC8008F7}" type="presOf" srcId="{9D5EFB0D-F7FE-45EE-A093-3AEAA84DE02C}" destId="{A8F34BB0-D4BC-41C9-9F4E-23D5EC3E97A1}" srcOrd="0" destOrd="5" presId="urn:microsoft.com/office/officeart/2005/8/layout/vList5"/>
    <dgm:cxn modelId="{9DCAB656-7351-4E0E-AE17-D07B6BE180CF}" type="presOf" srcId="{83DA78A7-EFFF-40CB-ADD1-B2A3217C5EF4}" destId="{A8F34BB0-D4BC-41C9-9F4E-23D5EC3E97A1}" srcOrd="0" destOrd="6" presId="urn:microsoft.com/office/officeart/2005/8/layout/vList5"/>
    <dgm:cxn modelId="{6DAB7F11-EB86-4F5D-A4A9-70E5BC897DFD}" srcId="{0D954F69-32C3-4D27-8C10-CC05A8528A95}" destId="{338EFFAF-AA54-445B-8DBF-2B661CCA133B}" srcOrd="0" destOrd="0" parTransId="{794465F7-879C-4C4C-8487-7C0FE0B28788}" sibTransId="{923ED107-F39C-45DC-8F2E-9828AE426931}"/>
    <dgm:cxn modelId="{5C18F540-2609-4752-8275-E34DEB0E15BE}" type="presOf" srcId="{4D38EE6E-9370-4B52-A7CB-DFB6DC8AA2B7}" destId="{A8F34BB0-D4BC-41C9-9F4E-23D5EC3E97A1}" srcOrd="0" destOrd="1" presId="urn:microsoft.com/office/officeart/2005/8/layout/vList5"/>
    <dgm:cxn modelId="{572076D6-F972-4484-A279-229148750845}" srcId="{0D954F69-32C3-4D27-8C10-CC05A8528A95}" destId="{83DA78A7-EFFF-40CB-ADD1-B2A3217C5EF4}" srcOrd="6" destOrd="0" parTransId="{6ACEB6C1-BE31-4A3F-8445-0F4C3FB3696E}" sibTransId="{1C9206BE-79F2-4938-BBD8-F69715D156A7}"/>
    <dgm:cxn modelId="{92A35EC9-9ED0-4462-B38B-A92BD184E80F}" srcId="{0D954F69-32C3-4D27-8C10-CC05A8528A95}" destId="{9D5EFB0D-F7FE-45EE-A093-3AEAA84DE02C}" srcOrd="5" destOrd="0" parTransId="{EAA6A858-87A5-4810-A2A9-4BEBCCAB0428}" sibTransId="{AD332919-6587-4501-9D66-D6E663CF2321}"/>
    <dgm:cxn modelId="{375820D2-C5F2-44E7-9317-5B1F4830B5C6}" type="presOf" srcId="{3E07F2E6-E6E7-4B87-893C-5582954B66C7}" destId="{A8F34BB0-D4BC-41C9-9F4E-23D5EC3E97A1}" srcOrd="0" destOrd="2" presId="urn:microsoft.com/office/officeart/2005/8/layout/vList5"/>
    <dgm:cxn modelId="{525D490F-4A2D-44FC-8D31-5C5D59322EA0}" srcId="{FA322CBF-AD95-44A6-A085-078E42C16E8E}" destId="{0D954F69-32C3-4D27-8C10-CC05A8528A95}" srcOrd="0" destOrd="0" parTransId="{187AC15B-F677-4132-998F-8B66A677BB03}" sibTransId="{B3AAC873-3B3B-46C2-B381-7FA25E2D95ED}"/>
    <dgm:cxn modelId="{EDFAFEDF-DBDF-49E5-9BA9-481E1566CE39}" srcId="{0D954F69-32C3-4D27-8C10-CC05A8528A95}" destId="{4DEFDBA9-84F5-45F8-A88B-3DD650353146}" srcOrd="4" destOrd="0" parTransId="{8E4735B8-124F-43BA-A4F3-755DBF5C0A62}" sibTransId="{E5975010-D0AD-4CF1-91A8-21E3C1A3B38E}"/>
    <dgm:cxn modelId="{804E6988-7D49-430F-A44D-F939D0EC9AF7}" srcId="{0D954F69-32C3-4D27-8C10-CC05A8528A95}" destId="{4D38EE6E-9370-4B52-A7CB-DFB6DC8AA2B7}" srcOrd="1" destOrd="0" parTransId="{417224D8-B69A-4C27-A34E-FEE6E0A026B1}" sibTransId="{9192F5D2-AA26-4A63-A9D2-3F67DB329F42}"/>
    <dgm:cxn modelId="{4063DA99-70D3-448A-ABD8-3508A4837ABC}" srcId="{0D954F69-32C3-4D27-8C10-CC05A8528A95}" destId="{91C77FDC-E931-4ED4-B823-31B1D2121666}" srcOrd="3" destOrd="0" parTransId="{FB399315-93E5-41AA-AC16-831362E2A913}" sibTransId="{40218402-1418-489C-BEE4-A4BD76EA7F97}"/>
    <dgm:cxn modelId="{D5EA05A5-E687-496B-AA5F-8B1B8C905398}" srcId="{0D954F69-32C3-4D27-8C10-CC05A8528A95}" destId="{729687EC-949F-4CD3-8566-642F1D5F17D2}" srcOrd="7" destOrd="0" parTransId="{2ABA8291-9A06-42FC-8CCB-CE2B27499780}" sibTransId="{550BB755-3F7E-45E6-BD24-B2E84B6F8F2D}"/>
    <dgm:cxn modelId="{5323DF91-D4C0-4523-9887-1A0407AC712E}" type="presOf" srcId="{91C77FDC-E931-4ED4-B823-31B1D2121666}" destId="{A8F34BB0-D4BC-41C9-9F4E-23D5EC3E97A1}" srcOrd="0" destOrd="3" presId="urn:microsoft.com/office/officeart/2005/8/layout/vList5"/>
    <dgm:cxn modelId="{39C096F3-7CBA-4452-AE8F-8ED682291103}" type="presOf" srcId="{4DEFDBA9-84F5-45F8-A88B-3DD650353146}" destId="{A8F34BB0-D4BC-41C9-9F4E-23D5EC3E97A1}" srcOrd="0" destOrd="4" presId="urn:microsoft.com/office/officeart/2005/8/layout/vList5"/>
    <dgm:cxn modelId="{03B4DB28-35B5-45CD-A0B0-E250270A729C}" type="presOf" srcId="{FA322CBF-AD95-44A6-A085-078E42C16E8E}" destId="{556C692D-DDAB-4F51-AF52-A00DFBBFD2E5}" srcOrd="0" destOrd="0" presId="urn:microsoft.com/office/officeart/2005/8/layout/vList5"/>
    <dgm:cxn modelId="{4BA3732F-4B00-4720-A736-618E0AFBDA43}" type="presOf" srcId="{0D954F69-32C3-4D27-8C10-CC05A8528A95}" destId="{453CC9D7-2812-4172-83D7-FAD800E7CBF8}" srcOrd="0" destOrd="0" presId="urn:microsoft.com/office/officeart/2005/8/layout/vList5"/>
    <dgm:cxn modelId="{1BA72100-F2ED-497B-A0D5-2FCD5F323216}" srcId="{0D954F69-32C3-4D27-8C10-CC05A8528A95}" destId="{3E07F2E6-E6E7-4B87-893C-5582954B66C7}" srcOrd="2" destOrd="0" parTransId="{5495CCD2-8278-47DA-BB65-39B10403B73F}" sibTransId="{2DD3B42B-B200-4675-8877-8AE233D3C764}"/>
    <dgm:cxn modelId="{EE3F4DD2-81CB-4711-BD43-F0F2F921F16F}" type="presParOf" srcId="{556C692D-DDAB-4F51-AF52-A00DFBBFD2E5}" destId="{3E51A60B-F791-404F-B43F-F427503D4F8F}" srcOrd="0" destOrd="0" presId="urn:microsoft.com/office/officeart/2005/8/layout/vList5"/>
    <dgm:cxn modelId="{66C5110D-6699-4AFA-9966-E2A6AF8F49BE}" type="presParOf" srcId="{3E51A60B-F791-404F-B43F-F427503D4F8F}" destId="{453CC9D7-2812-4172-83D7-FAD800E7CBF8}" srcOrd="0" destOrd="0" presId="urn:microsoft.com/office/officeart/2005/8/layout/vList5"/>
    <dgm:cxn modelId="{EA18A116-DB79-4618-BC12-B3DAA365C2FF}" type="presParOf" srcId="{3E51A60B-F791-404F-B43F-F427503D4F8F}" destId="{A8F34BB0-D4BC-41C9-9F4E-23D5EC3E97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922D71-47CC-4C30-BD91-D378F18E53CD}">
      <dsp:nvSpPr>
        <dsp:cNvPr id="0" name=""/>
        <dsp:cNvSpPr/>
      </dsp:nvSpPr>
      <dsp:spPr>
        <a:xfrm>
          <a:off x="0" y="0"/>
          <a:ext cx="5124799" cy="5124799"/>
        </a:xfrm>
        <a:prstGeom prst="pie">
          <a:avLst>
            <a:gd name="adj1" fmla="val 54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CDD558A-0539-4AC9-959F-117DBC2F8037}">
      <dsp:nvSpPr>
        <dsp:cNvPr id="0" name=""/>
        <dsp:cNvSpPr/>
      </dsp:nvSpPr>
      <dsp:spPr>
        <a:xfrm>
          <a:off x="2562399" y="0"/>
          <a:ext cx="6663458" cy="512479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indent="180000" algn="just" defTabSz="533400">
            <a:lnSpc>
              <a:spcPct val="100000"/>
            </a:lnSpc>
            <a:spcBef>
              <a:spcPct val="0"/>
            </a:spcBef>
            <a:spcAft>
              <a:spcPts val="0"/>
            </a:spcAft>
          </a:pPr>
          <a:r>
            <a:rPr lang="uk-UA" sz="1200" b="1" kern="1200" dirty="0" smtClean="0">
              <a:latin typeface="Roboto Condensed Light" panose="02000000000000000000" pitchFamily="2" charset="0"/>
              <a:ea typeface="Roboto Condensed Light" panose="02000000000000000000" pitchFamily="2" charset="0"/>
            </a:rPr>
            <a:t>Закон</a:t>
          </a:r>
        </a:p>
        <a:p>
          <a:pPr lvl="0" indent="180000" algn="just" defTabSz="533400">
            <a:lnSpc>
              <a:spcPct val="100000"/>
            </a:lnSpc>
            <a:spcBef>
              <a:spcPct val="0"/>
            </a:spcBef>
            <a:spcAft>
              <a:spcPts val="0"/>
            </a:spcAft>
          </a:pPr>
          <a:r>
            <a:rPr lang="uk-UA" sz="1200" kern="1200" dirty="0" smtClean="0">
              <a:latin typeface="Roboto Condensed Light" panose="02000000000000000000" pitchFamily="2" charset="0"/>
              <a:ea typeface="Roboto Condensed Light" panose="02000000000000000000" pitchFamily="2" charset="0"/>
            </a:rPr>
            <a:t>Для цілей чинного Закону </a:t>
          </a:r>
          <a:r>
            <a:rPr lang="uk-UA" sz="1200" b="1" kern="1200" dirty="0" smtClean="0">
              <a:latin typeface="Roboto Condensed Light" panose="02000000000000000000" pitchFamily="2" charset="0"/>
              <a:ea typeface="Roboto Condensed Light" panose="02000000000000000000" pitchFamily="2" charset="0"/>
            </a:rPr>
            <a:t>боржник </a:t>
          </a:r>
          <a:r>
            <a:rPr lang="uk-UA" sz="1200" kern="1200" dirty="0" smtClean="0">
              <a:latin typeface="Roboto Condensed Light" panose="02000000000000000000" pitchFamily="2" charset="0"/>
              <a:ea typeface="Roboto Condensed Light" panose="02000000000000000000" pitchFamily="2" charset="0"/>
            </a:rPr>
            <a:t>це </a:t>
          </a:r>
          <a:r>
            <a:rPr lang="uk-UA" sz="1200" u="sng" kern="1200" dirty="0" smtClean="0">
              <a:latin typeface="Roboto Condensed Light" panose="02000000000000000000" pitchFamily="2" charset="0"/>
              <a:ea typeface="Roboto Condensed Light" panose="02000000000000000000" pitchFamily="2" charset="0"/>
            </a:rPr>
            <a:t>юридична особа - суб'єкт підприємницької діяльності </a:t>
          </a:r>
          <a:r>
            <a:rPr lang="uk-UA" sz="1200" kern="1200" dirty="0" smtClean="0">
              <a:latin typeface="Roboto Condensed Light" panose="02000000000000000000" pitchFamily="2" charset="0"/>
              <a:ea typeface="Roboto Condensed Light" panose="02000000000000000000" pitchFamily="2" charset="0"/>
            </a:rPr>
            <a:t>або </a:t>
          </a:r>
          <a:r>
            <a:rPr lang="uk-UA" sz="1200" u="sng" kern="1200" dirty="0" smtClean="0">
              <a:latin typeface="Roboto Condensed Light" panose="02000000000000000000" pitchFamily="2" charset="0"/>
              <a:ea typeface="Roboto Condensed Light" panose="02000000000000000000" pitchFamily="2" charset="0"/>
            </a:rPr>
            <a:t>фізична особа за зобов'язаннями, які виникли у фізичної особи у зв'язку зі здійсненням нею підприємницької діяльності,</a:t>
          </a:r>
          <a:r>
            <a:rPr lang="uk-UA" sz="1200" kern="1200" dirty="0" smtClean="0">
              <a:latin typeface="Roboto Condensed Light" panose="02000000000000000000" pitchFamily="2" charset="0"/>
              <a:ea typeface="Roboto Condensed Light" panose="02000000000000000000" pitchFamily="2" charset="0"/>
            </a:rPr>
            <a:t> неспроможний виконати протягом трьох місяців свої грошові зобов'язання після настання встановленого строку їх виконання, які підтверджені судовим рішенням, що набрало законної сили, та постановою про відкриття виконавчого провадження, якщо інше не передбачено цим Законом.</a:t>
          </a:r>
        </a:p>
        <a:p>
          <a:pPr lvl="0" indent="180000" algn="just" defTabSz="533400">
            <a:lnSpc>
              <a:spcPct val="100000"/>
            </a:lnSpc>
            <a:spcBef>
              <a:spcPct val="0"/>
            </a:spcBef>
            <a:spcAft>
              <a:spcPts val="0"/>
            </a:spcAft>
          </a:pPr>
          <a:r>
            <a:rPr lang="uk-UA" sz="1200" i="1" kern="1200" dirty="0" smtClean="0">
              <a:latin typeface="Roboto Condensed Light" panose="02000000000000000000" pitchFamily="2" charset="0"/>
              <a:ea typeface="Roboto Condensed Light" panose="02000000000000000000" pitchFamily="2" charset="0"/>
            </a:rPr>
            <a:t>(абзац четвертий статті 1 Закону)</a:t>
          </a:r>
          <a:endParaRPr lang="uk-UA" sz="1200" kern="1200" dirty="0">
            <a:latin typeface="Roboto Condensed Light" panose="02000000000000000000" pitchFamily="2" charset="0"/>
            <a:ea typeface="Roboto Condensed Light" panose="02000000000000000000" pitchFamily="2" charset="0"/>
          </a:endParaRPr>
        </a:p>
      </dsp:txBody>
      <dsp:txXfrm>
        <a:off x="2562399" y="0"/>
        <a:ext cx="6663458" cy="1537443"/>
      </dsp:txXfrm>
    </dsp:sp>
    <dsp:sp modelId="{8A667E98-4F25-4CCF-BCF2-983BB0A2FC68}">
      <dsp:nvSpPr>
        <dsp:cNvPr id="0" name=""/>
        <dsp:cNvSpPr/>
      </dsp:nvSpPr>
      <dsp:spPr>
        <a:xfrm>
          <a:off x="896841" y="1448035"/>
          <a:ext cx="3331116" cy="3509930"/>
        </a:xfrm>
        <a:prstGeom prst="pie">
          <a:avLst>
            <a:gd name="adj1" fmla="val 54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67BBC86-3AB7-42A9-9447-E473D7F404FB}">
      <dsp:nvSpPr>
        <dsp:cNvPr id="0" name=""/>
        <dsp:cNvSpPr/>
      </dsp:nvSpPr>
      <dsp:spPr>
        <a:xfrm>
          <a:off x="2562399" y="1448035"/>
          <a:ext cx="6663458" cy="350993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indent="180000" algn="just" defTabSz="533400">
            <a:lnSpc>
              <a:spcPct val="100000"/>
            </a:lnSpc>
            <a:spcBef>
              <a:spcPct val="0"/>
            </a:spcBef>
            <a:spcAft>
              <a:spcPts val="0"/>
            </a:spcAft>
          </a:pPr>
          <a:r>
            <a:rPr lang="uk-UA" sz="1200" b="1" kern="1200" dirty="0" smtClean="0">
              <a:latin typeface="Roboto Condensed Light" panose="02000000000000000000" pitchFamily="2" charset="0"/>
              <a:ea typeface="Roboto Condensed Light" panose="02000000000000000000" pitchFamily="2" charset="0"/>
            </a:rPr>
            <a:t>Господарський кодекс України </a:t>
          </a:r>
          <a:r>
            <a:rPr lang="uk-UA" sz="1200" kern="1200" dirty="0" smtClean="0">
              <a:latin typeface="Roboto Condensed Light" panose="02000000000000000000" pitchFamily="2" charset="0"/>
              <a:ea typeface="Roboto Condensed Light" panose="02000000000000000000" pitchFamily="2" charset="0"/>
            </a:rPr>
            <a:t>(ГК України)</a:t>
          </a:r>
        </a:p>
        <a:p>
          <a:pPr lvl="0" indent="180000" algn="just" defTabSz="533400">
            <a:lnSpc>
              <a:spcPct val="100000"/>
            </a:lnSpc>
            <a:spcBef>
              <a:spcPct val="0"/>
            </a:spcBef>
            <a:spcAft>
              <a:spcPts val="0"/>
            </a:spcAft>
          </a:pPr>
          <a:r>
            <a:rPr lang="uk-UA" sz="1200" kern="1200" dirty="0" smtClean="0">
              <a:latin typeface="Roboto Condensed Light" panose="02000000000000000000" pitchFamily="2" charset="0"/>
              <a:ea typeface="Roboto Condensed Light" panose="02000000000000000000" pitchFamily="2" charset="0"/>
            </a:rPr>
            <a:t>Для більш точного визначення кола суб’єктів, які в розумінні Закону можуть вважатися див. положення ГК України:</a:t>
          </a:r>
        </a:p>
        <a:p>
          <a:pPr lvl="0" indent="180000" algn="just" defTabSz="533400">
            <a:lnSpc>
              <a:spcPct val="100000"/>
            </a:lnSpc>
            <a:spcBef>
              <a:spcPct val="0"/>
            </a:spcBef>
            <a:spcAft>
              <a:spcPts val="0"/>
            </a:spcAft>
          </a:pPr>
          <a:r>
            <a:rPr lang="uk-UA" sz="1200" kern="1200" dirty="0" smtClean="0">
              <a:latin typeface="Roboto Condensed Light" panose="02000000000000000000" pitchFamily="2" charset="0"/>
              <a:ea typeface="Roboto Condensed Light" panose="02000000000000000000" pitchFamily="2" charset="0"/>
            </a:rPr>
            <a:t>щодо </a:t>
          </a:r>
          <a:r>
            <a:rPr lang="uk-UA" sz="1200" kern="1200" dirty="0" err="1" smtClean="0">
              <a:latin typeface="Roboto Condensed Light" panose="02000000000000000000" pitchFamily="2" charset="0"/>
              <a:ea typeface="Roboto Condensed Light" panose="02000000000000000000" pitchFamily="2" charset="0"/>
            </a:rPr>
            <a:t>суб</a:t>
          </a:r>
          <a:r>
            <a:rPr lang="en-US" sz="1200" kern="1200" dirty="0" smtClean="0">
              <a:latin typeface="Roboto Condensed Light" panose="02000000000000000000" pitchFamily="2" charset="0"/>
              <a:ea typeface="Roboto Condensed Light" panose="02000000000000000000" pitchFamily="2" charset="0"/>
            </a:rPr>
            <a:t>’</a:t>
          </a:r>
          <a:r>
            <a:rPr lang="uk-UA" sz="1200" kern="1200" dirty="0" err="1" smtClean="0">
              <a:latin typeface="Roboto Condensed Light" panose="02000000000000000000" pitchFamily="2" charset="0"/>
              <a:ea typeface="Roboto Condensed Light" panose="02000000000000000000" pitchFamily="2" charset="0"/>
            </a:rPr>
            <a:t>єкта</a:t>
          </a:r>
          <a:r>
            <a:rPr lang="uk-UA" sz="1200" kern="1200" dirty="0" smtClean="0">
              <a:latin typeface="Roboto Condensed Light" panose="02000000000000000000" pitchFamily="2" charset="0"/>
              <a:ea typeface="Roboto Condensed Light" panose="02000000000000000000" pitchFamily="2" charset="0"/>
            </a:rPr>
            <a:t> банкрутства – </a:t>
          </a:r>
          <a:r>
            <a:rPr lang="uk-UA" sz="1200" i="1" kern="1200" dirty="0" smtClean="0">
              <a:latin typeface="Roboto Condensed Light" panose="02000000000000000000" pitchFamily="2" charset="0"/>
              <a:ea typeface="Roboto Condensed Light" panose="02000000000000000000" pitchFamily="2" charset="0"/>
            </a:rPr>
            <a:t>частина четверта статті 205, частина третя статті 209 ГК України</a:t>
          </a:r>
          <a:r>
            <a:rPr lang="uk-UA" sz="1200" kern="1200" dirty="0" smtClean="0">
              <a:latin typeface="Roboto Condensed Light" panose="02000000000000000000" pitchFamily="2" charset="0"/>
              <a:ea typeface="Roboto Condensed Light" panose="02000000000000000000" pitchFamily="2" charset="0"/>
            </a:rPr>
            <a:t>;</a:t>
          </a:r>
        </a:p>
        <a:p>
          <a:pPr lvl="0" indent="180000" algn="just" defTabSz="533400">
            <a:lnSpc>
              <a:spcPct val="100000"/>
            </a:lnSpc>
            <a:spcBef>
              <a:spcPct val="0"/>
            </a:spcBef>
            <a:spcAft>
              <a:spcPts val="0"/>
            </a:spcAft>
          </a:pPr>
          <a:r>
            <a:rPr lang="uk-UA" sz="1200" kern="1200" dirty="0" smtClean="0">
              <a:latin typeface="Roboto Condensed Light" panose="02000000000000000000" pitchFamily="2" charset="0"/>
              <a:ea typeface="Roboto Condensed Light" panose="02000000000000000000" pitchFamily="2" charset="0"/>
            </a:rPr>
            <a:t>щодо визначення господарської діяльності, </a:t>
          </a:r>
          <a:r>
            <a:rPr lang="uk-UA" sz="1200" kern="1200" dirty="0" err="1" smtClean="0">
              <a:latin typeface="Roboto Condensed Light" panose="02000000000000000000" pitchFamily="2" charset="0"/>
              <a:ea typeface="Roboto Condensed Light" panose="02000000000000000000" pitchFamily="2" charset="0"/>
            </a:rPr>
            <a:t>суб</a:t>
          </a:r>
          <a:r>
            <a:rPr lang="en-US" sz="1200" kern="1200" dirty="0" smtClean="0">
              <a:latin typeface="Roboto Condensed Light" panose="02000000000000000000" pitchFamily="2" charset="0"/>
              <a:ea typeface="Roboto Condensed Light" panose="02000000000000000000" pitchFamily="2" charset="0"/>
            </a:rPr>
            <a:t>’</a:t>
          </a:r>
          <a:r>
            <a:rPr lang="uk-UA" sz="1200" kern="1200" dirty="0" err="1" smtClean="0">
              <a:latin typeface="Roboto Condensed Light" panose="02000000000000000000" pitchFamily="2" charset="0"/>
              <a:ea typeface="Roboto Condensed Light" panose="02000000000000000000" pitchFamily="2" charset="0"/>
            </a:rPr>
            <a:t>єкта</a:t>
          </a:r>
          <a:r>
            <a:rPr lang="uk-UA" sz="1200" kern="1200" dirty="0" smtClean="0">
              <a:latin typeface="Roboto Condensed Light" panose="02000000000000000000" pitchFamily="2" charset="0"/>
              <a:ea typeface="Roboto Condensed Light" panose="02000000000000000000" pitchFamily="2" charset="0"/>
            </a:rPr>
            <a:t> підприємництва, підприємництва – </a:t>
          </a:r>
          <a:r>
            <a:rPr lang="uk-UA" sz="1200" i="1" kern="1200" dirty="0" smtClean="0">
              <a:latin typeface="Roboto Condensed Light" panose="02000000000000000000" pitchFamily="2" charset="0"/>
              <a:ea typeface="Roboto Condensed Light" panose="02000000000000000000" pitchFamily="2" charset="0"/>
            </a:rPr>
            <a:t>частина перша, друга статті 3,  стаття 42 ГК України</a:t>
          </a:r>
          <a:r>
            <a:rPr lang="uk-UA" sz="1200" kern="1200" dirty="0" smtClean="0">
              <a:latin typeface="Roboto Condensed Light" panose="02000000000000000000" pitchFamily="2" charset="0"/>
              <a:ea typeface="Roboto Condensed Light" panose="02000000000000000000" pitchFamily="2" charset="0"/>
            </a:rPr>
            <a:t>;</a:t>
          </a:r>
        </a:p>
        <a:p>
          <a:pPr lvl="0" indent="180000" algn="just" defTabSz="533400">
            <a:lnSpc>
              <a:spcPct val="100000"/>
            </a:lnSpc>
            <a:spcBef>
              <a:spcPct val="0"/>
            </a:spcBef>
            <a:spcAft>
              <a:spcPts val="0"/>
            </a:spcAft>
          </a:pPr>
          <a:r>
            <a:rPr lang="uk-UA" sz="1200" kern="1200" dirty="0" smtClean="0">
              <a:latin typeface="Roboto Condensed Light" panose="02000000000000000000" pitchFamily="2" charset="0"/>
              <a:ea typeface="Roboto Condensed Light" panose="02000000000000000000" pitchFamily="2" charset="0"/>
            </a:rPr>
            <a:t>щодо переліку </a:t>
          </a:r>
          <a:r>
            <a:rPr lang="uk-UA" sz="1200" kern="1200" dirty="0" err="1" smtClean="0">
              <a:latin typeface="Roboto Condensed Light" panose="02000000000000000000" pitchFamily="2" charset="0"/>
              <a:ea typeface="Roboto Condensed Light" panose="02000000000000000000" pitchFamily="2" charset="0"/>
            </a:rPr>
            <a:t>суб</a:t>
          </a:r>
          <a:r>
            <a:rPr lang="en-US" sz="1200" kern="1200" dirty="0" smtClean="0">
              <a:latin typeface="Roboto Condensed Light" panose="02000000000000000000" pitchFamily="2" charset="0"/>
              <a:ea typeface="Roboto Condensed Light" panose="02000000000000000000" pitchFamily="2" charset="0"/>
            </a:rPr>
            <a:t>’</a:t>
          </a:r>
          <a:r>
            <a:rPr lang="uk-UA" sz="1200" kern="1200" dirty="0" err="1" smtClean="0">
              <a:latin typeface="Roboto Condensed Light" panose="02000000000000000000" pitchFamily="2" charset="0"/>
              <a:ea typeface="Roboto Condensed Light" panose="02000000000000000000" pitchFamily="2" charset="0"/>
            </a:rPr>
            <a:t>єктів</a:t>
          </a:r>
          <a:r>
            <a:rPr lang="uk-UA" sz="1200" kern="1200" dirty="0" smtClean="0">
              <a:latin typeface="Roboto Condensed Light" panose="02000000000000000000" pitchFamily="2" charset="0"/>
              <a:ea typeface="Roboto Condensed Light" panose="02000000000000000000" pitchFamily="2" charset="0"/>
            </a:rPr>
            <a:t> господарювання – </a:t>
          </a:r>
          <a:r>
            <a:rPr lang="uk-UA" sz="1200" i="1" kern="1200" dirty="0" smtClean="0">
              <a:latin typeface="Roboto Condensed Light" panose="02000000000000000000" pitchFamily="2" charset="0"/>
              <a:ea typeface="Roboto Condensed Light" panose="02000000000000000000" pitchFamily="2" charset="0"/>
            </a:rPr>
            <a:t>частина перша статті 8, частина друга статті 55 ГК України</a:t>
          </a:r>
          <a:r>
            <a:rPr lang="uk-UA" sz="1200" kern="1200" dirty="0" smtClean="0">
              <a:latin typeface="Roboto Condensed Light" panose="02000000000000000000" pitchFamily="2" charset="0"/>
              <a:ea typeface="Roboto Condensed Light" panose="02000000000000000000" pitchFamily="2" charset="0"/>
            </a:rPr>
            <a:t>.</a:t>
          </a:r>
        </a:p>
        <a:p>
          <a:pPr lvl="0" indent="180000" algn="ctr" defTabSz="533400">
            <a:lnSpc>
              <a:spcPct val="90000"/>
            </a:lnSpc>
            <a:spcBef>
              <a:spcPct val="0"/>
            </a:spcBef>
            <a:spcAft>
              <a:spcPts val="0"/>
            </a:spcAft>
          </a:pPr>
          <a:endParaRPr lang="uk-UA" sz="1200" kern="1200" dirty="0"/>
        </a:p>
      </dsp:txBody>
      <dsp:txXfrm>
        <a:off x="2562399" y="1448035"/>
        <a:ext cx="6663458" cy="1619967"/>
      </dsp:txXfrm>
    </dsp:sp>
    <dsp:sp modelId="{9F49D494-04B0-4CE1-B202-BFDC2EFDA235}">
      <dsp:nvSpPr>
        <dsp:cNvPr id="0" name=""/>
        <dsp:cNvSpPr/>
      </dsp:nvSpPr>
      <dsp:spPr>
        <a:xfrm>
          <a:off x="1793680" y="2968151"/>
          <a:ext cx="1537438" cy="1750896"/>
        </a:xfrm>
        <a:prstGeom prst="pie">
          <a:avLst>
            <a:gd name="adj1" fmla="val 54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D8DCCD8-ADB7-4E55-B386-B75CD7ABDCF6}">
      <dsp:nvSpPr>
        <dsp:cNvPr id="0" name=""/>
        <dsp:cNvSpPr/>
      </dsp:nvSpPr>
      <dsp:spPr>
        <a:xfrm>
          <a:off x="2562399" y="2968151"/>
          <a:ext cx="6663458" cy="1750896"/>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indent="180000" algn="just" defTabSz="533400">
            <a:lnSpc>
              <a:spcPct val="100000"/>
            </a:lnSpc>
            <a:spcBef>
              <a:spcPct val="0"/>
            </a:spcBef>
            <a:spcAft>
              <a:spcPts val="0"/>
            </a:spcAft>
          </a:pPr>
          <a:r>
            <a:rPr lang="uk-UA" sz="1200" b="1" kern="1200" dirty="0" smtClean="0">
              <a:latin typeface="Roboto Condensed Light" panose="02000000000000000000" pitchFamily="2" charset="0"/>
              <a:ea typeface="Roboto Condensed Light" panose="02000000000000000000" pitchFamily="2" charset="0"/>
            </a:rPr>
            <a:t>Отже, до кола боржників чинний Закон відносить:</a:t>
          </a:r>
          <a:endParaRPr lang="uk-UA" sz="1200" kern="1200" dirty="0" smtClean="0">
            <a:latin typeface="Roboto Condensed Light" panose="02000000000000000000" pitchFamily="2" charset="0"/>
            <a:ea typeface="Roboto Condensed Light" panose="02000000000000000000" pitchFamily="2" charset="0"/>
          </a:endParaRPr>
        </a:p>
        <a:p>
          <a:pPr lvl="0" indent="180000" algn="just" defTabSz="533400">
            <a:lnSpc>
              <a:spcPct val="100000"/>
            </a:lnSpc>
            <a:spcBef>
              <a:spcPct val="0"/>
            </a:spcBef>
            <a:spcAft>
              <a:spcPts val="0"/>
            </a:spcAft>
          </a:pPr>
          <a:r>
            <a:rPr lang="uk-UA" sz="1200" b="1" u="sng" kern="1200" dirty="0" smtClean="0">
              <a:latin typeface="Roboto Condensed Light" panose="02000000000000000000" pitchFamily="2" charset="0"/>
              <a:ea typeface="Roboto Condensed Light" panose="02000000000000000000" pitchFamily="2" charset="0"/>
            </a:rPr>
            <a:t>юридичну особу - суб'єкт підприємницької діяльності</a:t>
          </a:r>
          <a:r>
            <a:rPr lang="uk-UA" sz="1200" b="1" kern="1200" dirty="0" smtClean="0">
              <a:latin typeface="Roboto Condensed Light" panose="02000000000000000000" pitchFamily="2" charset="0"/>
              <a:ea typeface="Roboto Condensed Light" panose="02000000000000000000" pitchFamily="2" charset="0"/>
            </a:rPr>
            <a:t>, тобто юридичну особу, яка здійснює господарську діяльність (підприємництво) та зареєстрована в установленому законом порядку як суб’єкт господарювання (підприємництва);</a:t>
          </a:r>
          <a:endParaRPr lang="uk-UA" sz="1200" kern="1200" dirty="0" smtClean="0">
            <a:latin typeface="Roboto Condensed Light" panose="02000000000000000000" pitchFamily="2" charset="0"/>
            <a:ea typeface="Roboto Condensed Light" panose="02000000000000000000" pitchFamily="2" charset="0"/>
          </a:endParaRPr>
        </a:p>
        <a:p>
          <a:pPr lvl="0" indent="180000" algn="just" defTabSz="533400">
            <a:lnSpc>
              <a:spcPct val="100000"/>
            </a:lnSpc>
            <a:spcBef>
              <a:spcPct val="0"/>
            </a:spcBef>
            <a:spcAft>
              <a:spcPts val="0"/>
            </a:spcAft>
          </a:pPr>
          <a:r>
            <a:rPr lang="uk-UA" sz="1200" b="1" u="sng" kern="1200" dirty="0" smtClean="0">
              <a:latin typeface="Roboto Condensed Light" panose="02000000000000000000" pitchFamily="2" charset="0"/>
              <a:ea typeface="Roboto Condensed Light" panose="02000000000000000000" pitchFamily="2" charset="0"/>
            </a:rPr>
            <a:t>фізичну особу за зобов'язаннями, які виникли у фізичної особи у зв'язку зі здійсненням нею підприємницької діяльності</a:t>
          </a:r>
          <a:r>
            <a:rPr lang="uk-UA" sz="1200" b="1" kern="1200" dirty="0" smtClean="0">
              <a:latin typeface="Roboto Condensed Light" panose="02000000000000000000" pitchFamily="2" charset="0"/>
              <a:ea typeface="Roboto Condensed Light" panose="02000000000000000000" pitchFamily="2" charset="0"/>
            </a:rPr>
            <a:t>, тобто за тими зобов’язаннями, які виникли у зв’язку зі здійсненням нею господарської діяльності (підприємництва) як фізичною особою - підприємцем зареєстрованою в установленому законом порядку як суб’єкт господарювання (підприємництва).</a:t>
          </a:r>
          <a:endParaRPr lang="uk-UA" sz="1200" kern="1200" dirty="0">
            <a:latin typeface="Roboto Condensed Light" panose="02000000000000000000" pitchFamily="2" charset="0"/>
            <a:ea typeface="Roboto Condensed Light" panose="02000000000000000000" pitchFamily="2" charset="0"/>
          </a:endParaRPr>
        </a:p>
      </dsp:txBody>
      <dsp:txXfrm>
        <a:off x="2562399" y="2968151"/>
        <a:ext cx="6663458" cy="17508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4015646" y="-657453"/>
          <a:ext cx="4512630" cy="58987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Насамперед слід зазначити, що положеннями статті 4 Закону України «Про приватизацію державного і комунального майна» врегульовано питання стосовно того підлягають чи не підлягають відповідні об</a:t>
          </a:r>
          <a:r>
            <a:rPr lang="en-US" sz="1000" kern="1200" dirty="0" smtClean="0">
              <a:latin typeface="Roboto Condensed Light" panose="02000000000000000000" pitchFamily="2" charset="0"/>
              <a:ea typeface="Roboto Condensed Light" panose="02000000000000000000" pitchFamily="2" charset="0"/>
            </a:rPr>
            <a:t>’</a:t>
          </a:r>
          <a:r>
            <a:rPr lang="uk-UA" sz="1000" kern="1200" dirty="0" err="1" smtClean="0">
              <a:latin typeface="Roboto Condensed Light" panose="02000000000000000000" pitchFamily="2" charset="0"/>
              <a:ea typeface="Roboto Condensed Light" panose="02000000000000000000" pitchFamily="2" charset="0"/>
            </a:rPr>
            <a:t>єкти</a:t>
          </a:r>
          <a:r>
            <a:rPr lang="uk-UA" sz="1000" kern="1200" dirty="0" smtClean="0">
              <a:latin typeface="Roboto Condensed Light" panose="02000000000000000000" pitchFamily="2" charset="0"/>
              <a:ea typeface="Roboto Condensed Light" panose="02000000000000000000" pitchFamily="2" charset="0"/>
            </a:rPr>
            <a:t> державної власності приватизації, а положеннями статті 1 Закону України «Про перелік об'єктів права державної власності, що не підлягають приватизації» затверджено відповідні переліки.</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Згідно з частиною четвертою статті 96 Закону положення цього Закону застосовуються до юридичних осіб – підприємств, що є об'єктами права державної власності, які не підлягають приватизації, в частині санації чи ліквідації після виключення їх у встановленому порядку з переліку таких об'єктів.</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Натомість Кодексом таких положень не передбачено та з введенням його в дію Закон втратить чинність.</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Отже після введення в дію Кодексу, подальший розгляд справ про банкрутство об'єктів права державної власності, що не підлягають приватизації, зокрема перехід до процедури санації чи ліквідації, має здійснюватися відповідно до положень Кодексу.</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Слід звернути увагу господарських судів, що статтею 96 Кодексу передбачено особливості банкрутства державних підприємств та підприємств, у статутному капіталі яких частка державної власності перевищує 50 відсотків, зокрема план санації таких підприємств погоджується відповідним органом виконавчої влади.</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Водночас законодавець залишив повноваження органу виконавчої влади приймати рішення щодо доцільності виключення відповідних суб'єктів господарювання з переліку підприємств, що є об'єктами права державної власності, які не підлягають приватизації, та застосування до них процедури санації чи ліквідації.</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Проте такі рішення органу виконавчої влади не мають імперативного характеру для господарських судів при вирішенні питання застосування процедури санації чи ліквідації підприємств, що є об'єктами права державної власності, які не підлягають приватизації, а лише рекомендують Кабінету Міністрів України ініціювати перед Верховною Радою України виключення таких підприємств з переліків затверджених Закону України «Про перелік об'єктів права державної власності, що не підлягають приватизації».</a:t>
          </a:r>
          <a:endParaRPr lang="uk-UA" sz="1000" kern="1200" dirty="0">
            <a:latin typeface="Roboto Condensed Light" panose="02000000000000000000" pitchFamily="2" charset="0"/>
            <a:ea typeface="Roboto Condensed Light" panose="02000000000000000000" pitchFamily="2" charset="0"/>
          </a:endParaRPr>
        </a:p>
      </dsp:txBody>
      <dsp:txXfrm rot="-5400000">
        <a:off x="3322570" y="255911"/>
        <a:ext cx="5678495" cy="4072054"/>
      </dsp:txXfrm>
    </dsp:sp>
    <dsp:sp modelId="{453CC9D7-2812-4172-83D7-FAD800E7CBF8}">
      <dsp:nvSpPr>
        <dsp:cNvPr id="0" name=""/>
        <dsp:cNvSpPr/>
      </dsp:nvSpPr>
      <dsp:spPr>
        <a:xfrm>
          <a:off x="4504" y="2234"/>
          <a:ext cx="3318065" cy="45794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t>Щодо розгляду господарськими судами справ про </a:t>
          </a:r>
          <a:r>
            <a:rPr lang="uk-UA" sz="1000" b="1" kern="1200" dirty="0" smtClean="0"/>
            <a:t>банкрутство </a:t>
          </a:r>
          <a:r>
            <a:rPr lang="uk-UA" sz="1000" b="1" kern="1200" dirty="0" smtClean="0"/>
            <a:t>державних </a:t>
          </a:r>
          <a:r>
            <a:rPr lang="uk-UA" sz="1000" b="1" kern="1200" dirty="0" smtClean="0"/>
            <a:t>підприємств, які не підлягають приватизації</a:t>
          </a:r>
          <a:endParaRPr lang="uk-UA" sz="1000" b="1" kern="1200" dirty="0"/>
        </a:p>
      </dsp:txBody>
      <dsp:txXfrm>
        <a:off x="166479" y="164209"/>
        <a:ext cx="2994115" cy="425545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6E5AE1-4BF3-497D-8900-35FA56595636}">
      <dsp:nvSpPr>
        <dsp:cNvPr id="0" name=""/>
        <dsp:cNvSpPr/>
      </dsp:nvSpPr>
      <dsp:spPr>
        <a:xfrm rot="5400000">
          <a:off x="-256484" y="260963"/>
          <a:ext cx="1709898" cy="119692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Закон </a:t>
          </a:r>
          <a:endParaRPr lang="uk-UA" sz="1200" b="1" kern="1200" dirty="0">
            <a:latin typeface="Roboto Condensed Light" panose="02000000000000000000" pitchFamily="2" charset="0"/>
            <a:ea typeface="Roboto Condensed Light" panose="02000000000000000000" pitchFamily="2" charset="0"/>
          </a:endParaRPr>
        </a:p>
      </dsp:txBody>
      <dsp:txXfrm rot="-5400000">
        <a:off x="1" y="602942"/>
        <a:ext cx="1196928" cy="512970"/>
      </dsp:txXfrm>
    </dsp:sp>
    <dsp:sp modelId="{685612DD-6C6E-4AF0-8F59-5D7DDB16146A}">
      <dsp:nvSpPr>
        <dsp:cNvPr id="0" name=""/>
        <dsp:cNvSpPr/>
      </dsp:nvSpPr>
      <dsp:spPr>
        <a:xfrm rot="5400000">
          <a:off x="4106747" y="-2905339"/>
          <a:ext cx="1111434" cy="693107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Згідно з частиною третьою статті 90 Закону </a:t>
          </a:r>
          <a:r>
            <a:rPr lang="uk-UA" sz="1200" b="1" kern="1200" dirty="0" smtClean="0">
              <a:latin typeface="Roboto Condensed Light" panose="02000000000000000000" pitchFamily="2" charset="0"/>
              <a:ea typeface="Roboto Condensed Light" panose="02000000000000000000" pitchFamily="2" charset="0"/>
            </a:rPr>
            <a:t>заява про порушення справи про банкрутство фізичної особи може бути подана </a:t>
          </a:r>
          <a:r>
            <a:rPr lang="uk-UA" sz="1200" kern="1200" dirty="0" smtClean="0">
              <a:latin typeface="Roboto Condensed Light" panose="02000000000000000000" pitchFamily="2" charset="0"/>
              <a:ea typeface="Roboto Condensed Light" panose="02000000000000000000" pitchFamily="2" charset="0"/>
            </a:rPr>
            <a:t>в господарський суд </a:t>
          </a:r>
          <a:r>
            <a:rPr lang="uk-UA" sz="1200" b="1" kern="1200" dirty="0" smtClean="0">
              <a:latin typeface="Roboto Condensed Light" panose="02000000000000000000" pitchFamily="2" charset="0"/>
              <a:ea typeface="Roboto Condensed Light" panose="02000000000000000000" pitchFamily="2" charset="0"/>
            </a:rPr>
            <a:t>фізичною особою, яка є боржником</a:t>
          </a:r>
          <a:r>
            <a:rPr lang="uk-UA" sz="1200" kern="1200" dirty="0" smtClean="0">
              <a:latin typeface="Roboto Condensed Light" panose="02000000000000000000" pitchFamily="2" charset="0"/>
              <a:ea typeface="Roboto Condensed Light" panose="02000000000000000000" pitchFamily="2" charset="0"/>
            </a:rPr>
            <a:t>, або </a:t>
          </a:r>
          <a:r>
            <a:rPr lang="uk-UA" sz="1200" b="1" kern="1200" dirty="0" smtClean="0">
              <a:latin typeface="Roboto Condensed Light" panose="02000000000000000000" pitchFamily="2" charset="0"/>
              <a:ea typeface="Roboto Condensed Light" panose="02000000000000000000" pitchFamily="2" charset="0"/>
            </a:rPr>
            <a:t>його кредиторами</a:t>
          </a:r>
          <a:r>
            <a:rPr lang="uk-UA" sz="1200" kern="1200" dirty="0" smtClean="0">
              <a:latin typeface="Roboto Condensed Light" panose="02000000000000000000" pitchFamily="2" charset="0"/>
              <a:ea typeface="Roboto Condensed Light" panose="02000000000000000000" pitchFamily="2" charset="0"/>
            </a:rPr>
            <a:t>.</a:t>
          </a:r>
          <a:endParaRPr lang="uk-UA" sz="1200" kern="1200" dirty="0">
            <a:latin typeface="Roboto Condensed Light" panose="02000000000000000000" pitchFamily="2" charset="0"/>
            <a:ea typeface="Roboto Condensed Light" panose="02000000000000000000" pitchFamily="2" charset="0"/>
          </a:endParaRPr>
        </a:p>
      </dsp:txBody>
      <dsp:txXfrm rot="-5400000">
        <a:off x="1196929" y="58735"/>
        <a:ext cx="6876815" cy="1002922"/>
      </dsp:txXfrm>
    </dsp:sp>
    <dsp:sp modelId="{7F6F11B9-BF10-461F-8B0F-A14AEE1556FE}">
      <dsp:nvSpPr>
        <dsp:cNvPr id="0" name=""/>
        <dsp:cNvSpPr/>
      </dsp:nvSpPr>
      <dsp:spPr>
        <a:xfrm rot="5400000">
          <a:off x="-347870" y="1897094"/>
          <a:ext cx="1892669" cy="119692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Кодекс</a:t>
          </a:r>
          <a:endParaRPr lang="uk-UA" sz="1200" b="1" kern="1200" dirty="0">
            <a:latin typeface="Roboto Condensed Light" panose="02000000000000000000" pitchFamily="2" charset="0"/>
            <a:ea typeface="Roboto Condensed Light" panose="02000000000000000000" pitchFamily="2" charset="0"/>
          </a:endParaRPr>
        </a:p>
      </dsp:txBody>
      <dsp:txXfrm rot="-5400000">
        <a:off x="1" y="2147687"/>
        <a:ext cx="1196928" cy="695741"/>
      </dsp:txXfrm>
    </dsp:sp>
    <dsp:sp modelId="{27E7103A-A767-48C0-9600-498E95CA3627}">
      <dsp:nvSpPr>
        <dsp:cNvPr id="0" name=""/>
        <dsp:cNvSpPr/>
      </dsp:nvSpPr>
      <dsp:spPr>
        <a:xfrm rot="5400000">
          <a:off x="3996293" y="-1269208"/>
          <a:ext cx="1332342" cy="693107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Відповідно до частини першої статті 115 Кодексу </a:t>
          </a:r>
          <a:r>
            <a:rPr lang="uk-UA" sz="1200" b="1" kern="1200" dirty="0" smtClean="0">
              <a:latin typeface="Roboto Condensed Light" panose="02000000000000000000" pitchFamily="2" charset="0"/>
              <a:ea typeface="Roboto Condensed Light" panose="02000000000000000000" pitchFamily="2" charset="0"/>
            </a:rPr>
            <a:t>провадження у справі про неплатоспроможність боржника - фізичної особи або фізичної особи - підприємця може бути відкрито лише за заявою боржника</a:t>
          </a:r>
          <a:r>
            <a:rPr lang="uk-UA" sz="1200" kern="1200" dirty="0" smtClean="0">
              <a:latin typeface="Roboto Condensed Light" panose="02000000000000000000" pitchFamily="2" charset="0"/>
              <a:ea typeface="Roboto Condensed Light" panose="02000000000000000000" pitchFamily="2" charset="0"/>
            </a:rPr>
            <a:t>.</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Частиною другою статті 115 Кодексу передбачено підстави за яких боржник (фізична особа або фізична особа - підприємець) має право звернутися до господарського суду із відповідною заявою.</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Відповідальність за порушення </a:t>
          </a:r>
          <a:r>
            <a:rPr lang="uk-UA" sz="1200" kern="1200" dirty="0" err="1" smtClean="0">
              <a:latin typeface="Roboto Condensed Light" panose="02000000000000000000" pitchFamily="2" charset="0"/>
              <a:ea typeface="Roboto Condensed Light" panose="02000000000000000000" pitchFamily="2" charset="0"/>
            </a:rPr>
            <a:t>обов</a:t>
          </a:r>
          <a:r>
            <a:rPr lang="en-US" sz="1200" kern="1200" dirty="0" smtClean="0">
              <a:latin typeface="Roboto Condensed Light" panose="02000000000000000000" pitchFamily="2" charset="0"/>
              <a:ea typeface="Roboto Condensed Light" panose="02000000000000000000" pitchFamily="2" charset="0"/>
            </a:rPr>
            <a:t>’</a:t>
          </a:r>
          <a:r>
            <a:rPr lang="uk-UA" sz="1200" kern="1200" dirty="0" err="1" smtClean="0">
              <a:latin typeface="Roboto Condensed Light" panose="02000000000000000000" pitchFamily="2" charset="0"/>
              <a:ea typeface="Roboto Condensed Light" panose="02000000000000000000" pitchFamily="2" charset="0"/>
            </a:rPr>
            <a:t>язку</a:t>
          </a:r>
          <a:r>
            <a:rPr lang="uk-UA" sz="1200" kern="1200" dirty="0" smtClean="0">
              <a:latin typeface="Roboto Condensed Light" panose="02000000000000000000" pitchFamily="2" charset="0"/>
              <a:ea typeface="Roboto Condensed Light" panose="02000000000000000000" pitchFamily="2" charset="0"/>
            </a:rPr>
            <a:t> боржника у місячний строк звернутися до господарського суду із заявою про відкриття провадження у справі (частина шоста статті 34 Кодексу) передбачено лише для керівника боржника, тобто боржника – юридичної особи.</a:t>
          </a:r>
          <a:endParaRPr lang="uk-UA" sz="1200" kern="1200" dirty="0">
            <a:latin typeface="Roboto Condensed Light" panose="02000000000000000000" pitchFamily="2" charset="0"/>
            <a:ea typeface="Roboto Condensed Light" panose="02000000000000000000" pitchFamily="2" charset="0"/>
          </a:endParaRPr>
        </a:p>
      </dsp:txBody>
      <dsp:txXfrm rot="-5400000">
        <a:off x="1196929" y="1595196"/>
        <a:ext cx="6866031" cy="1202262"/>
      </dsp:txXfrm>
    </dsp:sp>
    <dsp:sp modelId="{03A9180B-4174-4261-9966-1077C0649AE3}">
      <dsp:nvSpPr>
        <dsp:cNvPr id="0" name=""/>
        <dsp:cNvSpPr/>
      </dsp:nvSpPr>
      <dsp:spPr>
        <a:xfrm rot="5400000">
          <a:off x="-256484" y="3514157"/>
          <a:ext cx="1709898" cy="119692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Висновок</a:t>
          </a:r>
          <a:endParaRPr lang="uk-UA" sz="1200" b="1" kern="1200" dirty="0">
            <a:latin typeface="Roboto Condensed Light" panose="02000000000000000000" pitchFamily="2" charset="0"/>
            <a:ea typeface="Roboto Condensed Light" panose="02000000000000000000" pitchFamily="2" charset="0"/>
          </a:endParaRPr>
        </a:p>
      </dsp:txBody>
      <dsp:txXfrm rot="-5400000">
        <a:off x="1" y="3856136"/>
        <a:ext cx="1196928" cy="512970"/>
      </dsp:txXfrm>
    </dsp:sp>
    <dsp:sp modelId="{6AF801CE-B814-499F-9523-E18902BA3025}">
      <dsp:nvSpPr>
        <dsp:cNvPr id="0" name=""/>
        <dsp:cNvSpPr/>
      </dsp:nvSpPr>
      <dsp:spPr>
        <a:xfrm rot="5400000">
          <a:off x="4106747" y="347854"/>
          <a:ext cx="1111434" cy="693107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uk-UA" sz="1200" b="1" kern="1200" dirty="0" smtClean="0">
              <a:latin typeface="Roboto Condensed Light" panose="02000000000000000000" pitchFamily="2" charset="0"/>
              <a:ea typeface="Roboto Condensed Light" panose="02000000000000000000" pitchFamily="2" charset="0"/>
            </a:rPr>
            <a:t>Таким чином, на відміну від Закону Кодексом запроваджується «добровільний» інститут банкрутства боржника - фізичної особи або фізичної особи - підприємця, що є його правом, а не </a:t>
          </a:r>
          <a:r>
            <a:rPr lang="uk-UA" sz="1200" b="1" kern="1200" dirty="0" err="1" smtClean="0">
              <a:latin typeface="Roboto Condensed Light" panose="02000000000000000000" pitchFamily="2" charset="0"/>
              <a:ea typeface="Roboto Condensed Light" panose="02000000000000000000" pitchFamily="2" charset="0"/>
            </a:rPr>
            <a:t>обов</a:t>
          </a:r>
          <a:r>
            <a:rPr lang="ru-RU" sz="1200" b="1" kern="1200" dirty="0" smtClean="0">
              <a:latin typeface="Roboto Condensed Light" panose="02000000000000000000" pitchFamily="2" charset="0"/>
              <a:ea typeface="Roboto Condensed Light" panose="02000000000000000000" pitchFamily="2" charset="0"/>
            </a:rPr>
            <a:t>’</a:t>
          </a:r>
          <a:r>
            <a:rPr lang="uk-UA" sz="1200" b="1" kern="1200" dirty="0" err="1" smtClean="0">
              <a:latin typeface="Roboto Condensed Light" panose="02000000000000000000" pitchFamily="2" charset="0"/>
              <a:ea typeface="Roboto Condensed Light" panose="02000000000000000000" pitchFamily="2" charset="0"/>
            </a:rPr>
            <a:t>язком</a:t>
          </a:r>
          <a:r>
            <a:rPr lang="uk-UA" sz="1200" b="1" kern="1200" dirty="0" smtClean="0">
              <a:latin typeface="Roboto Condensed Light" panose="02000000000000000000" pitchFamily="2" charset="0"/>
              <a:ea typeface="Roboto Condensed Light" panose="02000000000000000000" pitchFamily="2" charset="0"/>
            </a:rPr>
            <a:t>. Кредитори позбавлені права ініціювати банкрутство фізичних осіб.</a:t>
          </a:r>
          <a:endParaRPr lang="uk-UA" sz="1200" kern="1200" dirty="0">
            <a:latin typeface="Roboto Condensed Light" panose="02000000000000000000" pitchFamily="2" charset="0"/>
            <a:ea typeface="Roboto Condensed Light" panose="02000000000000000000" pitchFamily="2" charset="0"/>
          </a:endParaRPr>
        </a:p>
      </dsp:txBody>
      <dsp:txXfrm rot="-5400000">
        <a:off x="1196929" y="3311928"/>
        <a:ext cx="6876815" cy="100292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D60833-8855-4A19-A826-11E7882E1648}">
      <dsp:nvSpPr>
        <dsp:cNvPr id="0" name=""/>
        <dsp:cNvSpPr/>
      </dsp:nvSpPr>
      <dsp:spPr>
        <a:xfrm rot="5400000">
          <a:off x="-268046" y="271686"/>
          <a:ext cx="1786974" cy="12508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Закон</a:t>
          </a:r>
          <a:endParaRPr lang="uk-UA" sz="1200" b="1" kern="1200" dirty="0">
            <a:latin typeface="Roboto Condensed Light" panose="02000000000000000000" pitchFamily="2" charset="0"/>
            <a:ea typeface="Roboto Condensed Light" panose="02000000000000000000" pitchFamily="2" charset="0"/>
          </a:endParaRPr>
        </a:p>
      </dsp:txBody>
      <dsp:txXfrm rot="-5400000">
        <a:off x="1" y="629081"/>
        <a:ext cx="1250881" cy="536093"/>
      </dsp:txXfrm>
    </dsp:sp>
    <dsp:sp modelId="{BAF060F6-BEAF-488B-9647-773AD1458955}">
      <dsp:nvSpPr>
        <dsp:cNvPr id="0" name=""/>
        <dsp:cNvSpPr/>
      </dsp:nvSpPr>
      <dsp:spPr>
        <a:xfrm rot="5400000">
          <a:off x="4108674" y="-2854151"/>
          <a:ext cx="1161533" cy="687711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Для цілей Закону боржник це, зокрема, фізична особа </a:t>
          </a:r>
          <a:r>
            <a:rPr lang="uk-UA" sz="1200" b="1" kern="1200" dirty="0" smtClean="0">
              <a:latin typeface="Roboto Condensed Light" panose="02000000000000000000" pitchFamily="2" charset="0"/>
              <a:ea typeface="Roboto Condensed Light" panose="02000000000000000000" pitchFamily="2" charset="0"/>
            </a:rPr>
            <a:t>за зобов'язаннями, які виникли у фізичної особи у зв'язку зі здійсненням нею підприємницької діяльності </a:t>
          </a:r>
          <a:r>
            <a:rPr lang="uk-UA" sz="1200" kern="1200" dirty="0" smtClean="0">
              <a:latin typeface="Roboto Condensed Light" panose="02000000000000000000" pitchFamily="2" charset="0"/>
              <a:ea typeface="Roboto Condensed Light" panose="02000000000000000000" pitchFamily="2" charset="0"/>
            </a:rPr>
            <a:t>(абзац четвертий статті 1 Закону).</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Частиною першою статті 90 Закону, яка врегульовує особливості банкрутства фізичної особи, передбачено, що правила, передбачені цією статтею, застосовуються до відносин, пов'язаних з визнанням банкрутом фізичної особи </a:t>
          </a:r>
          <a:r>
            <a:rPr lang="uk-UA" sz="1200" b="1" kern="1200" dirty="0" smtClean="0">
              <a:latin typeface="Roboto Condensed Light" panose="02000000000000000000" pitchFamily="2" charset="0"/>
              <a:ea typeface="Roboto Condensed Light" panose="02000000000000000000" pitchFamily="2" charset="0"/>
            </a:rPr>
            <a:t>за боргами, які виникли у неї у зв'язку зі здійсненням підприємницької діяльності</a:t>
          </a:r>
          <a:r>
            <a:rPr lang="uk-UA" sz="1200" kern="1200" dirty="0" smtClean="0">
              <a:latin typeface="Roboto Condensed Light" panose="02000000000000000000" pitchFamily="2" charset="0"/>
              <a:ea typeface="Roboto Condensed Light" panose="02000000000000000000" pitchFamily="2" charset="0"/>
            </a:rPr>
            <a:t>.</a:t>
          </a:r>
          <a:endParaRPr lang="uk-UA" sz="1200" kern="1200" dirty="0">
            <a:latin typeface="Roboto Condensed Light" panose="02000000000000000000" pitchFamily="2" charset="0"/>
            <a:ea typeface="Roboto Condensed Light" panose="02000000000000000000" pitchFamily="2" charset="0"/>
          </a:endParaRPr>
        </a:p>
      </dsp:txBody>
      <dsp:txXfrm rot="-5400000">
        <a:off x="1250882" y="60342"/>
        <a:ext cx="6820417" cy="1048131"/>
      </dsp:txXfrm>
    </dsp:sp>
    <dsp:sp modelId="{5CE24FFD-29E7-46C4-8C25-9DD498E85E3E}">
      <dsp:nvSpPr>
        <dsp:cNvPr id="0" name=""/>
        <dsp:cNvSpPr/>
      </dsp:nvSpPr>
      <dsp:spPr>
        <a:xfrm rot="5400000">
          <a:off x="-268046" y="1866600"/>
          <a:ext cx="1786974" cy="12508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Кодекс</a:t>
          </a:r>
          <a:endParaRPr lang="uk-UA" sz="1200" b="1" kern="1200" dirty="0">
            <a:latin typeface="Roboto Condensed Light" panose="02000000000000000000" pitchFamily="2" charset="0"/>
            <a:ea typeface="Roboto Condensed Light" panose="02000000000000000000" pitchFamily="2" charset="0"/>
          </a:endParaRPr>
        </a:p>
      </dsp:txBody>
      <dsp:txXfrm rot="-5400000">
        <a:off x="1" y="2223995"/>
        <a:ext cx="1250881" cy="536093"/>
      </dsp:txXfrm>
    </dsp:sp>
    <dsp:sp modelId="{EA443702-66A1-4C0D-A287-7BB9C0FBB324}">
      <dsp:nvSpPr>
        <dsp:cNvPr id="0" name=""/>
        <dsp:cNvSpPr/>
      </dsp:nvSpPr>
      <dsp:spPr>
        <a:xfrm rot="5400000">
          <a:off x="4108674" y="-1259238"/>
          <a:ext cx="1161533" cy="687711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Для цілей Кодексу боржник це юридична особа або фізична особа, у тому числі фізична особа - підприємець, </a:t>
          </a:r>
          <a:r>
            <a:rPr lang="uk-UA" sz="1200" b="1" kern="1200" dirty="0" smtClean="0">
              <a:latin typeface="Roboto Condensed Light" panose="02000000000000000000" pitchFamily="2" charset="0"/>
              <a:ea typeface="Roboto Condensed Light" panose="02000000000000000000" pitchFamily="2" charset="0"/>
            </a:rPr>
            <a:t>неспроможна виконати свої грошові зобов'язання, строк виконання яких настав</a:t>
          </a:r>
          <a:r>
            <a:rPr lang="uk-UA" sz="1200" kern="1200" dirty="0" smtClean="0">
              <a:latin typeface="Roboto Condensed Light" panose="02000000000000000000" pitchFamily="2" charset="0"/>
              <a:ea typeface="Roboto Condensed Light" panose="02000000000000000000" pitchFamily="2" charset="0"/>
            </a:rPr>
            <a:t> (абзац четвертий статті 1 Кодексу).</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ru-RU" sz="1200" kern="1200" dirty="0" err="1" smtClean="0">
              <a:latin typeface="Roboto Condensed Light" panose="02000000000000000000" pitchFamily="2" charset="0"/>
              <a:ea typeface="Roboto Condensed Light" panose="02000000000000000000" pitchFamily="2" charset="0"/>
            </a:rPr>
            <a:t>Грошове</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зобов'язання</a:t>
          </a:r>
          <a:r>
            <a:rPr lang="ru-RU" sz="1200" kern="1200" dirty="0" smtClean="0">
              <a:latin typeface="Roboto Condensed Light" panose="02000000000000000000" pitchFamily="2" charset="0"/>
              <a:ea typeface="Roboto Condensed Light" panose="02000000000000000000" pitchFamily="2" charset="0"/>
            </a:rPr>
            <a:t> - </a:t>
          </a:r>
          <a:r>
            <a:rPr lang="ru-RU" sz="1200" kern="1200" dirty="0" err="1" smtClean="0">
              <a:latin typeface="Roboto Condensed Light" panose="02000000000000000000" pitchFamily="2" charset="0"/>
              <a:ea typeface="Roboto Condensed Light" panose="02000000000000000000" pitchFamily="2" charset="0"/>
            </a:rPr>
            <a:t>зобов'язання</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боржника</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сплатити</a:t>
          </a:r>
          <a:r>
            <a:rPr lang="ru-RU" sz="1200" kern="1200" dirty="0" smtClean="0">
              <a:latin typeface="Roboto Condensed Light" panose="02000000000000000000" pitchFamily="2" charset="0"/>
              <a:ea typeface="Roboto Condensed Light" panose="02000000000000000000" pitchFamily="2" charset="0"/>
            </a:rPr>
            <a:t> кредитору </a:t>
          </a:r>
          <a:r>
            <a:rPr lang="ru-RU" sz="1200" kern="1200" dirty="0" err="1" smtClean="0">
              <a:latin typeface="Roboto Condensed Light" panose="02000000000000000000" pitchFamily="2" charset="0"/>
              <a:ea typeface="Roboto Condensed Light" panose="02000000000000000000" pitchFamily="2" charset="0"/>
            </a:rPr>
            <a:t>певну</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грошову</a:t>
          </a:r>
          <a:r>
            <a:rPr lang="ru-RU" sz="1200" kern="1200" dirty="0" smtClean="0">
              <a:latin typeface="Roboto Condensed Light" panose="02000000000000000000" pitchFamily="2" charset="0"/>
              <a:ea typeface="Roboto Condensed Light" panose="02000000000000000000" pitchFamily="2" charset="0"/>
            </a:rPr>
            <a:t> суму </a:t>
          </a:r>
          <a:r>
            <a:rPr lang="ru-RU" sz="1200" kern="1200" dirty="0" err="1" smtClean="0">
              <a:latin typeface="Roboto Condensed Light" panose="02000000000000000000" pitchFamily="2" charset="0"/>
              <a:ea typeface="Roboto Condensed Light" panose="02000000000000000000" pitchFamily="2" charset="0"/>
            </a:rPr>
            <a:t>відповідно</a:t>
          </a:r>
          <a:r>
            <a:rPr lang="ru-RU" sz="1200" kern="1200" dirty="0" smtClean="0">
              <a:latin typeface="Roboto Condensed Light" panose="02000000000000000000" pitchFamily="2" charset="0"/>
              <a:ea typeface="Roboto Condensed Light" panose="02000000000000000000" pitchFamily="2" charset="0"/>
            </a:rPr>
            <a:t> до </a:t>
          </a:r>
          <a:r>
            <a:rPr lang="ru-RU" sz="1200" kern="1200" dirty="0" err="1" smtClean="0">
              <a:latin typeface="Roboto Condensed Light" panose="02000000000000000000" pitchFamily="2" charset="0"/>
              <a:ea typeface="Roboto Condensed Light" panose="02000000000000000000" pitchFamily="2" charset="0"/>
            </a:rPr>
            <a:t>цивільно</a:t>
          </a:r>
          <a:r>
            <a:rPr lang="ru-RU" sz="1200" kern="1200" dirty="0" smtClean="0">
              <a:latin typeface="Roboto Condensed Light" panose="02000000000000000000" pitchFamily="2" charset="0"/>
              <a:ea typeface="Roboto Condensed Light" panose="02000000000000000000" pitchFamily="2" charset="0"/>
            </a:rPr>
            <a:t>-правового </a:t>
          </a:r>
          <a:r>
            <a:rPr lang="ru-RU" sz="1200" kern="1200" dirty="0" err="1" smtClean="0">
              <a:latin typeface="Roboto Condensed Light" panose="02000000000000000000" pitchFamily="2" charset="0"/>
              <a:ea typeface="Roboto Condensed Light" panose="02000000000000000000" pitchFamily="2" charset="0"/>
            </a:rPr>
            <a:t>правочину</a:t>
          </a:r>
          <a:r>
            <a:rPr lang="ru-RU" sz="1200" kern="1200" dirty="0" smtClean="0">
              <a:latin typeface="Roboto Condensed Light" panose="02000000000000000000" pitchFamily="2" charset="0"/>
              <a:ea typeface="Roboto Condensed Light" panose="02000000000000000000" pitchFamily="2" charset="0"/>
            </a:rPr>
            <a:t> (договору) та на </a:t>
          </a:r>
          <a:r>
            <a:rPr lang="ru-RU" sz="1200" kern="1200" dirty="0" err="1" smtClean="0">
              <a:latin typeface="Roboto Condensed Light" panose="02000000000000000000" pitchFamily="2" charset="0"/>
              <a:ea typeface="Roboto Condensed Light" panose="02000000000000000000" pitchFamily="2" charset="0"/>
            </a:rPr>
            <a:t>інших</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підставах</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передбачених</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законодавством</a:t>
          </a:r>
          <a:r>
            <a:rPr lang="ru-RU" sz="1200" kern="1200" dirty="0" smtClean="0">
              <a:latin typeface="Roboto Condensed Light" panose="02000000000000000000" pitchFamily="2" charset="0"/>
              <a:ea typeface="Roboto Condensed Light" panose="02000000000000000000" pitchFamily="2" charset="0"/>
            </a:rPr>
            <a:t> </a:t>
          </a:r>
          <a:r>
            <a:rPr lang="ru-RU" sz="1200" kern="1200" dirty="0" err="1" smtClean="0">
              <a:latin typeface="Roboto Condensed Light" panose="02000000000000000000" pitchFamily="2" charset="0"/>
              <a:ea typeface="Roboto Condensed Light" panose="02000000000000000000" pitchFamily="2" charset="0"/>
            </a:rPr>
            <a:t>України</a:t>
          </a:r>
          <a:r>
            <a:rPr lang="ru-RU" sz="1200" kern="1200" dirty="0" smtClean="0">
              <a:latin typeface="Roboto Condensed Light" panose="02000000000000000000" pitchFamily="2" charset="0"/>
              <a:ea typeface="Roboto Condensed Light" panose="02000000000000000000" pitchFamily="2" charset="0"/>
            </a:rPr>
            <a:t> </a:t>
          </a:r>
          <a:r>
            <a:rPr lang="uk-UA" sz="1200" kern="1200" dirty="0" smtClean="0">
              <a:latin typeface="Roboto Condensed Light" panose="02000000000000000000" pitchFamily="2" charset="0"/>
              <a:ea typeface="Roboto Condensed Light" panose="02000000000000000000" pitchFamily="2" charset="0"/>
            </a:rPr>
            <a:t>(абзац п</a:t>
          </a:r>
          <a:r>
            <a:rPr lang="en-US" sz="1200" kern="1200" dirty="0" smtClean="0">
              <a:latin typeface="Roboto Condensed Light" panose="02000000000000000000" pitchFamily="2" charset="0"/>
              <a:ea typeface="Roboto Condensed Light" panose="02000000000000000000" pitchFamily="2" charset="0"/>
            </a:rPr>
            <a:t>’</a:t>
          </a:r>
          <a:r>
            <a:rPr lang="uk-UA" sz="1200" kern="1200" dirty="0" err="1" smtClean="0">
              <a:latin typeface="Roboto Condensed Light" panose="02000000000000000000" pitchFamily="2" charset="0"/>
              <a:ea typeface="Roboto Condensed Light" panose="02000000000000000000" pitchFamily="2" charset="0"/>
            </a:rPr>
            <a:t>ятий</a:t>
          </a:r>
          <a:r>
            <a:rPr lang="uk-UA" sz="1200" kern="1200" dirty="0" smtClean="0">
              <a:latin typeface="Roboto Condensed Light" panose="02000000000000000000" pitchFamily="2" charset="0"/>
              <a:ea typeface="Roboto Condensed Light" panose="02000000000000000000" pitchFamily="2" charset="0"/>
            </a:rPr>
            <a:t> статті 1 Кодексу).</a:t>
          </a:r>
          <a:r>
            <a:rPr lang="ru-RU" sz="1200" kern="1200" dirty="0" smtClean="0">
              <a:latin typeface="Roboto Condensed Light" panose="02000000000000000000" pitchFamily="2" charset="0"/>
              <a:ea typeface="Roboto Condensed Light" panose="02000000000000000000" pitchFamily="2" charset="0"/>
            </a:rPr>
            <a:t>. </a:t>
          </a:r>
          <a:endParaRPr lang="uk-UA" sz="1200" kern="1200" dirty="0">
            <a:latin typeface="Roboto Condensed Light" panose="02000000000000000000" pitchFamily="2" charset="0"/>
            <a:ea typeface="Roboto Condensed Light" panose="02000000000000000000" pitchFamily="2" charset="0"/>
          </a:endParaRPr>
        </a:p>
      </dsp:txBody>
      <dsp:txXfrm rot="-5400000">
        <a:off x="1250882" y="1655255"/>
        <a:ext cx="6820417" cy="1048131"/>
      </dsp:txXfrm>
    </dsp:sp>
    <dsp:sp modelId="{C1B7F4F1-D3E6-409E-8CB2-A6284DA53BF5}">
      <dsp:nvSpPr>
        <dsp:cNvPr id="0" name=""/>
        <dsp:cNvSpPr/>
      </dsp:nvSpPr>
      <dsp:spPr>
        <a:xfrm rot="5400000">
          <a:off x="-268046" y="3461513"/>
          <a:ext cx="1786974" cy="125088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Висновок</a:t>
          </a:r>
          <a:endParaRPr lang="uk-UA" sz="1200" b="1" kern="1200" dirty="0">
            <a:latin typeface="Roboto Condensed Light" panose="02000000000000000000" pitchFamily="2" charset="0"/>
            <a:ea typeface="Roboto Condensed Light" panose="02000000000000000000" pitchFamily="2" charset="0"/>
          </a:endParaRPr>
        </a:p>
      </dsp:txBody>
      <dsp:txXfrm rot="-5400000">
        <a:off x="1" y="3818908"/>
        <a:ext cx="1250881" cy="536093"/>
      </dsp:txXfrm>
    </dsp:sp>
    <dsp:sp modelId="{491E2767-B72D-4FE9-970A-E498A5C68A2C}">
      <dsp:nvSpPr>
        <dsp:cNvPr id="0" name=""/>
        <dsp:cNvSpPr/>
      </dsp:nvSpPr>
      <dsp:spPr>
        <a:xfrm rot="5400000">
          <a:off x="4108674" y="335674"/>
          <a:ext cx="1161533" cy="687711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uk-UA" sz="1200" b="1" kern="1200" dirty="0" smtClean="0">
              <a:latin typeface="Roboto Condensed Light" panose="02000000000000000000" pitchFamily="2" charset="0"/>
              <a:ea typeface="Roboto Condensed Light" panose="02000000000000000000" pitchFamily="2" charset="0"/>
            </a:rPr>
            <a:t>Таким чином, відповідно до Кодексу боржником може бути будь-яка фізична особа. При цьому неспроможність фізичної особи виконати свої грошові зобов'язання не обмежується лише тими зобов'язаннями, які виникли у фізичної особи у зв'язку зі здійсненням нею підприємницької діяльності.</a:t>
          </a:r>
          <a:endParaRPr lang="uk-UA" sz="1200" kern="1200" dirty="0">
            <a:latin typeface="Roboto Condensed Light" panose="02000000000000000000" pitchFamily="2" charset="0"/>
            <a:ea typeface="Roboto Condensed Light" panose="02000000000000000000" pitchFamily="2" charset="0"/>
          </a:endParaRPr>
        </a:p>
      </dsp:txBody>
      <dsp:txXfrm rot="-5400000">
        <a:off x="1250882" y="3250168"/>
        <a:ext cx="6820417" cy="104813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1BA5CA-7917-4CF4-8FE3-A4613925FDEE}">
      <dsp:nvSpPr>
        <dsp:cNvPr id="0" name=""/>
        <dsp:cNvSpPr/>
      </dsp:nvSpPr>
      <dsp:spPr>
        <a:xfrm>
          <a:off x="3017" y="32026"/>
          <a:ext cx="2941969" cy="1123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indent="180000" algn="just" defTabSz="488950">
            <a:lnSpc>
              <a:spcPct val="100000"/>
            </a:lnSpc>
            <a:spcBef>
              <a:spcPct val="0"/>
            </a:spcBef>
            <a:spcAft>
              <a:spcPts val="0"/>
            </a:spcAft>
          </a:pPr>
          <a:r>
            <a:rPr lang="uk-UA" sz="1100" b="1" kern="1200" dirty="0" smtClean="0">
              <a:latin typeface="Roboto Condensed Light" panose="02000000000000000000" pitchFamily="2" charset="0"/>
              <a:ea typeface="Roboto Condensed Light" panose="02000000000000000000" pitchFamily="2" charset="0"/>
            </a:rPr>
            <a:t>Розкриття інформації про майновий стан</a:t>
          </a:r>
        </a:p>
      </dsp:txBody>
      <dsp:txXfrm>
        <a:off x="3017" y="32026"/>
        <a:ext cx="2941969" cy="1123200"/>
      </dsp:txXfrm>
    </dsp:sp>
    <dsp:sp modelId="{0708D0E2-34D0-46A0-8AF7-FC21A356710A}">
      <dsp:nvSpPr>
        <dsp:cNvPr id="0" name=""/>
        <dsp:cNvSpPr/>
      </dsp:nvSpPr>
      <dsp:spPr>
        <a:xfrm>
          <a:off x="3017" y="1155226"/>
          <a:ext cx="2941969" cy="38539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uk-UA" sz="1100" b="1" kern="1200" dirty="0" smtClean="0">
              <a:latin typeface="Roboto Condensed Light" panose="02000000000000000000" pitchFamily="2" charset="0"/>
              <a:ea typeface="Roboto Condensed Light" panose="02000000000000000000" pitchFamily="2" charset="0"/>
            </a:rPr>
            <a:t>У порівнянні з Законом положеннями Кодексу передбачено значно більший об</a:t>
          </a:r>
          <a:r>
            <a:rPr lang="ru-RU" sz="1100" b="1" kern="1200" dirty="0" smtClean="0">
              <a:latin typeface="Roboto Condensed Light" panose="02000000000000000000" pitchFamily="2" charset="0"/>
              <a:ea typeface="Roboto Condensed Light" panose="02000000000000000000" pitchFamily="2" charset="0"/>
            </a:rPr>
            <a:t>’</a:t>
          </a:r>
          <a:r>
            <a:rPr lang="uk-UA" sz="1100" b="1" kern="1200" dirty="0" err="1" smtClean="0">
              <a:latin typeface="Roboto Condensed Light" panose="02000000000000000000" pitchFamily="2" charset="0"/>
              <a:ea typeface="Roboto Condensed Light" panose="02000000000000000000" pitchFamily="2" charset="0"/>
            </a:rPr>
            <a:t>єм</a:t>
          </a:r>
          <a:r>
            <a:rPr lang="uk-UA" sz="1100" b="1" kern="1200" dirty="0" smtClean="0">
              <a:latin typeface="Roboto Condensed Light" panose="02000000000000000000" pitchFamily="2" charset="0"/>
              <a:ea typeface="Roboto Condensed Light" panose="02000000000000000000" pitchFamily="2" charset="0"/>
            </a:rPr>
            <a:t> інформації про майновий стан фізичної особи, що підлягає розкриттю. </a:t>
          </a:r>
          <a:r>
            <a:rPr lang="uk-UA" sz="1100" kern="1200" dirty="0" smtClean="0">
              <a:latin typeface="Roboto Condensed Light" panose="02000000000000000000" pitchFamily="2" charset="0"/>
              <a:ea typeface="Roboto Condensed Light" panose="02000000000000000000" pitchFamily="2" charset="0"/>
            </a:rPr>
            <a:t>Наприклад:</a:t>
          </a:r>
        </a:p>
        <a:p>
          <a:pPr marL="57150" lvl="1" indent="-57150" algn="just" defTabSz="488950">
            <a:lnSpc>
              <a:spcPct val="90000"/>
            </a:lnSpc>
            <a:spcBef>
              <a:spcPct val="0"/>
            </a:spcBef>
            <a:spcAft>
              <a:spcPct val="15000"/>
            </a:spcAft>
            <a:buChar char="••"/>
          </a:pPr>
          <a:r>
            <a:rPr lang="uk-UA" sz="1100" kern="1200" dirty="0" smtClean="0">
              <a:latin typeface="Roboto Condensed Light" panose="02000000000000000000" pitchFamily="2" charset="0"/>
              <a:ea typeface="Roboto Condensed Light" panose="02000000000000000000" pitchFamily="2" charset="0"/>
            </a:rPr>
            <a:t>копії документів про вчинені боржником (протягом року до дня подання заяви про відкриття провадження у справі про неплатоспроможність) правочини щодо належного йому нерухомого майна, цінних паперів, часток у статутному капіталі, транспортних засобів та угоди на суму не менше 30 розмірів мінімальної заробітної плати (пункт 7 частини третьої статті 116 Кодексу);</a:t>
          </a:r>
        </a:p>
        <a:p>
          <a:pPr marL="57150" lvl="1" indent="-57150" algn="just" defTabSz="488950">
            <a:lnSpc>
              <a:spcPct val="90000"/>
            </a:lnSpc>
            <a:spcBef>
              <a:spcPct val="0"/>
            </a:spcBef>
            <a:spcAft>
              <a:spcPct val="15000"/>
            </a:spcAft>
            <a:buChar char="••"/>
          </a:pPr>
          <a:r>
            <a:rPr lang="uk-UA" sz="1100" kern="1200" dirty="0" smtClean="0">
              <a:latin typeface="Roboto Condensed Light" panose="02000000000000000000" pitchFamily="2" charset="0"/>
              <a:ea typeface="Roboto Condensed Light" panose="02000000000000000000" pitchFamily="2" charset="0"/>
            </a:rPr>
            <a:t>декларація про майновий стан подається боржником за три роки (за кожен рік окремо), що передували поданню до суду заяви про відкриття провадження у справі про неплатоспроможність. Декларація повинна містити інформацію щодо майна, доходів та витрат боржника і членів його сім'ї, що перевищують 30 розмірів мінімальної заробітної плати (частина п’ята статті 116 Кодексу).</a:t>
          </a:r>
          <a:endParaRPr lang="uk-UA" sz="1100" kern="1200" dirty="0">
            <a:latin typeface="Roboto Condensed Light" panose="02000000000000000000" pitchFamily="2" charset="0"/>
            <a:ea typeface="Roboto Condensed Light" panose="02000000000000000000" pitchFamily="2" charset="0"/>
          </a:endParaRPr>
        </a:p>
      </dsp:txBody>
      <dsp:txXfrm>
        <a:off x="3017" y="1155226"/>
        <a:ext cx="2941969" cy="3853980"/>
      </dsp:txXfrm>
    </dsp:sp>
    <dsp:sp modelId="{5EE6BE4E-FD64-4AF2-B3A3-5FCFD58E818C}">
      <dsp:nvSpPr>
        <dsp:cNvPr id="0" name=""/>
        <dsp:cNvSpPr/>
      </dsp:nvSpPr>
      <dsp:spPr>
        <a:xfrm>
          <a:off x="3356862" y="32026"/>
          <a:ext cx="2941969" cy="1123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indent="180000" algn="ctr" defTabSz="488950">
            <a:lnSpc>
              <a:spcPct val="100000"/>
            </a:lnSpc>
            <a:spcBef>
              <a:spcPct val="0"/>
            </a:spcBef>
            <a:spcAft>
              <a:spcPts val="0"/>
            </a:spcAft>
          </a:pPr>
          <a:r>
            <a:rPr lang="uk-UA" sz="1100" b="1" kern="1200" dirty="0" smtClean="0">
              <a:latin typeface="Roboto Condensed Light" panose="02000000000000000000" pitchFamily="2" charset="0"/>
              <a:ea typeface="Roboto Condensed Light" panose="02000000000000000000" pitchFamily="2" charset="0"/>
            </a:rPr>
            <a:t>Обмеження стосовно фізичних осіб визнаних банкрутом</a:t>
          </a:r>
        </a:p>
      </dsp:txBody>
      <dsp:txXfrm>
        <a:off x="3356862" y="32026"/>
        <a:ext cx="2941969" cy="1123200"/>
      </dsp:txXfrm>
    </dsp:sp>
    <dsp:sp modelId="{19A381F6-C453-4602-9ABA-0EFB18E88EF4}">
      <dsp:nvSpPr>
        <dsp:cNvPr id="0" name=""/>
        <dsp:cNvSpPr/>
      </dsp:nvSpPr>
      <dsp:spPr>
        <a:xfrm>
          <a:off x="3356862" y="1155226"/>
          <a:ext cx="2941969" cy="38539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uk-UA" sz="1100" b="1" kern="1200" dirty="0" smtClean="0">
              <a:latin typeface="Roboto Condensed Light" panose="02000000000000000000" pitchFamily="2" charset="0"/>
              <a:ea typeface="Roboto Condensed Light" panose="02000000000000000000" pitchFamily="2" charset="0"/>
            </a:rPr>
            <a:t>Кодексом запроваджуються обмеження стосовно фізичної особи визнаної банкрутом.</a:t>
          </a:r>
          <a:endParaRPr lang="uk-UA" sz="1100" b="1" kern="1200" dirty="0">
            <a:latin typeface="Roboto Condensed Light" panose="02000000000000000000" pitchFamily="2" charset="0"/>
            <a:ea typeface="Roboto Condensed Light" panose="02000000000000000000" pitchFamily="2" charset="0"/>
          </a:endParaRPr>
        </a:p>
        <a:p>
          <a:pPr marL="57150" lvl="1" indent="-57150" algn="just" defTabSz="488950">
            <a:lnSpc>
              <a:spcPct val="90000"/>
            </a:lnSpc>
            <a:spcBef>
              <a:spcPct val="0"/>
            </a:spcBef>
            <a:spcAft>
              <a:spcPct val="15000"/>
            </a:spcAft>
            <a:buChar char="••"/>
          </a:pPr>
          <a:r>
            <a:rPr lang="uk-UA" sz="1100" kern="1200" dirty="0" smtClean="0">
              <a:latin typeface="Roboto Condensed Light" panose="02000000000000000000" pitchFamily="2" charset="0"/>
              <a:ea typeface="Roboto Condensed Light" panose="02000000000000000000" pitchFamily="2" charset="0"/>
            </a:rPr>
            <a:t>Так, відповідно до статті 135 Кодексу протягом п’яти років після визнання фізичної особи банкрутом така особа зобов’язана перед укладенням договорів позики, кредитних договорів, договорів поруки чи договорів застави письмово повідомляти про факт своєї неплатоспроможності інші сторони таких договорів.</a:t>
          </a:r>
          <a:endParaRPr lang="uk-UA" sz="1100" kern="1200" dirty="0">
            <a:latin typeface="Roboto Condensed Light" panose="02000000000000000000" pitchFamily="2" charset="0"/>
            <a:ea typeface="Roboto Condensed Light" panose="02000000000000000000" pitchFamily="2" charset="0"/>
          </a:endParaRPr>
        </a:p>
        <a:p>
          <a:pPr marL="57150" lvl="1" indent="-57150" algn="just" defTabSz="488950">
            <a:lnSpc>
              <a:spcPct val="90000"/>
            </a:lnSpc>
            <a:spcBef>
              <a:spcPct val="0"/>
            </a:spcBef>
            <a:spcAft>
              <a:spcPct val="15000"/>
            </a:spcAft>
            <a:buChar char="••"/>
          </a:pPr>
          <a:r>
            <a:rPr lang="uk-UA" sz="1100" kern="1200" smtClean="0">
              <a:latin typeface="Roboto Condensed Light" panose="02000000000000000000" pitchFamily="2" charset="0"/>
              <a:ea typeface="Roboto Condensed Light" panose="02000000000000000000" pitchFamily="2" charset="0"/>
            </a:rPr>
            <a:t>Фізична особа не може вважатися такою, яка має бездоганну ділову репутацію, протягом трьох років після визнання її банкрутом.</a:t>
          </a:r>
          <a:endParaRPr lang="uk-UA" sz="1100" kern="1200" dirty="0">
            <a:latin typeface="Roboto Condensed Light" panose="02000000000000000000" pitchFamily="2" charset="0"/>
            <a:ea typeface="Roboto Condensed Light" panose="02000000000000000000" pitchFamily="2" charset="0"/>
          </a:endParaRPr>
        </a:p>
      </dsp:txBody>
      <dsp:txXfrm>
        <a:off x="3356862" y="1155226"/>
        <a:ext cx="2941969" cy="3853980"/>
      </dsp:txXfrm>
    </dsp:sp>
    <dsp:sp modelId="{6236D00A-8285-4717-B4B6-3B77F8D276C3}">
      <dsp:nvSpPr>
        <dsp:cNvPr id="0" name=""/>
        <dsp:cNvSpPr/>
      </dsp:nvSpPr>
      <dsp:spPr>
        <a:xfrm>
          <a:off x="6710707" y="32026"/>
          <a:ext cx="2941969" cy="1123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indent="180000" algn="ctr" defTabSz="488950">
            <a:lnSpc>
              <a:spcPct val="100000"/>
            </a:lnSpc>
            <a:spcBef>
              <a:spcPct val="0"/>
            </a:spcBef>
            <a:spcAft>
              <a:spcPts val="0"/>
            </a:spcAft>
          </a:pPr>
          <a:r>
            <a:rPr lang="uk-UA" sz="1100" b="1" kern="1200" dirty="0" smtClean="0">
              <a:latin typeface="Roboto Condensed Light" panose="02000000000000000000" pitchFamily="2" charset="0"/>
              <a:ea typeface="Roboto Condensed Light" panose="02000000000000000000" pitchFamily="2" charset="0"/>
            </a:rPr>
            <a:t>Дискусійне питання</a:t>
          </a:r>
          <a:endParaRPr lang="uk-UA" sz="1100" b="1" kern="1200" dirty="0">
            <a:latin typeface="Roboto Condensed Light" panose="02000000000000000000" pitchFamily="2" charset="0"/>
            <a:ea typeface="Roboto Condensed Light" panose="02000000000000000000" pitchFamily="2" charset="0"/>
          </a:endParaRPr>
        </a:p>
      </dsp:txBody>
      <dsp:txXfrm>
        <a:off x="6710707" y="32026"/>
        <a:ext cx="2941969" cy="1123200"/>
      </dsp:txXfrm>
    </dsp:sp>
    <dsp:sp modelId="{06752E7A-B685-4D8B-98A1-FE2B9382E0CB}">
      <dsp:nvSpPr>
        <dsp:cNvPr id="0" name=""/>
        <dsp:cNvSpPr/>
      </dsp:nvSpPr>
      <dsp:spPr>
        <a:xfrm>
          <a:off x="6710707" y="1155226"/>
          <a:ext cx="2941969" cy="38539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uk-UA" sz="1100" b="1" kern="1200" dirty="0" smtClean="0">
              <a:latin typeface="Roboto Condensed Light" panose="02000000000000000000" pitchFamily="2" charset="0"/>
              <a:ea typeface="Roboto Condensed Light" panose="02000000000000000000" pitchFamily="2" charset="0"/>
            </a:rPr>
            <a:t>У зв’язку з наведеним для господарських судів постає дискусійне питання щодо можливості відповідно до пункту 4 Прикінцевих та перехідних положень Кодексу забезпечення здійснення подальшого розгляду справ про банкрутство фізичної особи, зокрема:</a:t>
          </a:r>
          <a:endParaRPr lang="uk-UA" sz="1100" b="1" kern="1200" dirty="0">
            <a:latin typeface="Roboto Condensed Light" panose="02000000000000000000" pitchFamily="2" charset="0"/>
            <a:ea typeface="Roboto Condensed Light" panose="02000000000000000000" pitchFamily="2" charset="0"/>
          </a:endParaRPr>
        </a:p>
        <a:p>
          <a:pPr marL="57150" lvl="1" indent="-57150" algn="just" defTabSz="488950">
            <a:lnSpc>
              <a:spcPct val="90000"/>
            </a:lnSpc>
            <a:spcBef>
              <a:spcPct val="0"/>
            </a:spcBef>
            <a:spcAft>
              <a:spcPct val="15000"/>
            </a:spcAft>
            <a:buChar char="••"/>
          </a:pPr>
          <a:endParaRPr lang="uk-UA" sz="1100" b="1" kern="1200" dirty="0">
            <a:latin typeface="Roboto Condensed Light" panose="02000000000000000000" pitchFamily="2" charset="0"/>
            <a:ea typeface="Roboto Condensed Light" panose="02000000000000000000" pitchFamily="2" charset="0"/>
          </a:endParaRPr>
        </a:p>
        <a:p>
          <a:pPr marL="57150" lvl="1" indent="-57150" algn="just" defTabSz="488950">
            <a:lnSpc>
              <a:spcPct val="90000"/>
            </a:lnSpc>
            <a:spcBef>
              <a:spcPct val="0"/>
            </a:spcBef>
            <a:spcAft>
              <a:spcPct val="15000"/>
            </a:spcAft>
            <a:buChar char="••"/>
          </a:pPr>
          <a:r>
            <a:rPr lang="uk-UA" sz="1100" b="1" kern="1200" dirty="0" smtClean="0">
              <a:latin typeface="Roboto Condensed Light" panose="02000000000000000000" pitchFamily="2" charset="0"/>
              <a:ea typeface="Roboto Condensed Light" panose="02000000000000000000" pitchFamily="2" charset="0"/>
            </a:rPr>
            <a:t>якщо провадження у справі відкрито за заявою кредитора, враховуючи запровадження Кодексом «добровільного» інституту банкрутства фізичної особи;</a:t>
          </a:r>
        </a:p>
        <a:p>
          <a:pPr marL="57150" lvl="1" indent="-57150" algn="just" defTabSz="488950">
            <a:lnSpc>
              <a:spcPct val="90000"/>
            </a:lnSpc>
            <a:spcBef>
              <a:spcPct val="0"/>
            </a:spcBef>
            <a:spcAft>
              <a:spcPct val="15000"/>
            </a:spcAft>
            <a:buChar char="••"/>
          </a:pPr>
          <a:endParaRPr lang="uk-UA" sz="1100" b="1" kern="1200" dirty="0">
            <a:latin typeface="Roboto Condensed Light" panose="02000000000000000000" pitchFamily="2" charset="0"/>
            <a:ea typeface="Roboto Condensed Light" panose="02000000000000000000" pitchFamily="2" charset="0"/>
          </a:endParaRPr>
        </a:p>
        <a:p>
          <a:pPr marL="57150" lvl="1" indent="-57150" algn="just" defTabSz="488950">
            <a:lnSpc>
              <a:spcPct val="90000"/>
            </a:lnSpc>
            <a:spcBef>
              <a:spcPct val="0"/>
            </a:spcBef>
            <a:spcAft>
              <a:spcPct val="15000"/>
            </a:spcAft>
            <a:buChar char="••"/>
          </a:pPr>
          <a:r>
            <a:rPr lang="uk-UA" sz="1100" b="1" kern="1200" dirty="0" smtClean="0">
              <a:latin typeface="Roboto Condensed Light" panose="02000000000000000000" pitchFamily="2" charset="0"/>
              <a:ea typeface="Roboto Condensed Light" panose="02000000000000000000" pitchFamily="2" charset="0"/>
            </a:rPr>
            <a:t>якщо фізична особа не бажає розкривати той об’єм інформації щодо майна, доходів та витрат її та членів її сім'ї, який передбачено положеннями Кодексу, та /або не бажає настання передбачених Кодексом обмежень у разі визнання її банкрутом.</a:t>
          </a:r>
          <a:endParaRPr lang="uk-UA" sz="1100" b="1" kern="1200" dirty="0">
            <a:latin typeface="Roboto Condensed Light" panose="02000000000000000000" pitchFamily="2" charset="0"/>
            <a:ea typeface="Roboto Condensed Light" panose="02000000000000000000" pitchFamily="2" charset="0"/>
          </a:endParaRPr>
        </a:p>
      </dsp:txBody>
      <dsp:txXfrm>
        <a:off x="6710707" y="1155226"/>
        <a:ext cx="2941969" cy="3853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AC2535-78E9-4E6C-8CE9-E3F88E21E474}">
      <dsp:nvSpPr>
        <dsp:cNvPr id="0" name=""/>
        <dsp:cNvSpPr/>
      </dsp:nvSpPr>
      <dsp:spPr>
        <a:xfrm>
          <a:off x="-6119071" y="-936208"/>
          <a:ext cx="7284092" cy="7284092"/>
        </a:xfrm>
        <a:prstGeom prst="blockArc">
          <a:avLst>
            <a:gd name="adj1" fmla="val 18900000"/>
            <a:gd name="adj2" fmla="val 2700000"/>
            <a:gd name="adj3" fmla="val 297"/>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80A63D0-843D-4CD9-9717-112B7FB5D5AB}">
      <dsp:nvSpPr>
        <dsp:cNvPr id="0" name=""/>
        <dsp:cNvSpPr/>
      </dsp:nvSpPr>
      <dsp:spPr>
        <a:xfrm>
          <a:off x="609728" y="370834"/>
          <a:ext cx="9040304" cy="92296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60822" tIns="25400" rIns="25400" bIns="25400" numCol="1" spcCol="1270" anchor="t" anchorCtr="0">
          <a:noAutofit/>
        </a:bodyPr>
        <a:lstStyle/>
        <a:p>
          <a:pPr lvl="0" algn="l" defTabSz="444500">
            <a:lnSpc>
              <a:spcPct val="100000"/>
            </a:lnSpc>
            <a:spcBef>
              <a:spcPct val="0"/>
            </a:spcBef>
            <a:spcAft>
              <a:spcPts val="0"/>
            </a:spcAft>
          </a:pPr>
          <a:r>
            <a:rPr lang="uk-UA" sz="1000" b="1" kern="1200" dirty="0" smtClean="0">
              <a:latin typeface="Roboto Condensed Light" panose="02000000000000000000" pitchFamily="2" charset="0"/>
              <a:ea typeface="Roboto Condensed Light" panose="02000000000000000000" pitchFamily="2" charset="0"/>
            </a:rPr>
            <a:t>Кодекс</a:t>
          </a:r>
          <a:endParaRPr lang="uk-UA" sz="1000" b="1"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У розумінні Кодексу </a:t>
          </a:r>
          <a:r>
            <a:rPr lang="uk-UA" sz="1000" b="1" kern="1200" dirty="0" smtClean="0">
              <a:latin typeface="Roboto Condensed Light" panose="02000000000000000000" pitchFamily="2" charset="0"/>
              <a:ea typeface="Roboto Condensed Light" panose="02000000000000000000" pitchFamily="2" charset="0"/>
            </a:rPr>
            <a:t>боржник </a:t>
          </a:r>
          <a:r>
            <a:rPr lang="uk-UA" sz="1000" kern="1200" dirty="0" smtClean="0">
              <a:latin typeface="Roboto Condensed Light" panose="02000000000000000000" pitchFamily="2" charset="0"/>
              <a:ea typeface="Roboto Condensed Light" panose="02000000000000000000" pitchFamily="2" charset="0"/>
            </a:rPr>
            <a:t>це </a:t>
          </a:r>
          <a:r>
            <a:rPr lang="uk-UA" sz="1000" u="sng" kern="1200" dirty="0" smtClean="0">
              <a:latin typeface="Roboto Condensed Light" panose="02000000000000000000" pitchFamily="2" charset="0"/>
              <a:ea typeface="Roboto Condensed Light" panose="02000000000000000000" pitchFamily="2" charset="0"/>
            </a:rPr>
            <a:t>юридична особа</a:t>
          </a:r>
          <a:r>
            <a:rPr lang="uk-UA" sz="1000" kern="1200" dirty="0" smtClean="0">
              <a:latin typeface="Roboto Condensed Light" panose="02000000000000000000" pitchFamily="2" charset="0"/>
              <a:ea typeface="Roboto Condensed Light" panose="02000000000000000000" pitchFamily="2" charset="0"/>
            </a:rPr>
            <a:t> або </a:t>
          </a:r>
          <a:r>
            <a:rPr lang="uk-UA" sz="1000" u="sng" kern="1200" dirty="0" smtClean="0">
              <a:latin typeface="Roboto Condensed Light" panose="02000000000000000000" pitchFamily="2" charset="0"/>
              <a:ea typeface="Roboto Condensed Light" panose="02000000000000000000" pitchFamily="2" charset="0"/>
            </a:rPr>
            <a:t>фізична особа, у тому числі фізична особа - підприємець</a:t>
          </a:r>
          <a:r>
            <a:rPr lang="uk-UA" sz="1000" kern="1200" dirty="0" smtClean="0">
              <a:latin typeface="Roboto Condensed Light" panose="02000000000000000000" pitchFamily="2" charset="0"/>
              <a:ea typeface="Roboto Condensed Light" panose="02000000000000000000" pitchFamily="2" charset="0"/>
            </a:rPr>
            <a:t>, неспроможна виконати свої грошові зобов'язання, строк виконання яких настав </a:t>
          </a:r>
          <a:r>
            <a:rPr lang="uk-UA" sz="1000" i="1" kern="1200" dirty="0" smtClean="0">
              <a:latin typeface="Roboto Condensed Light" panose="02000000000000000000" pitchFamily="2" charset="0"/>
              <a:ea typeface="Roboto Condensed Light" panose="02000000000000000000" pitchFamily="2" charset="0"/>
            </a:rPr>
            <a:t>(абзац четвертий статті 1 Кодексу)</a:t>
          </a:r>
          <a:r>
            <a:rPr lang="uk-UA" sz="1000" kern="1200" dirty="0" smtClean="0">
              <a:latin typeface="Roboto Condensed Light" panose="02000000000000000000" pitchFamily="2" charset="0"/>
              <a:ea typeface="Roboto Condensed Light" panose="02000000000000000000" pitchFamily="2" charset="0"/>
            </a:rPr>
            <a:t>.</a:t>
          </a:r>
          <a:endParaRPr lang="uk-UA" sz="1000"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b="1" kern="1200" dirty="0" smtClean="0">
              <a:latin typeface="Roboto Condensed Light" panose="02000000000000000000" pitchFamily="2" charset="0"/>
              <a:ea typeface="Roboto Condensed Light" panose="02000000000000000000" pitchFamily="2" charset="0"/>
            </a:rPr>
            <a:t>Отже, на відміну від Закону, Кодекс не пов’язує можливість банкрутства лише тих юридичних та фізичних осіб, що здійснюють підприємницьку діяльність (суб’єктів підприємництва).</a:t>
          </a:r>
          <a:endParaRPr lang="uk-UA" sz="1000" b="1" kern="1200" dirty="0">
            <a:latin typeface="Roboto Condensed Light" panose="02000000000000000000" pitchFamily="2" charset="0"/>
            <a:ea typeface="Roboto Condensed Light" panose="02000000000000000000" pitchFamily="2" charset="0"/>
          </a:endParaRPr>
        </a:p>
      </dsp:txBody>
      <dsp:txXfrm>
        <a:off x="609728" y="370834"/>
        <a:ext cx="9040304" cy="922961"/>
      </dsp:txXfrm>
    </dsp:sp>
    <dsp:sp modelId="{B3F4F7ED-849A-4976-9C0B-2EBD0D469A9D}">
      <dsp:nvSpPr>
        <dsp:cNvPr id="0" name=""/>
        <dsp:cNvSpPr/>
      </dsp:nvSpPr>
      <dsp:spPr>
        <a:xfrm>
          <a:off x="89396" y="311983"/>
          <a:ext cx="1040665" cy="104066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78E68C9-0F0C-463B-8857-56F6DE01FE36}">
      <dsp:nvSpPr>
        <dsp:cNvPr id="0" name=""/>
        <dsp:cNvSpPr/>
      </dsp:nvSpPr>
      <dsp:spPr>
        <a:xfrm>
          <a:off x="1087038" y="1621523"/>
          <a:ext cx="8562994" cy="9196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60822" tIns="25400" rIns="25400" bIns="25400" numCol="1" spcCol="1270" anchor="t" anchorCtr="0">
          <a:noAutofit/>
        </a:bodyPr>
        <a:lstStyle/>
        <a:p>
          <a:pPr lvl="0" algn="l" defTabSz="444500">
            <a:lnSpc>
              <a:spcPct val="100000"/>
            </a:lnSpc>
            <a:spcBef>
              <a:spcPct val="0"/>
            </a:spcBef>
            <a:spcAft>
              <a:spcPts val="0"/>
            </a:spcAft>
          </a:pPr>
          <a:r>
            <a:rPr lang="uk-UA" sz="1000" b="1" kern="1200" dirty="0" smtClean="0">
              <a:latin typeface="Roboto Condensed Light" panose="02000000000000000000" pitchFamily="2" charset="0"/>
              <a:ea typeface="Roboto Condensed Light" panose="02000000000000000000" pitchFamily="2" charset="0"/>
            </a:rPr>
            <a:t>Цивільний кодекс України (ЦК України)</a:t>
          </a:r>
          <a:endParaRPr lang="uk-UA" sz="1000" b="1"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Для більш точного визначення кола суб’єктів, які в розумінні Кодексу можуть вважатися боржниками див. положення  ЦК України.</a:t>
          </a:r>
          <a:endParaRPr lang="uk-UA" sz="1000"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щодо визначення юридичної особи – </a:t>
          </a:r>
          <a:r>
            <a:rPr lang="uk-UA" sz="1000" i="1" kern="1200" dirty="0" smtClean="0">
              <a:latin typeface="Roboto Condensed Light" panose="02000000000000000000" pitchFamily="2" charset="0"/>
              <a:ea typeface="Roboto Condensed Light" panose="02000000000000000000" pitchFamily="2" charset="0"/>
            </a:rPr>
            <a:t>стаття 80 ЦК України</a:t>
          </a:r>
          <a:r>
            <a:rPr lang="uk-UA" sz="1000" kern="1200" dirty="0" smtClean="0">
              <a:latin typeface="Roboto Condensed Light" panose="02000000000000000000" pitchFamily="2" charset="0"/>
              <a:ea typeface="Roboto Condensed Light" panose="02000000000000000000" pitchFamily="2" charset="0"/>
            </a:rPr>
            <a:t>;</a:t>
          </a:r>
          <a:endParaRPr lang="uk-UA" sz="1000"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щодо  припинення юридичної особи в процесі банкрутства – </a:t>
          </a:r>
          <a:r>
            <a:rPr lang="uk-UA" sz="1000" i="1" kern="1200" dirty="0" smtClean="0">
              <a:latin typeface="Roboto Condensed Light" panose="02000000000000000000" pitchFamily="2" charset="0"/>
              <a:ea typeface="Roboto Condensed Light" panose="02000000000000000000" pitchFamily="2" charset="0"/>
            </a:rPr>
            <a:t>частина шоста статті 104 ЦК України</a:t>
          </a:r>
          <a:r>
            <a:rPr lang="uk-UA" sz="1000" kern="1200" dirty="0" smtClean="0">
              <a:latin typeface="Roboto Condensed Light" panose="02000000000000000000" pitchFamily="2" charset="0"/>
              <a:ea typeface="Roboto Condensed Light" panose="02000000000000000000" pitchFamily="2" charset="0"/>
            </a:rPr>
            <a:t>;</a:t>
          </a:r>
          <a:endParaRPr lang="uk-UA" sz="1000"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щодо поділу, створення та державної реєстрації юридичних осіб – </a:t>
          </a:r>
          <a:r>
            <a:rPr lang="uk-UA" sz="1000" i="1" kern="1200" dirty="0" smtClean="0">
              <a:latin typeface="Roboto Condensed Light" panose="02000000000000000000" pitchFamily="2" charset="0"/>
              <a:ea typeface="Roboto Condensed Light" panose="02000000000000000000" pitchFamily="2" charset="0"/>
            </a:rPr>
            <a:t>частини друга, третя статті 81, частина перша статті 89 ЦК України</a:t>
          </a:r>
          <a:r>
            <a:rPr lang="uk-UA" sz="1000" kern="1200" dirty="0" smtClean="0">
              <a:latin typeface="Roboto Condensed Light" panose="02000000000000000000" pitchFamily="2" charset="0"/>
              <a:ea typeface="Roboto Condensed Light" panose="02000000000000000000" pitchFamily="2" charset="0"/>
            </a:rPr>
            <a:t>.</a:t>
          </a:r>
          <a:endParaRPr lang="uk-UA" sz="1000" kern="1200" dirty="0">
            <a:latin typeface="Roboto Condensed Light" panose="02000000000000000000" pitchFamily="2" charset="0"/>
            <a:ea typeface="Roboto Condensed Light" panose="02000000000000000000" pitchFamily="2" charset="0"/>
          </a:endParaRPr>
        </a:p>
      </dsp:txBody>
      <dsp:txXfrm>
        <a:off x="1087038" y="1621523"/>
        <a:ext cx="8562994" cy="919615"/>
      </dsp:txXfrm>
    </dsp:sp>
    <dsp:sp modelId="{7D2A108E-EFF1-4BF3-B3A9-F1B3B95D1B9D}">
      <dsp:nvSpPr>
        <dsp:cNvPr id="0" name=""/>
        <dsp:cNvSpPr/>
      </dsp:nvSpPr>
      <dsp:spPr>
        <a:xfrm>
          <a:off x="566706" y="1560997"/>
          <a:ext cx="1040665" cy="104066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0C588B6-15B2-4E3E-A3F5-45954090FD7F}">
      <dsp:nvSpPr>
        <dsp:cNvPr id="0" name=""/>
        <dsp:cNvSpPr/>
      </dsp:nvSpPr>
      <dsp:spPr>
        <a:xfrm>
          <a:off x="1087038" y="2801117"/>
          <a:ext cx="8562994" cy="105845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60822" tIns="25400" rIns="25400" bIns="25400" numCol="1" spcCol="1270" anchor="t" anchorCtr="0">
          <a:noAutofit/>
        </a:bodyPr>
        <a:lstStyle/>
        <a:p>
          <a:pPr lvl="0" algn="l" defTabSz="444500">
            <a:lnSpc>
              <a:spcPct val="100000"/>
            </a:lnSpc>
            <a:spcBef>
              <a:spcPct val="0"/>
            </a:spcBef>
            <a:spcAft>
              <a:spcPts val="0"/>
            </a:spcAft>
          </a:pPr>
          <a:r>
            <a:rPr lang="uk-UA" sz="1000" b="1" kern="1200" dirty="0" smtClean="0">
              <a:latin typeface="Roboto Condensed Light" panose="02000000000000000000" pitchFamily="2" charset="0"/>
              <a:ea typeface="Roboto Condensed Light" panose="02000000000000000000" pitchFamily="2" charset="0"/>
            </a:rPr>
            <a:t>Закон України «Про державну реєстрацію юридичних осіб, фізичних осіб - підприємців та громадських формувань»</a:t>
          </a:r>
          <a:endParaRPr lang="uk-UA" sz="1000" b="1"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Згідно з частиною першою статті 3 Закону дія цього Закону поширюється на відносини, що виникають у сфері державної реєстрації, зокрема, юридичних осіб незалежно від організаційно-правової форми, форми власності та підпорядкування.</a:t>
          </a:r>
          <a:endParaRPr lang="uk-UA" sz="1000"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kern="1200" dirty="0" smtClean="0">
              <a:latin typeface="Roboto Condensed Light" panose="02000000000000000000" pitchFamily="2" charset="0"/>
              <a:ea typeface="Roboto Condensed Light" panose="02000000000000000000" pitchFamily="2" charset="0"/>
            </a:rPr>
            <a:t>Наприклад, державній реєстрації як юридичні особи підлягають політичні партії, громадські об’єднання, професійні спілки, творчі спілки, постійно діючі третейські суди, організації роботодавців, благодійні організації, релігійні організації, навчальні заклади, наукові установи, заклади охорони здоров'я, установи виконання покарань, слідчі ізолятори тощо. </a:t>
          </a:r>
          <a:r>
            <a:rPr lang="uk-UA" sz="1000" b="1" kern="1200" dirty="0" smtClean="0">
              <a:latin typeface="Roboto Condensed Light" panose="02000000000000000000" pitchFamily="2" charset="0"/>
              <a:ea typeface="Roboto Condensed Light" panose="02000000000000000000" pitchFamily="2" charset="0"/>
            </a:rPr>
            <a:t>Крім того, державній реєстрації підлягають державні органи та органи місцевого самоврядування.</a:t>
          </a:r>
          <a:endParaRPr lang="uk-UA" sz="1000" b="1" kern="1200" dirty="0">
            <a:latin typeface="Roboto Condensed Light" panose="02000000000000000000" pitchFamily="2" charset="0"/>
            <a:ea typeface="Roboto Condensed Light" panose="02000000000000000000" pitchFamily="2" charset="0"/>
          </a:endParaRPr>
        </a:p>
      </dsp:txBody>
      <dsp:txXfrm>
        <a:off x="1087038" y="2801117"/>
        <a:ext cx="8562994" cy="1058456"/>
      </dsp:txXfrm>
    </dsp:sp>
    <dsp:sp modelId="{C0421997-8754-439B-861C-9AF28832A004}">
      <dsp:nvSpPr>
        <dsp:cNvPr id="0" name=""/>
        <dsp:cNvSpPr/>
      </dsp:nvSpPr>
      <dsp:spPr>
        <a:xfrm>
          <a:off x="566706" y="2810012"/>
          <a:ext cx="1040665" cy="104066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61E7B1-7461-4EBE-BA87-31889152B8C8}">
      <dsp:nvSpPr>
        <dsp:cNvPr id="0" name=""/>
        <dsp:cNvSpPr/>
      </dsp:nvSpPr>
      <dsp:spPr>
        <a:xfrm>
          <a:off x="609728" y="4065771"/>
          <a:ext cx="9040304" cy="102717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60822" tIns="25400" rIns="25400" bIns="25400" numCol="1" spcCol="1270" anchor="t" anchorCtr="0">
          <a:noAutofit/>
        </a:bodyPr>
        <a:lstStyle/>
        <a:p>
          <a:pPr lvl="0" algn="l" defTabSz="444500">
            <a:lnSpc>
              <a:spcPct val="100000"/>
            </a:lnSpc>
            <a:spcBef>
              <a:spcPct val="0"/>
            </a:spcBef>
            <a:spcAft>
              <a:spcPts val="0"/>
            </a:spcAft>
          </a:pPr>
          <a:r>
            <a:rPr lang="uk-UA" sz="1000" b="1" kern="1200" dirty="0" smtClean="0">
              <a:latin typeface="Roboto Condensed Light" panose="02000000000000000000" pitchFamily="2" charset="0"/>
              <a:ea typeface="Roboto Condensed Light" panose="02000000000000000000" pitchFamily="2" charset="0"/>
            </a:rPr>
            <a:t>Дискусійне питання</a:t>
          </a:r>
          <a:endParaRPr lang="uk-UA" sz="1000" b="1"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b="1" kern="1200" dirty="0" smtClean="0">
              <a:latin typeface="Roboto Condensed Light" panose="02000000000000000000" pitchFamily="2" charset="0"/>
              <a:ea typeface="Roboto Condensed Light" panose="02000000000000000000" pitchFamily="2" charset="0"/>
            </a:rPr>
            <a:t>Таким чином можна дійти висновку про те, що положення Кодексу допускають можливість застосування процедур банкрутства до будь-яких юридичних осіб як приватного, так і публічного права.</a:t>
          </a:r>
          <a:endParaRPr lang="uk-UA" sz="1000" b="1" kern="1200" dirty="0">
            <a:latin typeface="Roboto Condensed Light" panose="02000000000000000000" pitchFamily="2" charset="0"/>
            <a:ea typeface="Roboto Condensed Light" panose="02000000000000000000" pitchFamily="2" charset="0"/>
          </a:endParaRPr>
        </a:p>
        <a:p>
          <a:pPr marL="0" lvl="1" indent="0" algn="just" defTabSz="444500">
            <a:lnSpc>
              <a:spcPct val="100000"/>
            </a:lnSpc>
            <a:spcBef>
              <a:spcPct val="0"/>
            </a:spcBef>
            <a:spcAft>
              <a:spcPts val="0"/>
            </a:spcAft>
            <a:buChar char="••"/>
          </a:pPr>
          <a:r>
            <a:rPr lang="uk-UA" sz="1000" b="1" kern="1200" dirty="0" smtClean="0">
              <a:latin typeface="Roboto Condensed Light" panose="02000000000000000000" pitchFamily="2" charset="0"/>
              <a:ea typeface="Roboto Condensed Light" panose="02000000000000000000" pitchFamily="2" charset="0"/>
            </a:rPr>
            <a:t>У зв’язку з цим для господарських судів постає дискусійне питання наскільки широким є тлумачення поняття боржника передбаченого Кодексом та чи дійсно в розумінні Кодексу боржником може бути будь яка юридична особа. Оскільки в такому разі потенційними боржниками (банкрутами) можуть бути навіть державні органи, органи місцевого самоврядування та утворені ними установи, організації.</a:t>
          </a:r>
          <a:endParaRPr lang="uk-UA" sz="1000" b="1" kern="1200" dirty="0">
            <a:latin typeface="Roboto Condensed Light" panose="02000000000000000000" pitchFamily="2" charset="0"/>
            <a:ea typeface="Roboto Condensed Light" panose="02000000000000000000" pitchFamily="2" charset="0"/>
          </a:endParaRPr>
        </a:p>
      </dsp:txBody>
      <dsp:txXfrm>
        <a:off x="609728" y="4065771"/>
        <a:ext cx="9040304" cy="1027178"/>
      </dsp:txXfrm>
    </dsp:sp>
    <dsp:sp modelId="{F316F281-3FC3-4FF6-88F5-D39A6EB05EA1}">
      <dsp:nvSpPr>
        <dsp:cNvPr id="0" name=""/>
        <dsp:cNvSpPr/>
      </dsp:nvSpPr>
      <dsp:spPr>
        <a:xfrm>
          <a:off x="89396" y="4059027"/>
          <a:ext cx="1040665" cy="104066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ABA4E1-F011-46F6-AF07-EEAD42E735C9}">
      <dsp:nvSpPr>
        <dsp:cNvPr id="0" name=""/>
        <dsp:cNvSpPr/>
      </dsp:nvSpPr>
      <dsp:spPr>
        <a:xfrm>
          <a:off x="5039" y="602056"/>
          <a:ext cx="1931619" cy="150123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Вугледобувні підприємства щодо яких прийнято рішення про приватизацію</a:t>
          </a:r>
          <a:endParaRPr lang="uk-UA" sz="1200" b="1" kern="1200" dirty="0">
            <a:latin typeface="Roboto Condensed Light" panose="02000000000000000000" pitchFamily="2" charset="0"/>
            <a:ea typeface="Roboto Condensed Light" panose="02000000000000000000" pitchFamily="2" charset="0"/>
          </a:endParaRPr>
        </a:p>
      </dsp:txBody>
      <dsp:txXfrm>
        <a:off x="5039" y="602056"/>
        <a:ext cx="1931619" cy="1501231"/>
      </dsp:txXfrm>
    </dsp:sp>
    <dsp:sp modelId="{4147853C-3231-415C-A134-D2932D974AAC}">
      <dsp:nvSpPr>
        <dsp:cNvPr id="0" name=""/>
        <dsp:cNvSpPr/>
      </dsp:nvSpPr>
      <dsp:spPr>
        <a:xfrm>
          <a:off x="5039" y="2076428"/>
          <a:ext cx="1931619" cy="213601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Закон України від 12.04.2012 № 4650-</a:t>
          </a:r>
          <a:r>
            <a:rPr lang="en-US" sz="1200" kern="1200" dirty="0" smtClean="0">
              <a:latin typeface="Roboto Condensed Light" panose="02000000000000000000" pitchFamily="2" charset="0"/>
              <a:ea typeface="Roboto Condensed Light" panose="02000000000000000000" pitchFamily="2" charset="0"/>
            </a:rPr>
            <a:t>V</a:t>
          </a:r>
          <a:r>
            <a:rPr lang="uk-UA" sz="1200" kern="1200" dirty="0" smtClean="0">
              <a:latin typeface="Roboto Condensed Light" panose="02000000000000000000" pitchFamily="2" charset="0"/>
              <a:ea typeface="Roboto Condensed Light" panose="02000000000000000000" pitchFamily="2" charset="0"/>
            </a:rPr>
            <a:t>І «Про особливості приватизації вугледобувних підприємств» </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i="1" kern="1200" dirty="0" smtClean="0">
              <a:latin typeface="Roboto Condensed Light" panose="02000000000000000000" pitchFamily="2" charset="0"/>
              <a:ea typeface="Roboto Condensed Light" panose="02000000000000000000" pitchFamily="2" charset="0"/>
            </a:rPr>
            <a:t>Див. статті 1, 2, 13, 16 Закону</a:t>
          </a:r>
          <a:endParaRPr lang="uk-UA" sz="1200" i="1" kern="1200" dirty="0">
            <a:latin typeface="Roboto Condensed Light" panose="02000000000000000000" pitchFamily="2" charset="0"/>
            <a:ea typeface="Roboto Condensed Light" panose="02000000000000000000" pitchFamily="2" charset="0"/>
          </a:endParaRPr>
        </a:p>
      </dsp:txBody>
      <dsp:txXfrm>
        <a:off x="5039" y="2076428"/>
        <a:ext cx="1931619" cy="2136015"/>
      </dsp:txXfrm>
    </dsp:sp>
    <dsp:sp modelId="{F8B7EE54-EE0A-4078-8CD3-C5B1AC35C4DE}">
      <dsp:nvSpPr>
        <dsp:cNvPr id="0" name=""/>
        <dsp:cNvSpPr/>
      </dsp:nvSpPr>
      <dsp:spPr>
        <a:xfrm>
          <a:off x="2207085" y="602056"/>
          <a:ext cx="1931619" cy="150123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Державні вугледобувні підприємства</a:t>
          </a:r>
          <a:endParaRPr lang="uk-UA" sz="1200" b="1" kern="1200" dirty="0">
            <a:latin typeface="Roboto Condensed Light" panose="02000000000000000000" pitchFamily="2" charset="0"/>
            <a:ea typeface="Roboto Condensed Light" panose="02000000000000000000" pitchFamily="2" charset="0"/>
          </a:endParaRPr>
        </a:p>
      </dsp:txBody>
      <dsp:txXfrm>
        <a:off x="2207085" y="602056"/>
        <a:ext cx="1931619" cy="1501231"/>
      </dsp:txXfrm>
    </dsp:sp>
    <dsp:sp modelId="{D761BEFB-E842-450F-9927-C4F212E8B940}">
      <dsp:nvSpPr>
        <dsp:cNvPr id="0" name=""/>
        <dsp:cNvSpPr/>
      </dsp:nvSpPr>
      <dsp:spPr>
        <a:xfrm>
          <a:off x="2207085" y="2076428"/>
          <a:ext cx="1931619" cy="213601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Закон України від 13.04.2017 № 2021-</a:t>
          </a:r>
          <a:r>
            <a:rPr lang="en-US" sz="1200" kern="1200" dirty="0" smtClean="0">
              <a:latin typeface="Roboto Condensed Light" panose="02000000000000000000" pitchFamily="2" charset="0"/>
              <a:ea typeface="Roboto Condensed Light" panose="02000000000000000000" pitchFamily="2" charset="0"/>
            </a:rPr>
            <a:t>V</a:t>
          </a:r>
          <a:r>
            <a:rPr lang="uk-UA" sz="1200" kern="1200" dirty="0" smtClean="0">
              <a:latin typeface="Roboto Condensed Light" panose="02000000000000000000" pitchFamily="2" charset="0"/>
              <a:ea typeface="Roboto Condensed Light" panose="02000000000000000000" pitchFamily="2" charset="0"/>
            </a:rPr>
            <a:t>ІІІ «Про відновлення платоспроможності державних вугледобувних підприємств»</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i="1" kern="1200" dirty="0" smtClean="0">
              <a:latin typeface="Roboto Condensed Light" panose="02000000000000000000" pitchFamily="2" charset="0"/>
              <a:ea typeface="Roboto Condensed Light" panose="02000000000000000000" pitchFamily="2" charset="0"/>
            </a:rPr>
            <a:t>Див. статтю 1 Закону</a:t>
          </a:r>
          <a:endParaRPr lang="uk-UA" sz="1200" i="1" kern="1200" dirty="0">
            <a:latin typeface="Roboto Condensed Light" panose="02000000000000000000" pitchFamily="2" charset="0"/>
            <a:ea typeface="Roboto Condensed Light" panose="02000000000000000000" pitchFamily="2" charset="0"/>
          </a:endParaRPr>
        </a:p>
      </dsp:txBody>
      <dsp:txXfrm>
        <a:off x="2207085" y="2076428"/>
        <a:ext cx="1931619" cy="2136015"/>
      </dsp:txXfrm>
    </dsp:sp>
    <dsp:sp modelId="{63A64B22-80F7-4FEB-9233-B50C6D282A21}">
      <dsp:nvSpPr>
        <dsp:cNvPr id="0" name=""/>
        <dsp:cNvSpPr/>
      </dsp:nvSpPr>
      <dsp:spPr>
        <a:xfrm>
          <a:off x="4409132" y="602056"/>
          <a:ext cx="1931619" cy="150123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Підприємства трубопровідного транспорту України</a:t>
          </a:r>
          <a:endParaRPr lang="uk-UA" sz="1200" b="1" kern="1200" dirty="0">
            <a:latin typeface="Roboto Condensed Light" panose="02000000000000000000" pitchFamily="2" charset="0"/>
            <a:ea typeface="Roboto Condensed Light" panose="02000000000000000000" pitchFamily="2" charset="0"/>
          </a:endParaRPr>
        </a:p>
      </dsp:txBody>
      <dsp:txXfrm>
        <a:off x="4409132" y="602056"/>
        <a:ext cx="1931619" cy="1501231"/>
      </dsp:txXfrm>
    </dsp:sp>
    <dsp:sp modelId="{A3CF14FE-83AA-4824-8883-47393A095E24}">
      <dsp:nvSpPr>
        <dsp:cNvPr id="0" name=""/>
        <dsp:cNvSpPr/>
      </dsp:nvSpPr>
      <dsp:spPr>
        <a:xfrm>
          <a:off x="4409132" y="2076428"/>
          <a:ext cx="1931619" cy="213601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Закон України від 15.05.1996 № 192/96-ВР «Про трубопровідний транспорт»</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i="1" kern="1200" dirty="0" smtClean="0">
              <a:latin typeface="Roboto Condensed Light" panose="02000000000000000000" pitchFamily="2" charset="0"/>
              <a:ea typeface="Roboto Condensed Light" panose="02000000000000000000" pitchFamily="2" charset="0"/>
            </a:rPr>
            <a:t>Див. статті 1, 7 Закону</a:t>
          </a:r>
          <a:endParaRPr lang="uk-UA" sz="1200" i="1" kern="1200" dirty="0">
            <a:latin typeface="Roboto Condensed Light" panose="02000000000000000000" pitchFamily="2" charset="0"/>
            <a:ea typeface="Roboto Condensed Light" panose="02000000000000000000" pitchFamily="2" charset="0"/>
          </a:endParaRPr>
        </a:p>
      </dsp:txBody>
      <dsp:txXfrm>
        <a:off x="4409132" y="2076428"/>
        <a:ext cx="1931619" cy="2136015"/>
      </dsp:txXfrm>
    </dsp:sp>
    <dsp:sp modelId="{B10FDC24-0EC6-4B7B-AC6B-189FDAC28EFE}">
      <dsp:nvSpPr>
        <dsp:cNvPr id="0" name=""/>
        <dsp:cNvSpPr/>
      </dsp:nvSpPr>
      <dsp:spPr>
        <a:xfrm>
          <a:off x="6611178" y="602056"/>
          <a:ext cx="1931619" cy="150123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Підприємства паливно-енергетичного комплексу</a:t>
          </a:r>
          <a:endParaRPr lang="uk-UA" sz="1200" b="1" kern="1200" dirty="0">
            <a:latin typeface="Roboto Condensed Light" panose="02000000000000000000" pitchFamily="2" charset="0"/>
            <a:ea typeface="Roboto Condensed Light" panose="02000000000000000000" pitchFamily="2" charset="0"/>
          </a:endParaRPr>
        </a:p>
      </dsp:txBody>
      <dsp:txXfrm>
        <a:off x="6611178" y="602056"/>
        <a:ext cx="1931619" cy="1501231"/>
      </dsp:txXfrm>
    </dsp:sp>
    <dsp:sp modelId="{E1A8B881-0A9D-4570-8690-D0B3011E7D33}">
      <dsp:nvSpPr>
        <dsp:cNvPr id="0" name=""/>
        <dsp:cNvSpPr/>
      </dsp:nvSpPr>
      <dsp:spPr>
        <a:xfrm>
          <a:off x="6611178" y="2076428"/>
          <a:ext cx="1931619" cy="213601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Закон України від 23.06.2005 № 2711- І</a:t>
          </a:r>
          <a:r>
            <a:rPr lang="en-US" sz="1200" kern="1200" dirty="0" smtClean="0">
              <a:latin typeface="Roboto Condensed Light" panose="02000000000000000000" pitchFamily="2" charset="0"/>
              <a:ea typeface="Roboto Condensed Light" panose="02000000000000000000" pitchFamily="2" charset="0"/>
            </a:rPr>
            <a:t>V</a:t>
          </a:r>
          <a:r>
            <a:rPr lang="uk-UA" sz="1200" kern="1200" dirty="0" smtClean="0">
              <a:latin typeface="Roboto Condensed Light" panose="02000000000000000000" pitchFamily="2" charset="0"/>
              <a:ea typeface="Roboto Condensed Light" panose="02000000000000000000" pitchFamily="2" charset="0"/>
            </a:rPr>
            <a:t> «Про заходи, спрямовані на забезпечення сталого  функціонування підприємств паливно-енергетичного комплексу»</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i="1" kern="1200" dirty="0" smtClean="0">
              <a:latin typeface="Roboto Condensed Light" panose="02000000000000000000" pitchFamily="2" charset="0"/>
              <a:ea typeface="Roboto Condensed Light" panose="02000000000000000000" pitchFamily="2" charset="0"/>
            </a:rPr>
            <a:t>Див. статті 1, 3, 4 Закону</a:t>
          </a:r>
          <a:endParaRPr lang="uk-UA" sz="1200" i="1" kern="1200" dirty="0">
            <a:latin typeface="Roboto Condensed Light" panose="02000000000000000000" pitchFamily="2" charset="0"/>
            <a:ea typeface="Roboto Condensed Light" panose="02000000000000000000" pitchFamily="2" charset="0"/>
          </a:endParaRPr>
        </a:p>
      </dsp:txBody>
      <dsp:txXfrm>
        <a:off x="6611178" y="2076428"/>
        <a:ext cx="1931619" cy="2136015"/>
      </dsp:txXfrm>
    </dsp:sp>
    <dsp:sp modelId="{25D31986-CB27-4241-81B6-541D3850537B}">
      <dsp:nvSpPr>
        <dsp:cNvPr id="0" name=""/>
        <dsp:cNvSpPr/>
      </dsp:nvSpPr>
      <dsp:spPr>
        <a:xfrm>
          <a:off x="8813225" y="602056"/>
          <a:ext cx="1931619" cy="150123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uk-UA" sz="1200" b="1" kern="1200" dirty="0" smtClean="0">
              <a:latin typeface="Roboto Condensed Light" panose="02000000000000000000" pitchFamily="2" charset="0"/>
              <a:ea typeface="Roboto Condensed Light" panose="02000000000000000000" pitchFamily="2" charset="0"/>
            </a:rPr>
            <a:t>Державних підприємств та/або господарських товариств, більш ніж 50 відсотків акцій (часток) яких прямо чи опосередковано належать державі, щодо яких прийнято рішення про приватизацію</a:t>
          </a:r>
          <a:endParaRPr lang="uk-UA" sz="1200" b="1" kern="1200" dirty="0">
            <a:latin typeface="Roboto Condensed Light" panose="02000000000000000000" pitchFamily="2" charset="0"/>
            <a:ea typeface="Roboto Condensed Light" panose="02000000000000000000" pitchFamily="2" charset="0"/>
          </a:endParaRPr>
        </a:p>
      </dsp:txBody>
      <dsp:txXfrm>
        <a:off x="8813225" y="602056"/>
        <a:ext cx="1931619" cy="1501231"/>
      </dsp:txXfrm>
    </dsp:sp>
    <dsp:sp modelId="{545903CD-3A23-4535-9320-E203D45E52A2}">
      <dsp:nvSpPr>
        <dsp:cNvPr id="0" name=""/>
        <dsp:cNvSpPr/>
      </dsp:nvSpPr>
      <dsp:spPr>
        <a:xfrm>
          <a:off x="8813225" y="2076428"/>
          <a:ext cx="1931619" cy="213601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just" defTabSz="533400">
            <a:lnSpc>
              <a:spcPct val="90000"/>
            </a:lnSpc>
            <a:spcBef>
              <a:spcPct val="0"/>
            </a:spcBef>
            <a:spcAft>
              <a:spcPct val="15000"/>
            </a:spcAft>
            <a:buChar char="••"/>
          </a:pPr>
          <a:r>
            <a:rPr lang="uk-UA" sz="1200" kern="1200" dirty="0" smtClean="0">
              <a:latin typeface="Roboto Condensed Light" panose="02000000000000000000" pitchFamily="2" charset="0"/>
              <a:ea typeface="Roboto Condensed Light" panose="02000000000000000000" pitchFamily="2" charset="0"/>
            </a:rPr>
            <a:t>Закон України від 18.01.2018 № 2269-</a:t>
          </a:r>
          <a:r>
            <a:rPr lang="en-US" sz="1200" kern="1200" dirty="0" smtClean="0">
              <a:latin typeface="Roboto Condensed Light" panose="02000000000000000000" pitchFamily="2" charset="0"/>
              <a:ea typeface="Roboto Condensed Light" panose="02000000000000000000" pitchFamily="2" charset="0"/>
            </a:rPr>
            <a:t>V</a:t>
          </a:r>
          <a:r>
            <a:rPr lang="uk-UA" sz="1200" kern="1200" dirty="0" smtClean="0">
              <a:latin typeface="Roboto Condensed Light" panose="02000000000000000000" pitchFamily="2" charset="0"/>
              <a:ea typeface="Roboto Condensed Light" panose="02000000000000000000" pitchFamily="2" charset="0"/>
            </a:rPr>
            <a:t>ІІІ «Про приватизацію державного і комунального майна»</a:t>
          </a: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endParaRPr lang="uk-UA" sz="1200" kern="1200" dirty="0">
            <a:latin typeface="Roboto Condensed Light" panose="02000000000000000000" pitchFamily="2" charset="0"/>
            <a:ea typeface="Roboto Condensed Light" panose="02000000000000000000" pitchFamily="2" charset="0"/>
          </a:endParaRPr>
        </a:p>
        <a:p>
          <a:pPr marL="114300" lvl="1" indent="-114300" algn="just" defTabSz="533400">
            <a:lnSpc>
              <a:spcPct val="90000"/>
            </a:lnSpc>
            <a:spcBef>
              <a:spcPct val="0"/>
            </a:spcBef>
            <a:spcAft>
              <a:spcPct val="15000"/>
            </a:spcAft>
            <a:buChar char="••"/>
          </a:pPr>
          <a:r>
            <a:rPr lang="uk-UA" sz="1200" i="1" kern="1200" dirty="0" smtClean="0">
              <a:latin typeface="Roboto Condensed Light" panose="02000000000000000000" pitchFamily="2" charset="0"/>
              <a:ea typeface="Roboto Condensed Light" panose="02000000000000000000" pitchFamily="2" charset="0"/>
            </a:rPr>
            <a:t>Див статті 11, 12 Закону</a:t>
          </a:r>
          <a:endParaRPr lang="uk-UA" sz="1200" i="1" kern="1200" dirty="0">
            <a:latin typeface="Roboto Condensed Light" panose="02000000000000000000" pitchFamily="2" charset="0"/>
            <a:ea typeface="Roboto Condensed Light" panose="02000000000000000000" pitchFamily="2" charset="0"/>
          </a:endParaRPr>
        </a:p>
      </dsp:txBody>
      <dsp:txXfrm>
        <a:off x="8813225" y="2076428"/>
        <a:ext cx="1931619" cy="21360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3803487" y="-480912"/>
          <a:ext cx="4936950" cy="58987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Кодексом не передбачено особливостей банкрутства суб’єктів підприємницької діяльності, що мають суспільну, іншу цінність або особливий статус.</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З введенням в дію Кодексу розгляд заяв про відкриття провадження у справі про банкрутство таких суб’єктів підприємницької діяльності та подальше провадження у вже відкритих справах здійснюється відповідно до положень Кодексу в загальному порядку.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Таким чином, Рада міністрів Автономної Республіки Крим або орган місцевого самоврядування позбавляються права на звернення до господарського суду з клопотанням не застосовувати до таких суб’єктів відповідні процедури та закрити провадження у справі про банкрутство.</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Отже, якщо на дату введення в дію Кодексу (21.10.2019) вже було відкрито провадження у справі про банкрутство суб’єкта підприємницької діяльності, що має суспільну або іншу цінність, але під час розгляду справи про банкрутство такого суб’єкта від Ради міністрів АРК або органу місцевого самоврядування  не надійшло відповідного клопотання про незастосування до такого суб’єкта передбачених Законом процедур та закриття провадження у справі про банкрутство, або судом ще не було прийнято відповідного рішення за результатами розгляду цього клопотання, розгляд справи про банкрутство здійснюється відповідно до положень Кодексу на загальних підставах. </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Аналогічний підхід має бути застосований і до розгляду судом питання щодо подання Кабінетом Міністрів України, Радою міністрів АРК або органом місцевого самоврядування поруки за зобов’язаннями боржника – суб’єкта підприємницької діяльності, що має суспільну цінність або особливий статус (містоутворюючі та особливо небезпечні суб’єкти господарювання) (частини 9-13 статті 85 Закону).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У випадку, коли станом на 21.10.2019 щодо зазначених у статті 85 Закону  суб’єктів підприємницької діяльності судом прийнято постанову про визнання боржника банкрутом і відкриття ліквідаційної процедури, подальший розгляд справи про банкрутство здійснюється на загальних підставах відповідно до положень Кодексу. Тобто виключається можливість застосування положень Закону щодо особливих умов продажу та черговості задоволення вимог кредиторів у справах про банкрутство таких суб’єктів господарювання (частини 6, 7 статті 85 Закону), крім випадку, коли оголошення про продаж майна боржника станом на 21.10.2019 вже було опубліковане. </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Проте, у разі перебування станом на 21.10.2019 таких суб’єктів на  стадії санації, можливість застосування положень частини 8 статті  85 Закону щодо права Кабінету Міністрів України або органів місцевого самоврядування розрахуватися з усіма кредиторами в порядку, передбаченому Законом, зберігається. </a:t>
          </a:r>
          <a:endParaRPr lang="uk-UA" sz="1000" kern="1200" dirty="0">
            <a:latin typeface="Roboto Condensed Light" panose="02000000000000000000" pitchFamily="2" charset="0"/>
            <a:ea typeface="Roboto Condensed Light" panose="02000000000000000000" pitchFamily="2" charset="0"/>
          </a:endParaRPr>
        </a:p>
      </dsp:txBody>
      <dsp:txXfrm rot="-5400000">
        <a:off x="3322571" y="241006"/>
        <a:ext cx="5657781" cy="4454946"/>
      </dsp:txXfrm>
    </dsp:sp>
    <dsp:sp modelId="{453CC9D7-2812-4172-83D7-FAD800E7CBF8}">
      <dsp:nvSpPr>
        <dsp:cNvPr id="0" name=""/>
        <dsp:cNvSpPr/>
      </dsp:nvSpPr>
      <dsp:spPr>
        <a:xfrm>
          <a:off x="4504" y="2410"/>
          <a:ext cx="3318065" cy="49321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latin typeface="Roboto Condensed Light" panose="02000000000000000000" pitchFamily="2" charset="0"/>
              <a:ea typeface="Roboto Condensed Light" panose="02000000000000000000" pitchFamily="2" charset="0"/>
            </a:rPr>
            <a:t>Щодо розгляду господарськими судами справ про банкрутство суб’єктів підприємницької діяльності, що мають суспільну, іншу цінність або особливий статус.</a:t>
          </a:r>
          <a:endParaRPr lang="uk-UA" sz="1000" kern="1200" dirty="0">
            <a:latin typeface="Roboto Condensed Light" panose="02000000000000000000" pitchFamily="2" charset="0"/>
            <a:ea typeface="Roboto Condensed Light" panose="02000000000000000000" pitchFamily="2" charset="0"/>
          </a:endParaRPr>
        </a:p>
      </dsp:txBody>
      <dsp:txXfrm>
        <a:off x="166479" y="164385"/>
        <a:ext cx="2994115" cy="46081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4783669" y="-483795"/>
          <a:ext cx="2979829" cy="590454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Кодексом не передбачено особливостей банкрутства сільськогосподарських підприємств (в тому числі рибного господарства або риболовецького колгоспу).</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Отже з введенням в дію Кодексу розгляд заяв про відкриття провадження у справі про банкрутство сільськогосподарських підприємств та подальше провадження у вже відкритих таких справах здійснюється відповідно до положень Кодексу в загальному порядку.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Проте якщо оголошення про продаж майна боржника сільськогосподарського підприємства опубліковане до дня введення в дію Кодексу, то реалізація такого майна здійснюється з урахуванням особливостей передбачених статтею 86 Закону.</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У разі непродажу такого майна його подальша реалізація здійснюється відповідно до вимог Кодексу.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Крім того якщо на день введення в дію Кодексу у справі про банкрутство сільськогосподарського підприємства відкрита процедура санації, провадження продовжується відповідно до Закону і господарськими судами враховуються граничний строк санації та порядок продажу майна боржника, визначені частинами шостою та сьомою статті 86 Закону.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Перехід до наступної судової процедури та подальше провадження у таких справах здійснюється відповідно до Кодексу.</a:t>
          </a:r>
          <a:endParaRPr lang="uk-UA" sz="1000" kern="1200" dirty="0">
            <a:latin typeface="Roboto Condensed Light" panose="02000000000000000000" pitchFamily="2" charset="0"/>
            <a:ea typeface="Roboto Condensed Light" panose="02000000000000000000" pitchFamily="2" charset="0"/>
          </a:endParaRPr>
        </a:p>
      </dsp:txBody>
      <dsp:txXfrm rot="-5400000">
        <a:off x="3321310" y="1124027"/>
        <a:ext cx="5759086" cy="2688903"/>
      </dsp:txXfrm>
    </dsp:sp>
    <dsp:sp modelId="{453CC9D7-2812-4172-83D7-FAD800E7CBF8}">
      <dsp:nvSpPr>
        <dsp:cNvPr id="0" name=""/>
        <dsp:cNvSpPr/>
      </dsp:nvSpPr>
      <dsp:spPr>
        <a:xfrm>
          <a:off x="0" y="569502"/>
          <a:ext cx="3321309" cy="379795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t>Щодо розгляду господарськими судами справ про банкрутство сільськогосподарських підприємств.</a:t>
          </a:r>
          <a:endParaRPr lang="uk-UA" sz="1000" b="1" kern="1200" dirty="0">
            <a:latin typeface="Roboto Condensed Light" panose="02000000000000000000" pitchFamily="2" charset="0"/>
            <a:ea typeface="Roboto Condensed Light" panose="02000000000000000000" pitchFamily="2" charset="0"/>
          </a:endParaRPr>
        </a:p>
      </dsp:txBody>
      <dsp:txXfrm>
        <a:off x="162133" y="731635"/>
        <a:ext cx="2997043" cy="34736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4093855" y="-483795"/>
          <a:ext cx="4359456" cy="590454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b="1" kern="1200" dirty="0" smtClean="0">
              <a:latin typeface="Roboto Condensed Light" panose="02000000000000000000" pitchFamily="2" charset="0"/>
              <a:ea typeface="Roboto Condensed Light" panose="02000000000000000000" pitchFamily="2" charset="0"/>
            </a:rPr>
            <a:t>1.</a:t>
          </a:r>
          <a:r>
            <a:rPr lang="uk-UA" sz="1000" kern="1200" dirty="0" smtClean="0">
              <a:latin typeface="Roboto Condensed Light" panose="02000000000000000000" pitchFamily="2" charset="0"/>
              <a:ea typeface="Roboto Condensed Light" panose="02000000000000000000" pitchFamily="2" charset="0"/>
            </a:rPr>
            <a:t> Перш за все слід зазначити, що абзацом першим частини першої статті 94 Кодексу передбачено, що якщо законодавством не встановлено окрему процедуру банкрутства відповідного професійного учасника фондового ринку, до такого учасника застосовуються положення цього Кодексу з урахуванням особливостей, встановлених цією статтею.</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Таким чином, законодавець фактично надав перевагу спеціальному закону встановивши, що особливості передбачені статтею 94 Кодексу застосовуються лише в тому разі, якщо спеціальним законом не встановлено окремої процедури банкрутства відповідного професійного учасника фондового ринку.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Слід зазначити, що наразі не вбачається законодавчо встановлених окремих процедур банкрутства професійних учасників фондового ринку, але це не виключає встановлення таких процедур в майбутньому.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Загалом же положеннями статті 94 Кодексу особливості банкрутства професійних учасників ринку цінних паперів врегульовуються аналогічно положенням статті 88 Закону.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b="1" kern="1200" dirty="0" smtClean="0">
              <a:latin typeface="Roboto Condensed Light" panose="02000000000000000000" pitchFamily="2" charset="0"/>
              <a:ea typeface="Roboto Condensed Light" panose="02000000000000000000" pitchFamily="2" charset="0"/>
            </a:rPr>
            <a:t>2.</a:t>
          </a:r>
          <a:r>
            <a:rPr lang="uk-UA" sz="1000" kern="1200" dirty="0" smtClean="0">
              <a:latin typeface="Roboto Condensed Light" panose="02000000000000000000" pitchFamily="2" charset="0"/>
              <a:ea typeface="Roboto Condensed Light" panose="02000000000000000000" pitchFamily="2" charset="0"/>
            </a:rPr>
            <a:t> Статтею 94 Кодексу не передбачено поширення особливостей банкрутства на боржників інститутів спільного інвестування.</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Отже з введенням в дію Кодексу розгляд заяв про відкриття провадження у справі про банкрутство інститутів спільного інвестування та подальше провадження у вже відкритих таких справах здійснюється відповідно до положень Кодексу в загальному порядку.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При цьому, відповідно до абзацу третього частини другої статті 2 провадження у справі про визнання інституту спільного інвестування неплатоспроможним (банкрутом) здійснюється у порядку, передбаченому цим Кодексом, з урахуванням норм Закону України "Про інститути спільного інвестування".</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Так, відповідно до частини четвертої статті 67 Закону України "Про інститути спільного інвестування" у разі визнання компанії з управління активами банкрутом активи інституту спільного інвестування не включаються до ліквідаційної маси компанії з управління активами.</a:t>
          </a:r>
          <a:endParaRPr lang="uk-UA" sz="1000" kern="1200" dirty="0">
            <a:latin typeface="Roboto Condensed Light" panose="02000000000000000000" pitchFamily="2" charset="0"/>
            <a:ea typeface="Roboto Condensed Light" panose="02000000000000000000" pitchFamily="2" charset="0"/>
          </a:endParaRPr>
        </a:p>
      </dsp:txBody>
      <dsp:txXfrm rot="-5400000">
        <a:off x="3321309" y="501562"/>
        <a:ext cx="5691738" cy="3933834"/>
      </dsp:txXfrm>
    </dsp:sp>
    <dsp:sp modelId="{453CC9D7-2812-4172-83D7-FAD800E7CBF8}">
      <dsp:nvSpPr>
        <dsp:cNvPr id="0" name=""/>
        <dsp:cNvSpPr/>
      </dsp:nvSpPr>
      <dsp:spPr>
        <a:xfrm>
          <a:off x="0" y="204529"/>
          <a:ext cx="3321309" cy="45278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t>Щодо розгляду господарськими судами справ про банкрутство професійних учасників ринку цінних паперів та інститутів спільного інвестування.</a:t>
          </a:r>
          <a:endParaRPr lang="uk-UA" sz="1000" kern="1200" dirty="0">
            <a:latin typeface="Roboto Condensed Light" panose="02000000000000000000" pitchFamily="2" charset="0"/>
            <a:ea typeface="Roboto Condensed Light" panose="02000000000000000000" pitchFamily="2" charset="0"/>
          </a:endParaRPr>
        </a:p>
      </dsp:txBody>
      <dsp:txXfrm>
        <a:off x="162133" y="366662"/>
        <a:ext cx="2997043" cy="42036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3803487" y="-480912"/>
          <a:ext cx="4936950" cy="58987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b="1" kern="1200" dirty="0" smtClean="0">
              <a:latin typeface="Roboto Condensed Light" panose="02000000000000000000" pitchFamily="2" charset="0"/>
              <a:ea typeface="Roboto Condensed Light" panose="02000000000000000000" pitchFamily="2" charset="0"/>
            </a:rPr>
            <a:t>1. </a:t>
          </a:r>
          <a:r>
            <a:rPr lang="uk-UA" sz="1000" kern="1200" dirty="0" smtClean="0">
              <a:latin typeface="Roboto Condensed Light" panose="02000000000000000000" pitchFamily="2" charset="0"/>
              <a:ea typeface="Roboto Condensed Light" panose="02000000000000000000" pitchFamily="2" charset="0"/>
            </a:rPr>
            <a:t>Кодексом на відміну від Закону не передбачено спрощеного порядку провадження у справі про банкрутство боржника, що ліквідується власником, який давав можливість визнати такого боржника банкрутом і відкрити ліквідаційну процедуру без застосування процедур розпорядження майном та санації.</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Таким чином, якщо на дату введення в дію Кодексу за результатами розгляду заяви поданої в порядку статті 95 Закону ще не відкрито ліквідаційну процедуру, господарський суд вирішує питання прийняття та здійснює розгляд такої заяви в загальному порядку провадження у справі про банкрутство відповідно до положень Кодексу.</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Якщо на дату введення в дію Кодексу за результатами розгляду заяви поданої в порядку статті 95 Закону відкрито ліквідаційну процедуру подальший розгляд справи про банкрутство здійснюється господарським судом відповідно до положень Кодексу.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Серед іншого, господарському суду слід звернути увагу, зокрема, на відмінність вимог установлених Законом та Кодексом до призначення ліквідатора, відсутність можливості утворення ліквідаційної комісії та покладення обов'язків ліквідатора на голову ліквідаційної комісії (ліквідатора), призначеного в порядку ліквідації юридичної особи відповідно до законодавства України.</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b="1" kern="1200" dirty="0" smtClean="0">
              <a:latin typeface="Roboto Condensed Light" panose="02000000000000000000" pitchFamily="2" charset="0"/>
              <a:ea typeface="Roboto Condensed Light" panose="02000000000000000000" pitchFamily="2" charset="0"/>
            </a:rPr>
            <a:t>2. </a:t>
          </a:r>
          <a:r>
            <a:rPr lang="uk-UA" sz="1000" kern="1200" dirty="0" smtClean="0">
              <a:latin typeface="Roboto Condensed Light" panose="02000000000000000000" pitchFamily="2" charset="0"/>
              <a:ea typeface="Roboto Condensed Light" panose="02000000000000000000" pitchFamily="2" charset="0"/>
            </a:rPr>
            <a:t>У Кодексі збережено положення щодо зобов'язання боржника звернутися до господарського суду із заявою про відкриття провадження у справі у разі, якщо задоволення вимог одного або кількох кредиторів призведе до неможливості виконання грошових зобов'язань боржника в повному обсязі перед іншими кредиторами (загроза неплатоспроможності) (ч. 6 ст.34 Кодексу).</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Відповідно до ч. 3 ст. 110 «Ліквідація юридичної особи» Цивільного кодексу України якщо вартість майна юридичної особи є недостатньою для задоволення вимог кредиторів, юридична особа здійснює всі необхідні дії, встановлені законом про відновлення платоспроможності або визнання банкрутом.</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Отже, згідно з положеннями Кодексу та Цивільного кодексу України ліквідаційна комісія (ліквідатор) чи орган управління юридичної особи на який покладено виконання її функцій зобов’язаний у місячний строк звернутися до господарського суду із заявою про відкриття провадження у справі про банкрутство, якщо вартість майна юридичної особи є недостатньою для задоволення вимог кредиторів.</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Така заява підлягає розгляду в загальному порядку провадження у справі про банкрутство відповідно до положень Кодексу.</a:t>
          </a:r>
          <a:endParaRPr lang="uk-UA" sz="1000" kern="1200" dirty="0">
            <a:latin typeface="Roboto Condensed Light" panose="02000000000000000000" pitchFamily="2" charset="0"/>
            <a:ea typeface="Roboto Condensed Light" panose="02000000000000000000" pitchFamily="2" charset="0"/>
          </a:endParaRPr>
        </a:p>
      </dsp:txBody>
      <dsp:txXfrm rot="-5400000">
        <a:off x="3322571" y="241006"/>
        <a:ext cx="5657781" cy="4454946"/>
      </dsp:txXfrm>
    </dsp:sp>
    <dsp:sp modelId="{453CC9D7-2812-4172-83D7-FAD800E7CBF8}">
      <dsp:nvSpPr>
        <dsp:cNvPr id="0" name=""/>
        <dsp:cNvSpPr/>
      </dsp:nvSpPr>
      <dsp:spPr>
        <a:xfrm>
          <a:off x="4504" y="2410"/>
          <a:ext cx="3318065" cy="49321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t>Щодо розгляду господарськими судами справ про банкрутство боржника, що ліквідується власником</a:t>
          </a:r>
          <a:endParaRPr lang="uk-UA" sz="1000" kern="1200" dirty="0">
            <a:latin typeface="Roboto Condensed Light" panose="02000000000000000000" pitchFamily="2" charset="0"/>
            <a:ea typeface="Roboto Condensed Light" panose="02000000000000000000" pitchFamily="2" charset="0"/>
          </a:endParaRPr>
        </a:p>
      </dsp:txBody>
      <dsp:txXfrm>
        <a:off x="166479" y="164385"/>
        <a:ext cx="2994115" cy="460818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4494917" y="-483795"/>
          <a:ext cx="3557333" cy="590454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Кодексом як і Законом не передбачено особливостей банкрутства відсутнього боржника.</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Проте наразі існує ситуація, коли заяви про порушення справи про банкрутство відсутнього боржника, подані до 19.01.2013, розглядаються за правилами статті 52 редакції Закону, яка діє з 01.01.2000, викладена згідно із Законом України від 30.06.1999 № 784-XIV з наступними змінами.</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У зв’язку з цим, слід зазначити, що Кодексом передбачено, що Закон, прийнятий у 1992 році з усіма наступними змінами, втрачає чинність. Тобто втрачають чинність всі редакції Закону.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Тому з введенням в дію Кодексу справи про банкрутство відсутнього боржника підлягають розгляду в загальному порядку провадження у справі про банкрутство відповідно до положень Кодексу.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Серед іншого, господарським судам слід враховувати:</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відмінність вимог установлених Законом та Кодексом до призначення ліквідатора, неможливість подання державним органом з питань банкрутства кандидатури ліквідатора та неможливість призначення ліквідатора з числа його працівників;</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передбачений Кодексом порядок виплати винагороди ліквідатору;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відсутність можливості ліквідатора ініціювати припинення ліквідаційної процедури боржника та переходу до загальних процедур банкрутства.</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Разом з тим, слід зазначити, що якщо до введення в дію Кодексу у справі про банкрутство відсутнього боржника господарським судом було задоволено відповідне клопотання ліквідатора та введено процедуру санації такого боржника, то провадження в такій справі продовжується відповідно до Закону.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Проте, перехід до наступної судової процедури та подальше провадження у таких справах здійснюється відповідно до Кодексу.</a:t>
          </a:r>
          <a:endParaRPr lang="uk-UA" sz="1000" kern="1200" dirty="0">
            <a:latin typeface="Roboto Condensed Light" panose="02000000000000000000" pitchFamily="2" charset="0"/>
            <a:ea typeface="Roboto Condensed Light" panose="02000000000000000000" pitchFamily="2" charset="0"/>
          </a:endParaRPr>
        </a:p>
      </dsp:txBody>
      <dsp:txXfrm rot="-5400000">
        <a:off x="3321310" y="863467"/>
        <a:ext cx="5730894" cy="3210023"/>
      </dsp:txXfrm>
    </dsp:sp>
    <dsp:sp modelId="{453CC9D7-2812-4172-83D7-FAD800E7CBF8}">
      <dsp:nvSpPr>
        <dsp:cNvPr id="0" name=""/>
        <dsp:cNvSpPr/>
      </dsp:nvSpPr>
      <dsp:spPr>
        <a:xfrm>
          <a:off x="0" y="545438"/>
          <a:ext cx="3321309" cy="384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t>Щодо розгляду господарськими судами справ про банкрутство відсутнього боржника.</a:t>
          </a:r>
          <a:endParaRPr lang="uk-UA" sz="1000" kern="1200" dirty="0">
            <a:latin typeface="Roboto Condensed Light" panose="02000000000000000000" pitchFamily="2" charset="0"/>
            <a:ea typeface="Roboto Condensed Light" panose="02000000000000000000" pitchFamily="2" charset="0"/>
          </a:endParaRPr>
        </a:p>
      </dsp:txBody>
      <dsp:txXfrm>
        <a:off x="162133" y="707571"/>
        <a:ext cx="2997043" cy="35218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34BB0-D4BC-41C9-9F4E-23D5EC3E97A1}">
      <dsp:nvSpPr>
        <dsp:cNvPr id="0" name=""/>
        <dsp:cNvSpPr/>
      </dsp:nvSpPr>
      <dsp:spPr>
        <a:xfrm rot="5400000">
          <a:off x="4783684" y="-483795"/>
          <a:ext cx="2979799" cy="590454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Кодексом не передбачено особливостей провадження санації боржника його керівником.</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Водночас слід зазначити, що відповідно до статті 1 Кодексу керуючий санацією це арбітражний керуючий, а у випадках, передбачених цим Кодексом, - керівник боржника, призначений господарським судом для здійснення процедури санації боржника.</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Однак з положень Кодексу не вбачається таких випадків.</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Отже, з введенням в дію Кодексу стаття 94 Закону, як і весь Закон, втрачає чинність.</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Відповідно керівник боржника та комітет кредиторів втрачають можливість ініціювати перед господарським судом призначення керівника боржника керуючим санації боржника.</a:t>
          </a:r>
          <a:endParaRPr lang="uk-UA" sz="1000" kern="1200" dirty="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Таким чином, у разі перебування на розгляді господарського суду на дату введення в дію Кодексу заява керівника боржника або клопотання комітету кредиторів про призначення керуючим санації керівника боржника, вони мають бути відхилені господарським судом.</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smtClean="0">
              <a:latin typeface="Roboto Condensed Light" panose="02000000000000000000" pitchFamily="2" charset="0"/>
              <a:ea typeface="Roboto Condensed Light" panose="02000000000000000000" pitchFamily="2" charset="0"/>
            </a:rPr>
            <a:t>Якщо на день введення в дію Кодексу у справі про банкрутство відкрито процедуру санації, зокрема, в порядку передбаченому статтею 94 Закону, провадження в такій справі продовжується відповідно до Закону.</a:t>
          </a:r>
          <a:endParaRPr lang="uk-UA" sz="1000" kern="1200">
            <a:latin typeface="Roboto Condensed Light" panose="02000000000000000000" pitchFamily="2" charset="0"/>
            <a:ea typeface="Roboto Condensed Light" panose="02000000000000000000" pitchFamily="2" charset="0"/>
          </a:endParaRPr>
        </a:p>
        <a:p>
          <a:pPr marL="57150" lvl="1" indent="-57150" algn="just" defTabSz="444500">
            <a:lnSpc>
              <a:spcPct val="90000"/>
            </a:lnSpc>
            <a:spcBef>
              <a:spcPct val="0"/>
            </a:spcBef>
            <a:spcAft>
              <a:spcPct val="15000"/>
            </a:spcAft>
            <a:buChar char="••"/>
          </a:pPr>
          <a:r>
            <a:rPr lang="uk-UA" sz="1000" kern="1200" dirty="0" smtClean="0">
              <a:latin typeface="Roboto Condensed Light" panose="02000000000000000000" pitchFamily="2" charset="0"/>
              <a:ea typeface="Roboto Condensed Light" panose="02000000000000000000" pitchFamily="2" charset="0"/>
            </a:rPr>
            <a:t>Перехід до наступної судової процедури та подальше провадження у таких справах здійснюється відповідно до Кодексу.</a:t>
          </a:r>
          <a:endParaRPr lang="uk-UA" sz="1000" kern="1200" dirty="0">
            <a:latin typeface="Roboto Condensed Light" panose="02000000000000000000" pitchFamily="2" charset="0"/>
            <a:ea typeface="Roboto Condensed Light" panose="02000000000000000000" pitchFamily="2" charset="0"/>
          </a:endParaRPr>
        </a:p>
      </dsp:txBody>
      <dsp:txXfrm rot="-5400000">
        <a:off x="3321309" y="1124042"/>
        <a:ext cx="5759087" cy="2688875"/>
      </dsp:txXfrm>
    </dsp:sp>
    <dsp:sp modelId="{453CC9D7-2812-4172-83D7-FAD800E7CBF8}">
      <dsp:nvSpPr>
        <dsp:cNvPr id="0" name=""/>
        <dsp:cNvSpPr/>
      </dsp:nvSpPr>
      <dsp:spPr>
        <a:xfrm>
          <a:off x="0" y="834190"/>
          <a:ext cx="3321309" cy="326857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38100" bIns="19050" numCol="1" spcCol="1270" anchor="ctr" anchorCtr="0">
          <a:noAutofit/>
        </a:bodyPr>
        <a:lstStyle/>
        <a:p>
          <a:pPr lvl="0" algn="ctr" defTabSz="444500">
            <a:lnSpc>
              <a:spcPct val="90000"/>
            </a:lnSpc>
            <a:spcBef>
              <a:spcPct val="0"/>
            </a:spcBef>
            <a:spcAft>
              <a:spcPct val="35000"/>
            </a:spcAft>
          </a:pPr>
          <a:r>
            <a:rPr lang="uk-UA" sz="1000" b="1" kern="1200" dirty="0" smtClean="0"/>
            <a:t>Щодо розгляду господарськими судами заяви про порушення справи про банкрутство боржника з метою проведення керівником процедури санації до подання кредиторами заяви про порушення справи про банкрутство.</a:t>
          </a:r>
          <a:endParaRPr lang="uk-UA" sz="1000" kern="1200" dirty="0">
            <a:latin typeface="Roboto Condensed Light" panose="02000000000000000000" pitchFamily="2" charset="0"/>
            <a:ea typeface="Roboto Condensed Light" panose="02000000000000000000" pitchFamily="2" charset="0"/>
          </a:endParaRPr>
        </a:p>
      </dsp:txBody>
      <dsp:txXfrm>
        <a:off x="159559" y="993749"/>
        <a:ext cx="3002191" cy="2949458"/>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B5334B-90D4-4841-96A6-92467B66B432}" type="datetimeFigureOut">
              <a:rPr lang="uk-UA" smtClean="0"/>
              <a:pPr/>
              <a:t>12.06.2019</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350FFF-9B77-4C11-9252-88F01EFB58DD}" type="slidenum">
              <a:rPr lang="uk-UA" smtClean="0"/>
              <a:pPr/>
              <a:t>‹№›</a:t>
            </a:fld>
            <a:endParaRPr lang="uk-UA"/>
          </a:p>
        </p:txBody>
      </p:sp>
    </p:spTree>
    <p:extLst>
      <p:ext uri="{BB962C8B-B14F-4D97-AF65-F5344CB8AC3E}">
        <p14:creationId xmlns:p14="http://schemas.microsoft.com/office/powerpoint/2010/main" val="2110158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r>
              <a:rPr lang="uk-UA" smtClean="0"/>
              <a:t>Верховний Суд</a:t>
            </a:r>
            <a:endParaRPr lang="uk-UA"/>
          </a:p>
        </p:txBody>
      </p:sp>
      <p:sp>
        <p:nvSpPr>
          <p:cNvPr id="5" name="Місце для нижнього колонтитула 4"/>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6" name="Місце для номера слайда 5"/>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380163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r>
              <a:rPr lang="uk-UA" smtClean="0"/>
              <a:t>Верховний Суд</a:t>
            </a:r>
            <a:endParaRPr lang="uk-UA"/>
          </a:p>
        </p:txBody>
      </p:sp>
      <p:sp>
        <p:nvSpPr>
          <p:cNvPr id="5" name="Місце для нижнього колонтитула 4"/>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6" name="Місце для номера слайда 5"/>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2530292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r>
              <a:rPr lang="uk-UA" smtClean="0"/>
              <a:t>Верховний Суд</a:t>
            </a:r>
            <a:endParaRPr lang="uk-UA"/>
          </a:p>
        </p:txBody>
      </p:sp>
      <p:sp>
        <p:nvSpPr>
          <p:cNvPr id="5" name="Місце для нижнього колонтитула 4"/>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6" name="Місце для номера слайда 5"/>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1645680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r>
              <a:rPr lang="uk-UA" smtClean="0"/>
              <a:t>Верховний Суд</a:t>
            </a:r>
            <a:endParaRPr lang="uk-UA"/>
          </a:p>
        </p:txBody>
      </p:sp>
      <p:sp>
        <p:nvSpPr>
          <p:cNvPr id="5" name="Місце для нижнього колонтитула 4"/>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6" name="Місце для номера слайда 5"/>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2613082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r>
              <a:rPr lang="uk-UA" smtClean="0"/>
              <a:t>Верховний Суд</a:t>
            </a:r>
            <a:endParaRPr lang="uk-UA"/>
          </a:p>
        </p:txBody>
      </p:sp>
      <p:sp>
        <p:nvSpPr>
          <p:cNvPr id="5" name="Місце для нижнього колонтитула 4"/>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6" name="Місце для номера слайда 5"/>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90342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r>
              <a:rPr lang="uk-UA" smtClean="0"/>
              <a:t>Верховний Суд</a:t>
            </a:r>
            <a:endParaRPr lang="uk-UA"/>
          </a:p>
        </p:txBody>
      </p:sp>
      <p:sp>
        <p:nvSpPr>
          <p:cNvPr id="6" name="Місце для нижнього колонтитула 5"/>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7" name="Місце для номера слайда 6"/>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2134555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r>
              <a:rPr lang="uk-UA" smtClean="0"/>
              <a:t>Верховний Суд</a:t>
            </a:r>
            <a:endParaRPr lang="uk-UA"/>
          </a:p>
        </p:txBody>
      </p:sp>
      <p:sp>
        <p:nvSpPr>
          <p:cNvPr id="8" name="Місце для нижнього колонтитула 7"/>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9" name="Місце для номера слайда 8"/>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1328623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r>
              <a:rPr lang="uk-UA" smtClean="0"/>
              <a:t>Верховний Суд</a:t>
            </a:r>
            <a:endParaRPr lang="uk-UA"/>
          </a:p>
        </p:txBody>
      </p:sp>
      <p:sp>
        <p:nvSpPr>
          <p:cNvPr id="4" name="Місце для нижнього колонтитула 3"/>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5" name="Місце для номера слайда 4"/>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238470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r>
              <a:rPr lang="uk-UA" smtClean="0"/>
              <a:t>Верховний Суд</a:t>
            </a:r>
            <a:endParaRPr lang="uk-UA"/>
          </a:p>
        </p:txBody>
      </p:sp>
      <p:sp>
        <p:nvSpPr>
          <p:cNvPr id="3" name="Місце для нижнього колонтитула 2"/>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4" name="Місце для номера слайда 3"/>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2681542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r>
              <a:rPr lang="uk-UA" smtClean="0"/>
              <a:t>Верховний Суд</a:t>
            </a:r>
            <a:endParaRPr lang="uk-UA"/>
          </a:p>
        </p:txBody>
      </p:sp>
      <p:sp>
        <p:nvSpPr>
          <p:cNvPr id="6" name="Місце для нижнього колонтитула 5"/>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7" name="Місце для номера слайда 6"/>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161735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r>
              <a:rPr lang="uk-UA" smtClean="0"/>
              <a:t>Верховний Суд</a:t>
            </a:r>
            <a:endParaRPr lang="uk-UA"/>
          </a:p>
        </p:txBody>
      </p:sp>
      <p:sp>
        <p:nvSpPr>
          <p:cNvPr id="6" name="Місце для нижнього колонтитула 5"/>
          <p:cNvSpPr>
            <a:spLocks noGrp="1"/>
          </p:cNvSpPr>
          <p:nvPr>
            <p:ph type="ftr" sz="quarter" idx="11"/>
          </p:nvPr>
        </p:nvSpPr>
        <p:spPr/>
        <p:txBody>
          <a:bodyPr/>
          <a:lstStyle/>
          <a:p>
            <a:r>
              <a:rPr lang="ru-RU" smtClean="0"/>
              <a:t>Деякі процесуальні аспекти розгляду справ щодо окремих категорій боржників</a:t>
            </a:r>
            <a:endParaRPr lang="uk-UA"/>
          </a:p>
        </p:txBody>
      </p:sp>
      <p:sp>
        <p:nvSpPr>
          <p:cNvPr id="7" name="Місце для номера слайда 6"/>
          <p:cNvSpPr>
            <a:spLocks noGrp="1"/>
          </p:cNvSpPr>
          <p:nvPr>
            <p:ph type="sldNum" sz="quarter" idx="12"/>
          </p:nvPr>
        </p:nvSpPr>
        <p:spPr/>
        <p:txBody>
          <a:bodyPr/>
          <a:lstStyle/>
          <a:p>
            <a:fld id="{29620606-38EC-4509-ADA7-DE66774FF2D4}" type="slidenum">
              <a:rPr lang="uk-UA" smtClean="0"/>
              <a:pPr/>
              <a:t>‹№›</a:t>
            </a:fld>
            <a:endParaRPr lang="uk-UA"/>
          </a:p>
        </p:txBody>
      </p:sp>
    </p:spTree>
    <p:extLst>
      <p:ext uri="{BB962C8B-B14F-4D97-AF65-F5344CB8AC3E}">
        <p14:creationId xmlns:p14="http://schemas.microsoft.com/office/powerpoint/2010/main" val="104839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uk-UA" smtClean="0"/>
              <a:t>Верховний Суд</a:t>
            </a:r>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Деякі процесуальні аспекти розгляду справ щодо окремих категорій боржників</a:t>
            </a:r>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620606-38EC-4509-ADA7-DE66774FF2D4}" type="slidenum">
              <a:rPr lang="uk-UA" smtClean="0"/>
              <a:pPr/>
              <a:t>‹№›</a:t>
            </a:fld>
            <a:endParaRPr lang="uk-UA"/>
          </a:p>
        </p:txBody>
      </p:sp>
    </p:spTree>
    <p:extLst>
      <p:ext uri="{BB962C8B-B14F-4D97-AF65-F5344CB8AC3E}">
        <p14:creationId xmlns:p14="http://schemas.microsoft.com/office/powerpoint/2010/main" val="4070628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Підзаголовок 2"/>
          <p:cNvSpPr>
            <a:spLocks noGrp="1"/>
          </p:cNvSpPr>
          <p:nvPr>
            <p:ph type="subTitle" idx="1"/>
          </p:nvPr>
        </p:nvSpPr>
        <p:spPr>
          <a:xfrm>
            <a:off x="235904" y="5004261"/>
            <a:ext cx="11427228" cy="1612670"/>
          </a:xfrm>
        </p:spPr>
        <p:txBody>
          <a:bodyPr>
            <a:noAutofit/>
          </a:bodyPr>
          <a:lstStyle/>
          <a:p>
            <a:pPr algn="l"/>
            <a:r>
              <a:rPr lang="uk-UA" sz="3200" b="1" dirty="0" smtClean="0">
                <a:solidFill>
                  <a:schemeClr val="bg1"/>
                </a:solidFill>
                <a:latin typeface="Roboto Condensed Light" panose="02000000000000000000" pitchFamily="2" charset="0"/>
                <a:ea typeface="Roboto Condensed Light" panose="02000000000000000000" pitchFamily="2" charset="0"/>
              </a:rPr>
              <a:t>Володимир Погребняк</a:t>
            </a:r>
          </a:p>
          <a:p>
            <a:pPr algn="l"/>
            <a:r>
              <a:rPr lang="uk-UA" sz="2200" b="1" dirty="0" err="1">
                <a:solidFill>
                  <a:schemeClr val="bg1"/>
                </a:solidFill>
                <a:latin typeface="Roboto Condensed Light" panose="02000000000000000000" pitchFamily="2" charset="0"/>
                <a:ea typeface="Roboto Condensed Light" panose="02000000000000000000" pitchFamily="2" charset="0"/>
              </a:rPr>
              <a:t>к.ю.н</a:t>
            </a:r>
            <a:r>
              <a:rPr lang="uk-UA" sz="2200" b="1" dirty="0">
                <a:solidFill>
                  <a:schemeClr val="bg1"/>
                </a:solidFill>
                <a:latin typeface="Roboto Condensed Light" panose="02000000000000000000" pitchFamily="2" charset="0"/>
                <a:ea typeface="Roboto Condensed Light" panose="02000000000000000000" pitchFamily="2" charset="0"/>
              </a:rPr>
              <a:t>., суддя - секретар судової палати для розгляду справ про банкрутство Касаційного господарського суду у складі Верховного Суду</a:t>
            </a:r>
          </a:p>
          <a:p>
            <a:pPr algn="l"/>
            <a:endParaRPr lang="uk-UA" sz="4600" dirty="0">
              <a:solidFill>
                <a:schemeClr val="bg1"/>
              </a:solidFill>
              <a:latin typeface="Roboto Condensed Light" panose="02000000000000000000" pitchFamily="2" charset="0"/>
              <a:ea typeface="Roboto Condensed Light" panose="02000000000000000000" pitchFamily="2" charset="0"/>
            </a:endParaRPr>
          </a:p>
        </p:txBody>
      </p:sp>
      <p:sp>
        <p:nvSpPr>
          <p:cNvPr id="2" name="TextBox 1"/>
          <p:cNvSpPr txBox="1"/>
          <p:nvPr/>
        </p:nvSpPr>
        <p:spPr>
          <a:xfrm>
            <a:off x="360219" y="1229943"/>
            <a:ext cx="3629890" cy="1308050"/>
          </a:xfrm>
          <a:prstGeom prst="rect">
            <a:avLst/>
          </a:prstGeom>
          <a:noFill/>
        </p:spPr>
        <p:txBody>
          <a:bodyPr wrap="square" rtlCol="0">
            <a:spAutoFit/>
          </a:bodyPr>
          <a:lstStyle/>
          <a:p>
            <a:r>
              <a:rPr lang="uk-UA" sz="2800" b="1" dirty="0" smtClean="0">
                <a:solidFill>
                  <a:schemeClr val="bg1"/>
                </a:solidFill>
                <a:latin typeface="Roboto Condensed Light" panose="02000000000000000000" pitchFamily="2" charset="0"/>
                <a:ea typeface="Roboto Condensed Light" panose="02000000000000000000" pitchFamily="2" charset="0"/>
              </a:rPr>
              <a:t>Верховний</a:t>
            </a:r>
          </a:p>
          <a:p>
            <a:r>
              <a:rPr lang="uk-UA" sz="2800" b="1" dirty="0" smtClean="0">
                <a:solidFill>
                  <a:schemeClr val="bg1"/>
                </a:solidFill>
                <a:latin typeface="Roboto Condensed Light" panose="02000000000000000000" pitchFamily="2" charset="0"/>
                <a:ea typeface="Roboto Condensed Light" panose="02000000000000000000" pitchFamily="2" charset="0"/>
              </a:rPr>
              <a:t>Суд</a:t>
            </a:r>
          </a:p>
          <a:p>
            <a:pPr>
              <a:spcBef>
                <a:spcPts val="600"/>
              </a:spcBef>
            </a:pPr>
            <a:r>
              <a:rPr lang="uk-UA" b="1"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endParaRPr lang="uk-UA" b="1" dirty="0">
              <a:solidFill>
                <a:schemeClr val="bg1"/>
              </a:solidFill>
              <a:latin typeface="Roboto Condensed Light" panose="02000000000000000000" pitchFamily="2" charset="0"/>
              <a:ea typeface="Roboto Condensed Light" panose="02000000000000000000" pitchFamily="2" charset="0"/>
            </a:endParaRPr>
          </a:p>
        </p:txBody>
      </p:sp>
      <p:pic>
        <p:nvPicPr>
          <p:cNvPr id="4" name="Рисунок 3"/>
          <p:cNvPicPr>
            <a:picLocks noChangeAspect="1"/>
          </p:cNvPicPr>
          <p:nvPr/>
        </p:nvPicPr>
        <p:blipFill>
          <a:blip r:embed="rId2"/>
          <a:stretch>
            <a:fillRect/>
          </a:stretch>
        </p:blipFill>
        <p:spPr>
          <a:xfrm>
            <a:off x="235904" y="31728"/>
            <a:ext cx="1027630" cy="1254508"/>
          </a:xfrm>
          <a:prstGeom prst="rect">
            <a:avLst/>
          </a:prstGeom>
        </p:spPr>
      </p:pic>
      <p:sp>
        <p:nvSpPr>
          <p:cNvPr id="5" name="Підзаголовок 2"/>
          <p:cNvSpPr txBox="1">
            <a:spLocks/>
          </p:cNvSpPr>
          <p:nvPr/>
        </p:nvSpPr>
        <p:spPr>
          <a:xfrm>
            <a:off x="235904" y="3241963"/>
            <a:ext cx="11427228" cy="130094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uk-UA" sz="4600" b="1" dirty="0" smtClean="0">
                <a:solidFill>
                  <a:schemeClr val="bg1"/>
                </a:solidFill>
                <a:latin typeface="Roboto Condensed Light" panose="02000000000000000000" pitchFamily="2" charset="0"/>
                <a:ea typeface="Roboto Condensed Light" panose="02000000000000000000" pitchFamily="2" charset="0"/>
              </a:rPr>
              <a:t>Деякі процесуальні аспекти розгляду справ щодо окремих категорій боржників</a:t>
            </a:r>
            <a:endParaRPr lang="uk-UA" sz="4600" b="1"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19379892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2"/>
            <a:ext cx="11296304" cy="942081"/>
          </a:xfrm>
        </p:spPr>
        <p:txBody>
          <a:bodyPr>
            <a:noAutofit/>
          </a:bodyPr>
          <a:lstStyle/>
          <a:p>
            <a:r>
              <a:rPr lang="uk-UA" sz="3200" b="1" dirty="0" smtClean="0">
                <a:solidFill>
                  <a:srgbClr val="002060"/>
                </a:solidFill>
                <a:latin typeface="Roboto Condensed Light" panose="02000000000000000000" pitchFamily="2" charset="0"/>
                <a:ea typeface="Roboto Condensed Light" panose="02000000000000000000" pitchFamily="2" charset="0"/>
              </a:rPr>
              <a:t>Боржники щодо яких на момент введення в дію Кодексу будуть чинні заборони передбачені спеціальними законами </a:t>
            </a:r>
            <a:endParaRPr lang="uk-UA" sz="3200" b="1"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10</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525205095"/>
              </p:ext>
            </p:extLst>
          </p:nvPr>
        </p:nvGraphicFramePr>
        <p:xfrm>
          <a:off x="664600" y="1377754"/>
          <a:ext cx="10749884" cy="4814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0185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1679805"/>
          </a:xfrm>
        </p:spPr>
        <p:txBody>
          <a:bodyPr>
            <a:normAutofit/>
          </a:bodyPr>
          <a:lstStyle/>
          <a:p>
            <a:r>
              <a:rPr lang="uk-UA" sz="4000" b="1" dirty="0">
                <a:solidFill>
                  <a:schemeClr val="bg1"/>
                </a:solidFill>
                <a:latin typeface="Roboto Condensed Light" panose="02000000000000000000" pitchFamily="2" charset="0"/>
                <a:ea typeface="Roboto Condensed Light" panose="02000000000000000000" pitchFamily="2" charset="0"/>
              </a:rPr>
              <a:t>ІІІ. Щодо особливостей провадження у справах про банкрутство окремих категорій боржників.</a:t>
            </a:r>
          </a:p>
        </p:txBody>
      </p:sp>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chemeClr val="bg1"/>
                </a:solidFill>
                <a:latin typeface="Roboto Condensed Light" panose="02000000000000000000" pitchFamily="2" charset="0"/>
                <a:ea typeface="Roboto Condensed Light" panose="02000000000000000000" pitchFamily="2" charset="0"/>
              </a:rPr>
              <a:pPr/>
              <a:t>11</a:t>
            </a:fld>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chemeClr val="bg1"/>
                </a:solidFill>
                <a:latin typeface="Roboto Condensed Light" panose="02000000000000000000" pitchFamily="2" charset="0"/>
                <a:ea typeface="Roboto Condensed Light" panose="02000000000000000000" pitchFamily="2" charset="0"/>
              </a:rPr>
              <a:t>Верховний Суд</a:t>
            </a:r>
          </a:p>
          <a:p>
            <a:r>
              <a:rPr lang="uk-UA"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chemeClr val="bg1"/>
                </a:solidFill>
                <a:latin typeface="Roboto Condensed Light" panose="02000000000000000000" pitchFamily="2" charset="0"/>
                <a:ea typeface="Roboto Condensed Light" panose="02000000000000000000" pitchFamily="2" charset="0"/>
              </a:rPr>
              <a:t>______</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chemeClr val="bg1"/>
                </a:solidFill>
                <a:latin typeface="Roboto Condensed Light" panose="02000000000000000000" pitchFamily="2" charset="0"/>
                <a:ea typeface="Roboto Condensed Light" panose="02000000000000000000" pitchFamily="2" charset="0"/>
              </a:rPr>
              <a:t>Деякі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процесуальні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аспекти</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розгляду</a:t>
            </a:r>
            <a:r>
              <a:rPr lang="ru-RU" dirty="0" smtClean="0">
                <a:solidFill>
                  <a:schemeClr val="bg1"/>
                </a:solidFill>
                <a:latin typeface="Roboto Condensed Light" panose="02000000000000000000" pitchFamily="2" charset="0"/>
                <a:ea typeface="Roboto Condensed Light" panose="02000000000000000000" pitchFamily="2" charset="0"/>
              </a:rPr>
              <a:t> справ </a:t>
            </a:r>
            <a:r>
              <a:rPr lang="ru-RU" dirty="0" err="1" smtClean="0">
                <a:solidFill>
                  <a:schemeClr val="bg1"/>
                </a:solidFill>
                <a:latin typeface="Roboto Condensed Light" panose="02000000000000000000" pitchFamily="2" charset="0"/>
                <a:ea typeface="Roboto Condensed Light" panose="02000000000000000000" pitchFamily="2" charset="0"/>
              </a:rPr>
              <a:t>щодо</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окремих</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категорій</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боржників</a:t>
            </a:r>
            <a:endParaRPr lang="uk-UA"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1853561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139742"/>
            <a:ext cx="11296304" cy="520774"/>
          </a:xfrm>
        </p:spPr>
        <p:txBody>
          <a:bodyPr>
            <a:noAutofit/>
          </a:bodyPr>
          <a:lstStyle/>
          <a:p>
            <a:r>
              <a:rPr lang="uk-UA" sz="3200" b="1" dirty="0">
                <a:solidFill>
                  <a:srgbClr val="002060"/>
                </a:solidFill>
                <a:latin typeface="Roboto Condensed Light" panose="02000000000000000000" pitchFamily="2" charset="0"/>
                <a:ea typeface="Roboto Condensed Light" panose="02000000000000000000" pitchFamily="2" charset="0"/>
              </a:rPr>
              <a:t>Динаміка законодавчого визначення окремих категорій </a:t>
            </a:r>
            <a:r>
              <a:rPr lang="uk-UA" sz="3200" b="1" dirty="0" smtClean="0">
                <a:solidFill>
                  <a:srgbClr val="002060"/>
                </a:solidFill>
                <a:latin typeface="Roboto Condensed Light" panose="02000000000000000000" pitchFamily="2" charset="0"/>
                <a:ea typeface="Roboto Condensed Light" panose="02000000000000000000" pitchFamily="2" charset="0"/>
              </a:rPr>
              <a:t>боржників</a:t>
            </a:r>
            <a:endParaRPr lang="uk-UA" sz="3200" b="1"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599" y="6200860"/>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12</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89" y="6168357"/>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093963" y="6200860"/>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3431137712"/>
              </p:ext>
            </p:extLst>
          </p:nvPr>
        </p:nvGraphicFramePr>
        <p:xfrm>
          <a:off x="558336" y="633116"/>
          <a:ext cx="10962411" cy="5562641"/>
        </p:xfrm>
        <a:graphic>
          <a:graphicData uri="http://schemas.openxmlformats.org/drawingml/2006/table">
            <a:tbl>
              <a:tblPr firstRow="1" firstCol="1" bandRow="1">
                <a:tableStyleId>{5C22544A-7EE6-4342-B048-85BDC9FD1C3A}</a:tableStyleId>
              </a:tblPr>
              <a:tblGrid>
                <a:gridCol w="3654137">
                  <a:extLst>
                    <a:ext uri="{9D8B030D-6E8A-4147-A177-3AD203B41FA5}">
                      <a16:colId xmlns:a16="http://schemas.microsoft.com/office/drawing/2014/main" val="3137261520"/>
                    </a:ext>
                  </a:extLst>
                </a:gridCol>
                <a:gridCol w="3654137">
                  <a:extLst>
                    <a:ext uri="{9D8B030D-6E8A-4147-A177-3AD203B41FA5}">
                      <a16:colId xmlns:a16="http://schemas.microsoft.com/office/drawing/2014/main" val="2131831643"/>
                    </a:ext>
                  </a:extLst>
                </a:gridCol>
                <a:gridCol w="3654137">
                  <a:extLst>
                    <a:ext uri="{9D8B030D-6E8A-4147-A177-3AD203B41FA5}">
                      <a16:colId xmlns:a16="http://schemas.microsoft.com/office/drawing/2014/main" val="4193425911"/>
                    </a:ext>
                  </a:extLst>
                </a:gridCol>
              </a:tblGrid>
              <a:tr h="198161">
                <a:tc>
                  <a:txBody>
                    <a:bodyPr/>
                    <a:lstStyle/>
                    <a:p>
                      <a:pPr indent="0" algn="ctr">
                        <a:lnSpc>
                          <a:spcPct val="100000"/>
                        </a:lnSpc>
                        <a:spcAft>
                          <a:spcPts val="0"/>
                        </a:spcAft>
                      </a:pPr>
                      <a:r>
                        <a:rPr lang="uk-UA" sz="1100" dirty="0">
                          <a:effectLst/>
                          <a:latin typeface="Roboto Condensed Light" panose="02000000000000000000" pitchFamily="2" charset="0"/>
                          <a:ea typeface="Roboto Condensed Light" panose="02000000000000000000" pitchFamily="2" charset="0"/>
                        </a:rPr>
                        <a:t>Закон </a:t>
                      </a:r>
                      <a:r>
                        <a:rPr lang="uk-UA" sz="1100" dirty="0" smtClean="0">
                          <a:effectLst/>
                          <a:latin typeface="Roboto Condensed Light" panose="02000000000000000000" pitchFamily="2" charset="0"/>
                          <a:ea typeface="Roboto Condensed Light" panose="02000000000000000000" pitchFamily="2" charset="0"/>
                        </a:rPr>
                        <a:t> (</a:t>
                      </a:r>
                      <a:r>
                        <a:rPr lang="uk-UA" sz="1100" dirty="0">
                          <a:effectLst/>
                          <a:latin typeface="Roboto Condensed Light" panose="02000000000000000000" pitchFamily="2" charset="0"/>
                          <a:ea typeface="Roboto Condensed Light" panose="02000000000000000000" pitchFamily="2" charset="0"/>
                        </a:rPr>
                        <a:t>в редакції з 01.01.2000)</a:t>
                      </a:r>
                      <a:endParaRPr lang="uk-UA" sz="1100" dirty="0">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lnSpc>
                          <a:spcPct val="100000"/>
                        </a:lnSpc>
                        <a:spcAft>
                          <a:spcPts val="0"/>
                        </a:spcAft>
                      </a:pPr>
                      <a:r>
                        <a:rPr lang="uk-UA" sz="1100" dirty="0" smtClean="0">
                          <a:effectLst/>
                          <a:latin typeface="Roboto Condensed Light" panose="02000000000000000000" pitchFamily="2" charset="0"/>
                          <a:ea typeface="Roboto Condensed Light" panose="02000000000000000000" pitchFamily="2" charset="0"/>
                        </a:rPr>
                        <a:t>Закон (в </a:t>
                      </a:r>
                      <a:r>
                        <a:rPr lang="uk-UA" sz="1100" dirty="0">
                          <a:effectLst/>
                          <a:latin typeface="Roboto Condensed Light" panose="02000000000000000000" pitchFamily="2" charset="0"/>
                          <a:ea typeface="Roboto Condensed Light" panose="02000000000000000000" pitchFamily="2" charset="0"/>
                        </a:rPr>
                        <a:t>редакції з 19.01.2013)</a:t>
                      </a:r>
                      <a:endParaRPr lang="uk-UA" sz="1100" dirty="0">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lnSpc>
                          <a:spcPct val="100000"/>
                        </a:lnSpc>
                        <a:spcAft>
                          <a:spcPts val="0"/>
                        </a:spcAft>
                      </a:pPr>
                      <a:r>
                        <a:rPr lang="uk-UA" sz="1100" dirty="0">
                          <a:effectLst/>
                          <a:latin typeface="Roboto Condensed Light" panose="02000000000000000000" pitchFamily="2" charset="0"/>
                          <a:ea typeface="Roboto Condensed Light" panose="02000000000000000000" pitchFamily="2" charset="0"/>
                        </a:rPr>
                        <a:t>Кодекс</a:t>
                      </a:r>
                      <a:endParaRPr lang="uk-UA" sz="1100" dirty="0">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9862755"/>
                  </a:ext>
                </a:extLst>
              </a:tr>
              <a:tr h="255961">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42. Особливості банкрутства </a:t>
                      </a:r>
                      <a:r>
                        <a:rPr lang="uk-UA" sz="1100" b="0" dirty="0" err="1">
                          <a:solidFill>
                            <a:schemeClr val="tx1"/>
                          </a:solidFill>
                          <a:effectLst/>
                          <a:latin typeface="Roboto Condensed Light" panose="02000000000000000000" pitchFamily="2" charset="0"/>
                          <a:ea typeface="Roboto Condensed Light" panose="02000000000000000000" pitchFamily="2" charset="0"/>
                        </a:rPr>
                        <a:t>містоутворюючих</a:t>
                      </a:r>
                      <a:r>
                        <a:rPr lang="uk-UA" sz="1100" b="0" dirty="0">
                          <a:solidFill>
                            <a:schemeClr val="tx1"/>
                          </a:solidFill>
                          <a:effectLst/>
                          <a:latin typeface="Roboto Condensed Light" panose="02000000000000000000" pitchFamily="2" charset="0"/>
                          <a:ea typeface="Roboto Condensed Light" panose="02000000000000000000" pitchFamily="2" charset="0"/>
                        </a:rPr>
                        <a:t> підприємств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rowSpan="2">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85. Особливості банкрутства суб'єктів підприємницької діяльності, що мають суспільну, іншу цінність або особливий статус</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2">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370551717"/>
                  </a:ext>
                </a:extLst>
              </a:tr>
              <a:tr h="255961">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43. Особливості банкрутства особливо небезпечних підприємств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4050552700"/>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44. Особливості банкрутства сільськогосподарських підприємств</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86. Особливості банкрутства сільськогосподарських підприємств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186575463"/>
                  </a:ext>
                </a:extLst>
              </a:tr>
              <a:tr h="12798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45. Особливості банкрутства страховиків</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87. Особливості банкрутства страховиків</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92. Особливості банкрутства страховиків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9751212"/>
                  </a:ext>
                </a:extLst>
              </a:tr>
              <a:tr h="255961">
                <a:tc rowSpan="2">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46. Особливості банкрутства професійних учасників ринку цінних паперів</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rowSpan="2">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88. Особливості банкрутства професійних учасників ринку цінних паперів та інститутів спільного інвестування</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93. Особливості банкрутства професійних учасників ринку цінних паперів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41913292"/>
                  </a:ext>
                </a:extLst>
              </a:tr>
              <a:tr h="103423">
                <a:tc vMerge="1">
                  <a:txBody>
                    <a:bodyPr/>
                    <a:lstStyle/>
                    <a:p>
                      <a:endParaRPr lang="uk-UA"/>
                    </a:p>
                  </a:txBody>
                  <a:tcPr/>
                </a:tc>
                <a:tc vMerge="1">
                  <a:txBody>
                    <a:bodyPr/>
                    <a:lstStyle/>
                    <a:p>
                      <a:endParaRPr lang="uk-UA"/>
                    </a:p>
                  </a:txBody>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a:t>
                      </a:r>
                      <a:r>
                        <a:rPr lang="uk-UA" sz="1100" b="0" dirty="0" smtClean="0">
                          <a:solidFill>
                            <a:schemeClr val="tx1"/>
                          </a:solidFill>
                          <a:effectLst/>
                          <a:latin typeface="Roboto Condensed Light" panose="02000000000000000000" pitchFamily="2" charset="0"/>
                          <a:ea typeface="Roboto Condensed Light" panose="02000000000000000000" pitchFamily="2" charset="0"/>
                        </a:rPr>
                        <a:t>ПЕРЕДБАЧЕНО</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rPr>
                        <a:t> </a:t>
                      </a:r>
                      <a:r>
                        <a:rPr lang="uk-UA" sz="1100" b="0" dirty="0" smtClean="0">
                          <a:solidFill>
                            <a:schemeClr val="tx1"/>
                          </a:solidFill>
                          <a:effectLst/>
                          <a:latin typeface="Roboto Condensed Light" panose="02000000000000000000" pitchFamily="2" charset="0"/>
                          <a:ea typeface="Roboto Condensed Light" panose="02000000000000000000" pitchFamily="2" charset="0"/>
                        </a:rPr>
                        <a:t> щодо інститутів </a:t>
                      </a:r>
                      <a:r>
                        <a:rPr lang="uk-UA" sz="1100" b="0" dirty="0">
                          <a:solidFill>
                            <a:schemeClr val="tx1"/>
                          </a:solidFill>
                          <a:effectLst/>
                          <a:latin typeface="Roboto Condensed Light" panose="02000000000000000000" pitchFamily="2" charset="0"/>
                          <a:ea typeface="Roboto Condensed Light" panose="02000000000000000000" pitchFamily="2" charset="0"/>
                        </a:rPr>
                        <a:t>спільного </a:t>
                      </a:r>
                      <a:r>
                        <a:rPr lang="uk-UA" sz="1100" b="0" dirty="0" smtClean="0">
                          <a:solidFill>
                            <a:schemeClr val="tx1"/>
                          </a:solidFill>
                          <a:effectLst/>
                          <a:latin typeface="Roboto Condensed Light" panose="02000000000000000000" pitchFamily="2" charset="0"/>
                          <a:ea typeface="Roboto Condensed Light" panose="02000000000000000000" pitchFamily="2" charset="0"/>
                        </a:rPr>
                        <a:t>інвестування</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5999860"/>
                  </a:ext>
                </a:extLst>
              </a:tr>
              <a:tr h="383942">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 </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89. Особливості банкрутства емітента чи управителя іпотечних сертифікатів, управителя фонду фінансування будівництва чи управителя фонду операцій з нерухомістю</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94. Особливості банкрутства емітента чи управителя іпотечних сертифікатів, управителя фонду фінансування будівництва чи управителя фонду операцій з нерухомістю</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54165240"/>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47. Загальні положення про банкрутство суб'єкта підприємницької діяльності - громадянина</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90. Загальні положення про банкрутство фізичної особи - підприємця</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3">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p>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 </a:t>
                      </a:r>
                    </a:p>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КНИГА ЧЕТВЕРТА. ВІДНОВЛЕННЯ ПЛАТОСПРОМОЖНОСТІ ФІЗИЧНОЇ ОСОБИ передбачає запровадження «добровільного» інституту банкрутства фізичної особи, в тому числі фізичної особи – підприємця.</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9766696"/>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48. Розгляд арбітражним судом справи про банкрутство громадянина-підприємця</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91. Розгляд господарським судом справи про банкрутство фізичної особи - підприємця</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endParaRPr lang="uk-UA"/>
                    </a:p>
                  </a:txBody>
                  <a:tcPr/>
                </a:tc>
                <a:extLst>
                  <a:ext uri="{0D108BD9-81ED-4DB2-BD59-A6C34878D82A}">
                    <a16:rowId xmlns:a16="http://schemas.microsoft.com/office/drawing/2014/main" val="3335908512"/>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49. Особливості задоволення вимог кредиторів громадянина-підприємця, визнаного банкрутом</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92. Особливості задоволення вимог кредиторів фізичної особи - підприємця, визнаної банкрутом</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endParaRPr lang="uk-UA"/>
                    </a:p>
                  </a:txBody>
                  <a:tcPr/>
                </a:tc>
                <a:extLst>
                  <a:ext uri="{0D108BD9-81ED-4DB2-BD59-A6C34878D82A}">
                    <a16:rowId xmlns:a16="http://schemas.microsoft.com/office/drawing/2014/main" val="2937834697"/>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50. Особливості банкрутства селянського (фермерського) господарства</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93. Особливості банкрутства фермерського господарства</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95. Особливості банкрутства фермерського господарства</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56304697"/>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51. Особливості застосування процедури банкрутства до боржника, що ліквідується власником</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95. Особливості застосування процедури банкрутства до боржника, що ліквідується власником</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44205468"/>
                  </a:ext>
                </a:extLst>
              </a:tr>
              <a:tr h="127981">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52. Особливості банкрутства відсутнього боржника</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294233693"/>
                  </a:ext>
                </a:extLst>
              </a:tr>
              <a:tr h="255961">
                <a:tc>
                  <a:txBody>
                    <a:bodyPr/>
                    <a:lstStyle/>
                    <a:p>
                      <a:pPr indent="180000" algn="just">
                        <a:lnSpc>
                          <a:spcPct val="100000"/>
                        </a:lnSpc>
                        <a:spcAft>
                          <a:spcPts val="0"/>
                        </a:spcAft>
                      </a:pPr>
                      <a:r>
                        <a:rPr lang="uk-UA" sz="1100" b="0">
                          <a:solidFill>
                            <a:schemeClr val="tx1"/>
                          </a:solidFill>
                          <a:effectLst/>
                          <a:latin typeface="Roboto Condensed Light" panose="02000000000000000000" pitchFamily="2" charset="0"/>
                          <a:ea typeface="Roboto Condensed Light" panose="02000000000000000000" pitchFamily="2" charset="0"/>
                        </a:rPr>
                        <a:t>Стаття 53. Особливості провадження санації боржника його керівником</a:t>
                      </a:r>
                      <a:endParaRPr lang="uk-UA" sz="1100" b="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94. Особливості провадження санації боржника його керівником</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НЕ ПЕРЕДБАЧЕНІ</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1851661"/>
                  </a:ext>
                </a:extLst>
              </a:tr>
              <a:tr h="352210">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 </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rowSpan="3">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96. Особливості банкрутства державних підприємств та підприємств, у статутному капіталі яких частка державної власності перевищує 50 відсотків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2">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Стаття 96. Особливості банкрутства державних підприємств та підприємств, у статутному капіталі яких частка державної власності перевищує 50 </a:t>
                      </a:r>
                      <a:r>
                        <a:rPr lang="uk-UA" sz="1100" b="0" dirty="0" smtClean="0">
                          <a:solidFill>
                            <a:schemeClr val="tx1"/>
                          </a:solidFill>
                          <a:effectLst/>
                          <a:latin typeface="Roboto Condensed Light" panose="02000000000000000000" pitchFamily="2" charset="0"/>
                          <a:ea typeface="Roboto Condensed Light" panose="02000000000000000000" pitchFamily="2" charset="0"/>
                        </a:rPr>
                        <a:t>відсотків</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654418486"/>
                  </a:ext>
                </a:extLst>
              </a:tr>
              <a:tr h="150710">
                <a:tc rowSpan="2">
                  <a:txBody>
                    <a:bodyPr/>
                    <a:lstStyle/>
                    <a:p>
                      <a:pPr indent="180000" algn="just">
                        <a:lnSpc>
                          <a:spcPct val="100000"/>
                        </a:lnSpc>
                        <a:spcAft>
                          <a:spcPts val="0"/>
                        </a:spcAft>
                      </a:pP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Ч</a:t>
                      </a:r>
                      <a:r>
                        <a:rPr lang="uk-UA" sz="1100" b="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астиною</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 </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п</a:t>
                      </a:r>
                      <a:r>
                        <a:rPr lang="en-US"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a:t>
                      </a:r>
                      <a:r>
                        <a:rPr lang="uk-UA" sz="1100" b="0" baseline="0" dirty="0" err="1"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ятою</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 статті 5 </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передбачені о</a:t>
                      </a:r>
                      <a:r>
                        <a:rPr lang="uk-UA" sz="1100" b="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собливості </a:t>
                      </a:r>
                      <a:r>
                        <a:rPr lang="uk-UA" sz="1100" b="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застосування санації чи ліквідації державних підприємств, які</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 не підлягають приватизації.</a:t>
                      </a: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1523779593"/>
                  </a:ext>
                </a:extLst>
              </a:tr>
              <a:tr h="251460">
                <a:tc vMerge="1">
                  <a:txBody>
                    <a:bodyPr/>
                    <a:lstStyle/>
                    <a:p>
                      <a:pPr indent="180000" algn="just">
                        <a:lnSpc>
                          <a:spcPct val="100000"/>
                        </a:lnSpc>
                        <a:spcAft>
                          <a:spcPts val="0"/>
                        </a:spcAft>
                      </a:pP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pPr indent="180000" algn="just">
                        <a:lnSpc>
                          <a:spcPct val="100000"/>
                        </a:lnSpc>
                        <a:spcAft>
                          <a:spcPts val="0"/>
                        </a:spcAft>
                      </a:pPr>
                      <a:endParaRPr lang="uk-UA" sz="1100" b="0" dirty="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180000" algn="just" defTabSz="914400" rtl="0" eaLnBrk="1" fontAlgn="auto" latinLnBrk="0" hangingPunct="1">
                        <a:lnSpc>
                          <a:spcPct val="100000"/>
                        </a:lnSpc>
                        <a:spcBef>
                          <a:spcPts val="0"/>
                        </a:spcBef>
                        <a:spcAft>
                          <a:spcPts val="0"/>
                        </a:spcAft>
                        <a:buClrTx/>
                        <a:buSzTx/>
                        <a:buFontTx/>
                        <a:buNone/>
                        <a:tabLst/>
                        <a:defRPr/>
                      </a:pPr>
                      <a:r>
                        <a:rPr lang="uk-UA" sz="1100" b="0" dirty="0" smtClean="0">
                          <a:solidFill>
                            <a:schemeClr val="tx1"/>
                          </a:solidFill>
                          <a:effectLst/>
                          <a:latin typeface="Roboto Condensed Light" panose="02000000000000000000" pitchFamily="2" charset="0"/>
                          <a:ea typeface="Roboto Condensed Light" panose="02000000000000000000" pitchFamily="2" charset="0"/>
                        </a:rPr>
                        <a:t>НЕ ПЕРЕДБАЧЕНІ особливості </a:t>
                      </a:r>
                      <a:r>
                        <a:rPr lang="uk-UA" sz="1100" b="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застосування санації чи ліквідації державних підприємств, які</a:t>
                      </a:r>
                      <a:r>
                        <a:rPr lang="uk-UA" sz="1100" b="0" baseline="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rPr>
                        <a:t> не підлягають приватизації.</a:t>
                      </a:r>
                      <a:endParaRPr lang="uk-UA" sz="1100" b="0" dirty="0" smtClean="0">
                        <a:solidFill>
                          <a:schemeClr val="tx1"/>
                        </a:solidFill>
                        <a:effectLst/>
                        <a:latin typeface="Roboto Condensed Light" panose="02000000000000000000" pitchFamily="2" charset="0"/>
                        <a:ea typeface="Roboto Condensed Light" panose="02000000000000000000" pitchFamily="2" charset="0"/>
                        <a:cs typeface="Calibri" panose="020F0502020204030204" pitchFamily="34" charset="0"/>
                      </a:endParaRPr>
                    </a:p>
                  </a:txBody>
                  <a:tcPr marL="53824" marR="538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33728687"/>
                  </a:ext>
                </a:extLst>
              </a:tr>
            </a:tbl>
          </a:graphicData>
        </a:graphic>
      </p:graphicFrame>
    </p:spTree>
    <p:extLst>
      <p:ext uri="{BB962C8B-B14F-4D97-AF65-F5344CB8AC3E}">
        <p14:creationId xmlns:p14="http://schemas.microsoft.com/office/powerpoint/2010/main" val="714035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боржників</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13</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1102088594"/>
              </p:ext>
            </p:extLst>
          </p:nvPr>
        </p:nvGraphicFramePr>
        <p:xfrm>
          <a:off x="1426612" y="1094875"/>
          <a:ext cx="9225859" cy="4936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1512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a:t>
            </a:r>
            <a:r>
              <a:rPr lang="uk-UA" sz="3200" dirty="0" smtClean="0">
                <a:solidFill>
                  <a:srgbClr val="002060"/>
                </a:solidFill>
              </a:rPr>
              <a:t>боржників (продовження)</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14</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3516552933"/>
              </p:ext>
            </p:extLst>
          </p:nvPr>
        </p:nvGraphicFramePr>
        <p:xfrm>
          <a:off x="1426612" y="1094875"/>
          <a:ext cx="9225859" cy="4936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64078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a:t>
            </a:r>
            <a:r>
              <a:rPr lang="uk-UA" sz="3200" dirty="0" smtClean="0">
                <a:solidFill>
                  <a:srgbClr val="002060"/>
                </a:solidFill>
              </a:rPr>
              <a:t>боржників (продовження)</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15</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2636826905"/>
              </p:ext>
            </p:extLst>
          </p:nvPr>
        </p:nvGraphicFramePr>
        <p:xfrm>
          <a:off x="1426612" y="1094875"/>
          <a:ext cx="9225859" cy="4936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2554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a:t>
            </a:r>
            <a:r>
              <a:rPr lang="uk-UA" sz="3200" dirty="0" smtClean="0">
                <a:solidFill>
                  <a:srgbClr val="002060"/>
                </a:solidFill>
              </a:rPr>
              <a:t>боржників (продовження)</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16</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202149142"/>
              </p:ext>
            </p:extLst>
          </p:nvPr>
        </p:nvGraphicFramePr>
        <p:xfrm>
          <a:off x="1426612" y="1094875"/>
          <a:ext cx="9225859" cy="4936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0891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a:t>
            </a:r>
            <a:r>
              <a:rPr lang="uk-UA" sz="3200" dirty="0" smtClean="0">
                <a:solidFill>
                  <a:srgbClr val="002060"/>
                </a:solidFill>
              </a:rPr>
              <a:t>боржників (продовження)</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17</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2478897579"/>
              </p:ext>
            </p:extLst>
          </p:nvPr>
        </p:nvGraphicFramePr>
        <p:xfrm>
          <a:off x="1426612" y="1094875"/>
          <a:ext cx="9225859" cy="4936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4860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a:t>
            </a:r>
            <a:r>
              <a:rPr lang="uk-UA" sz="3200" smtClean="0">
                <a:solidFill>
                  <a:srgbClr val="002060"/>
                </a:solidFill>
              </a:rPr>
              <a:t>боржників (продовження</a:t>
            </a:r>
            <a:r>
              <a:rPr lang="uk-UA" sz="3200" dirty="0" smtClean="0">
                <a:solidFill>
                  <a:srgbClr val="002060"/>
                </a:solidFill>
              </a:rPr>
              <a:t>)</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18</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2179827652"/>
              </p:ext>
            </p:extLst>
          </p:nvPr>
        </p:nvGraphicFramePr>
        <p:xfrm>
          <a:off x="1426612" y="1094875"/>
          <a:ext cx="9225859" cy="4936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68547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845470"/>
          </a:xfrm>
        </p:spPr>
        <p:txBody>
          <a:bodyPr>
            <a:noAutofit/>
          </a:bodyPr>
          <a:lstStyle/>
          <a:p>
            <a:r>
              <a:rPr lang="uk-UA" sz="3200" dirty="0" smtClean="0">
                <a:solidFill>
                  <a:srgbClr val="002060"/>
                </a:solidFill>
              </a:rPr>
              <a:t>Висновки </a:t>
            </a:r>
            <a:r>
              <a:rPr lang="uk-UA" sz="3200" dirty="0">
                <a:solidFill>
                  <a:srgbClr val="002060"/>
                </a:solidFill>
              </a:rPr>
              <a:t>щодо продовження провадження у справах про банкрутство окремих категорій </a:t>
            </a:r>
            <a:r>
              <a:rPr lang="uk-UA" sz="3200" smtClean="0">
                <a:solidFill>
                  <a:srgbClr val="002060"/>
                </a:solidFill>
              </a:rPr>
              <a:t>боржників (продовження</a:t>
            </a:r>
            <a:r>
              <a:rPr lang="uk-UA" sz="3200" dirty="0" smtClean="0">
                <a:solidFill>
                  <a:srgbClr val="002060"/>
                </a:solidFill>
              </a:rPr>
              <a:t>)</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19</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2873708568"/>
              </p:ext>
            </p:extLst>
          </p:nvPr>
        </p:nvGraphicFramePr>
        <p:xfrm>
          <a:off x="1426612" y="1258784"/>
          <a:ext cx="9225859" cy="4583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8573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chemeClr val="bg1"/>
                </a:solidFill>
                <a:latin typeface="Roboto Condensed Light" panose="02000000000000000000" pitchFamily="2" charset="0"/>
                <a:ea typeface="Roboto Condensed Light" panose="02000000000000000000" pitchFamily="2" charset="0"/>
              </a:rPr>
              <a:pPr/>
              <a:t>2</a:t>
            </a:fld>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chemeClr val="bg1"/>
                </a:solidFill>
                <a:latin typeface="Roboto Condensed Light" panose="02000000000000000000" pitchFamily="2" charset="0"/>
                <a:ea typeface="Roboto Condensed Light" panose="02000000000000000000" pitchFamily="2" charset="0"/>
              </a:rPr>
              <a:t>Верховний Суд</a:t>
            </a:r>
          </a:p>
          <a:p>
            <a:r>
              <a:rPr lang="uk-UA"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chemeClr val="bg1"/>
                </a:solidFill>
                <a:latin typeface="Roboto Condensed Light" panose="02000000000000000000" pitchFamily="2" charset="0"/>
                <a:ea typeface="Roboto Condensed Light" panose="02000000000000000000" pitchFamily="2" charset="0"/>
              </a:rPr>
              <a:t>______</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chemeClr val="bg1"/>
                </a:solidFill>
                <a:latin typeface="Roboto Condensed Light" panose="02000000000000000000" pitchFamily="2" charset="0"/>
                <a:ea typeface="Roboto Condensed Light" panose="02000000000000000000" pitchFamily="2" charset="0"/>
              </a:rPr>
              <a:t>Деякі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процесуальні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аспекти</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розгляду</a:t>
            </a:r>
            <a:r>
              <a:rPr lang="ru-RU" dirty="0" smtClean="0">
                <a:solidFill>
                  <a:schemeClr val="bg1"/>
                </a:solidFill>
                <a:latin typeface="Roboto Condensed Light" panose="02000000000000000000" pitchFamily="2" charset="0"/>
                <a:ea typeface="Roboto Condensed Light" panose="02000000000000000000" pitchFamily="2" charset="0"/>
              </a:rPr>
              <a:t> справ </a:t>
            </a:r>
            <a:r>
              <a:rPr lang="ru-RU" dirty="0" err="1" smtClean="0">
                <a:solidFill>
                  <a:schemeClr val="bg1"/>
                </a:solidFill>
                <a:latin typeface="Roboto Condensed Light" panose="02000000000000000000" pitchFamily="2" charset="0"/>
                <a:ea typeface="Roboto Condensed Light" panose="02000000000000000000" pitchFamily="2" charset="0"/>
              </a:rPr>
              <a:t>щодо</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окремих</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категорій</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боржників</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5" name="TextBox 4"/>
          <p:cNvSpPr txBox="1"/>
          <p:nvPr/>
        </p:nvSpPr>
        <p:spPr>
          <a:xfrm>
            <a:off x="863600" y="394464"/>
            <a:ext cx="10490200" cy="4801314"/>
          </a:xfrm>
          <a:prstGeom prst="rect">
            <a:avLst/>
          </a:prstGeom>
          <a:noFill/>
        </p:spPr>
        <p:txBody>
          <a:bodyPr wrap="square" rtlCol="0">
            <a:spAutoFit/>
          </a:bodyPr>
          <a:lstStyle/>
          <a:p>
            <a:pPr indent="432000" algn="just"/>
            <a:endParaRPr lang="ru-RU" b="1" i="1" dirty="0" smtClean="0">
              <a:solidFill>
                <a:schemeClr val="bg1"/>
              </a:solidFill>
              <a:latin typeface="Roboto Condensed Light" panose="02000000000000000000" pitchFamily="2" charset="0"/>
              <a:ea typeface="Roboto Condensed Light" panose="02000000000000000000" pitchFamily="2" charset="0"/>
            </a:endParaRPr>
          </a:p>
          <a:p>
            <a:pPr indent="432000" algn="just"/>
            <a:r>
              <a:rPr lang="ru-RU" b="1" i="1" dirty="0" smtClean="0">
                <a:solidFill>
                  <a:schemeClr val="bg1"/>
                </a:solidFill>
                <a:latin typeface="Roboto Condensed Light" panose="02000000000000000000" pitchFamily="2" charset="0"/>
                <a:ea typeface="Roboto Condensed Light" panose="02000000000000000000" pitchFamily="2" charset="0"/>
              </a:rPr>
              <a:t>«З </a:t>
            </a:r>
            <a:r>
              <a:rPr lang="ru-RU" b="1" i="1" dirty="0">
                <a:solidFill>
                  <a:schemeClr val="bg1"/>
                </a:solidFill>
                <a:latin typeface="Roboto Condensed Light" panose="02000000000000000000" pitchFamily="2" charset="0"/>
                <a:ea typeface="Roboto Condensed Light" panose="02000000000000000000" pitchFamily="2" charset="0"/>
              </a:rPr>
              <a:t>дня </a:t>
            </a:r>
            <a:r>
              <a:rPr lang="ru-RU" b="1" i="1" dirty="0" err="1">
                <a:solidFill>
                  <a:schemeClr val="bg1"/>
                </a:solidFill>
                <a:latin typeface="Roboto Condensed Light" panose="02000000000000000000" pitchFamily="2" charset="0"/>
                <a:ea typeface="Roboto Condensed Light" panose="02000000000000000000" pitchFamily="2" charset="0"/>
              </a:rPr>
              <a:t>введення</a:t>
            </a:r>
            <a:r>
              <a:rPr lang="ru-RU" b="1" i="1" dirty="0">
                <a:solidFill>
                  <a:schemeClr val="bg1"/>
                </a:solidFill>
                <a:latin typeface="Roboto Condensed Light" panose="02000000000000000000" pitchFamily="2" charset="0"/>
                <a:ea typeface="Roboto Condensed Light" panose="02000000000000000000" pitchFamily="2" charset="0"/>
              </a:rPr>
              <a:t> в </a:t>
            </a:r>
            <a:r>
              <a:rPr lang="ru-RU" b="1" i="1" dirty="0" err="1">
                <a:solidFill>
                  <a:schemeClr val="bg1"/>
                </a:solidFill>
                <a:latin typeface="Roboto Condensed Light" panose="02000000000000000000" pitchFamily="2" charset="0"/>
                <a:ea typeface="Roboto Condensed Light" panose="02000000000000000000" pitchFamily="2" charset="0"/>
              </a:rPr>
              <a:t>дію</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цього</a:t>
            </a:r>
            <a:r>
              <a:rPr lang="ru-RU" b="1" i="1" dirty="0">
                <a:solidFill>
                  <a:schemeClr val="bg1"/>
                </a:solidFill>
                <a:latin typeface="Roboto Condensed Light" panose="02000000000000000000" pitchFamily="2" charset="0"/>
                <a:ea typeface="Roboto Condensed Light" panose="02000000000000000000" pitchFamily="2" charset="0"/>
              </a:rPr>
              <a:t> Кодексу </a:t>
            </a:r>
            <a:r>
              <a:rPr lang="ru-RU" b="1" i="1" dirty="0" err="1">
                <a:solidFill>
                  <a:schemeClr val="bg1"/>
                </a:solidFill>
                <a:latin typeface="Roboto Condensed Light" panose="02000000000000000000" pitchFamily="2" charset="0"/>
                <a:ea typeface="Roboto Condensed Light" panose="02000000000000000000" pitchFamily="2" charset="0"/>
              </a:rPr>
              <a:t>визнати</a:t>
            </a:r>
            <a:r>
              <a:rPr lang="ru-RU" b="1" i="1" dirty="0">
                <a:solidFill>
                  <a:schemeClr val="bg1"/>
                </a:solidFill>
                <a:latin typeface="Roboto Condensed Light" panose="02000000000000000000" pitchFamily="2" charset="0"/>
                <a:ea typeface="Roboto Condensed Light" panose="02000000000000000000" pitchFamily="2" charset="0"/>
              </a:rPr>
              <a:t> такими, </a:t>
            </a:r>
            <a:r>
              <a:rPr lang="ru-RU" b="1" i="1" dirty="0" err="1">
                <a:solidFill>
                  <a:schemeClr val="bg1"/>
                </a:solidFill>
                <a:latin typeface="Roboto Condensed Light" panose="02000000000000000000" pitchFamily="2" charset="0"/>
                <a:ea typeface="Roboto Condensed Light" panose="02000000000000000000" pitchFamily="2" charset="0"/>
              </a:rPr>
              <a:t>що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втратили</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чинність</a:t>
            </a:r>
            <a:r>
              <a:rPr lang="ru-RU" b="1" i="1" dirty="0" smtClean="0">
                <a:solidFill>
                  <a:schemeClr val="bg1"/>
                </a:solidFill>
                <a:latin typeface="Roboto Condensed Light" panose="02000000000000000000" pitchFamily="2" charset="0"/>
                <a:ea typeface="Roboto Condensed Light" panose="02000000000000000000" pitchFamily="2" charset="0"/>
              </a:rPr>
              <a:t>:</a:t>
            </a:r>
            <a:endParaRPr lang="ru-RU" b="1" i="1" dirty="0">
              <a:solidFill>
                <a:schemeClr val="bg1"/>
              </a:solidFill>
              <a:latin typeface="Roboto Condensed Light" panose="02000000000000000000" pitchFamily="2" charset="0"/>
              <a:ea typeface="Roboto Condensed Light" panose="02000000000000000000" pitchFamily="2" charset="0"/>
            </a:endParaRPr>
          </a:p>
          <a:p>
            <a:pPr indent="432000" algn="just"/>
            <a:r>
              <a:rPr lang="ru-RU" b="1" i="1" dirty="0">
                <a:solidFill>
                  <a:schemeClr val="bg1"/>
                </a:solidFill>
                <a:latin typeface="Roboto Condensed Light" panose="02000000000000000000" pitchFamily="2" charset="0"/>
                <a:ea typeface="Roboto Condensed Light" panose="02000000000000000000" pitchFamily="2" charset="0"/>
              </a:rPr>
              <a:t>Закон </a:t>
            </a:r>
            <a:r>
              <a:rPr lang="ru-RU" b="1" i="1" dirty="0" err="1">
                <a:solidFill>
                  <a:schemeClr val="bg1"/>
                </a:solidFill>
                <a:latin typeface="Roboto Condensed Light" panose="02000000000000000000" pitchFamily="2" charset="0"/>
                <a:ea typeface="Roboto Condensed Light" panose="02000000000000000000" pitchFamily="2" charset="0"/>
              </a:rPr>
              <a:t>України</a:t>
            </a:r>
            <a:r>
              <a:rPr lang="ru-RU" b="1" i="1" dirty="0">
                <a:solidFill>
                  <a:schemeClr val="bg1"/>
                </a:solidFill>
                <a:latin typeface="Roboto Condensed Light" panose="02000000000000000000" pitchFamily="2" charset="0"/>
                <a:ea typeface="Roboto Condensed Light" panose="02000000000000000000" pitchFamily="2" charset="0"/>
              </a:rPr>
              <a:t> "Про </a:t>
            </a:r>
            <a:r>
              <a:rPr lang="ru-RU" b="1" i="1" dirty="0" err="1">
                <a:solidFill>
                  <a:schemeClr val="bg1"/>
                </a:solidFill>
                <a:latin typeface="Roboto Condensed Light" panose="02000000000000000000" pitchFamily="2" charset="0"/>
                <a:ea typeface="Roboto Condensed Light" panose="02000000000000000000" pitchFamily="2" charset="0"/>
              </a:rPr>
              <a:t>відновлення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платоспроможності</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боржника</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або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визнання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його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банкрутом</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Відомості</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Верховної</a:t>
            </a:r>
            <a:r>
              <a:rPr lang="ru-RU" b="1" i="1" dirty="0">
                <a:solidFill>
                  <a:schemeClr val="bg1"/>
                </a:solidFill>
                <a:latin typeface="Roboto Condensed Light" panose="02000000000000000000" pitchFamily="2" charset="0"/>
                <a:ea typeface="Roboto Condensed Light" panose="02000000000000000000" pitchFamily="2" charset="0"/>
              </a:rPr>
              <a:t> Ради </a:t>
            </a:r>
            <a:r>
              <a:rPr lang="ru-RU" b="1" i="1" dirty="0" err="1">
                <a:solidFill>
                  <a:schemeClr val="bg1"/>
                </a:solidFill>
                <a:latin typeface="Roboto Condensed Light" panose="02000000000000000000" pitchFamily="2" charset="0"/>
                <a:ea typeface="Roboto Condensed Light" panose="02000000000000000000" pitchFamily="2" charset="0"/>
              </a:rPr>
              <a:t>України</a:t>
            </a:r>
            <a:r>
              <a:rPr lang="ru-RU" b="1" i="1" dirty="0">
                <a:solidFill>
                  <a:schemeClr val="bg1"/>
                </a:solidFill>
                <a:latin typeface="Roboto Condensed Light" panose="02000000000000000000" pitchFamily="2" charset="0"/>
                <a:ea typeface="Roboto Condensed Light" panose="02000000000000000000" pitchFamily="2" charset="0"/>
              </a:rPr>
              <a:t>, 1992 р., </a:t>
            </a:r>
            <a:r>
              <a:rPr lang="uk-UA" b="1" i="1" dirty="0">
                <a:solidFill>
                  <a:schemeClr val="bg1"/>
                </a:solidFill>
                <a:latin typeface="Roboto Condensed Light" panose="02000000000000000000" pitchFamily="2" charset="0"/>
                <a:ea typeface="Roboto Condensed Light" panose="02000000000000000000" pitchFamily="2" charset="0"/>
              </a:rPr>
              <a:t>№</a:t>
            </a:r>
            <a:r>
              <a:rPr lang="en-US" b="1" i="1" dirty="0" smtClean="0">
                <a:solidFill>
                  <a:schemeClr val="bg1"/>
                </a:solidFill>
                <a:latin typeface="Roboto Condensed Light" panose="02000000000000000000" pitchFamily="2" charset="0"/>
                <a:ea typeface="Roboto Condensed Light" panose="02000000000000000000" pitchFamily="2" charset="0"/>
              </a:rPr>
              <a:t> </a:t>
            </a:r>
            <a:r>
              <a:rPr lang="en-US" b="1" i="1" dirty="0">
                <a:solidFill>
                  <a:schemeClr val="bg1"/>
                </a:solidFill>
                <a:latin typeface="Roboto Condensed Light" panose="02000000000000000000" pitchFamily="2" charset="0"/>
                <a:ea typeface="Roboto Condensed Light" panose="02000000000000000000" pitchFamily="2" charset="0"/>
              </a:rPr>
              <a:t>31, </a:t>
            </a:r>
            <a:r>
              <a:rPr lang="ru-RU" b="1" i="1" dirty="0">
                <a:solidFill>
                  <a:schemeClr val="bg1"/>
                </a:solidFill>
                <a:latin typeface="Roboto Condensed Light" panose="02000000000000000000" pitchFamily="2" charset="0"/>
                <a:ea typeface="Roboto Condensed Light" panose="02000000000000000000" pitchFamily="2" charset="0"/>
              </a:rPr>
              <a:t>ст. 440 </a:t>
            </a:r>
            <a:r>
              <a:rPr lang="ru-RU" b="1" i="1" dirty="0" err="1">
                <a:solidFill>
                  <a:schemeClr val="bg1"/>
                </a:solidFill>
                <a:latin typeface="Roboto Condensed Light" panose="02000000000000000000" pitchFamily="2" charset="0"/>
                <a:ea typeface="Roboto Condensed Light" panose="02000000000000000000" pitchFamily="2" charset="0"/>
              </a:rPr>
              <a:t>із</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наступними</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змінами</a:t>
            </a:r>
            <a:r>
              <a:rPr lang="ru-RU" b="1" i="1" dirty="0" smtClean="0">
                <a:solidFill>
                  <a:schemeClr val="bg1"/>
                </a:solidFill>
                <a:latin typeface="Roboto Condensed Light" panose="02000000000000000000" pitchFamily="2" charset="0"/>
                <a:ea typeface="Roboto Condensed Light" panose="02000000000000000000" pitchFamily="2" charset="0"/>
              </a:rPr>
              <a:t>);»</a:t>
            </a:r>
          </a:p>
          <a:p>
            <a:pPr indent="432000" algn="just"/>
            <a:endParaRPr lang="ru-RU" b="1" i="1" dirty="0">
              <a:solidFill>
                <a:schemeClr val="bg1"/>
              </a:solidFill>
              <a:latin typeface="Roboto Condensed Light" panose="02000000000000000000" pitchFamily="2" charset="0"/>
              <a:ea typeface="Roboto Condensed Light" panose="02000000000000000000" pitchFamily="2" charset="0"/>
            </a:endParaRPr>
          </a:p>
          <a:p>
            <a:pPr indent="432000" algn="just"/>
            <a:r>
              <a:rPr lang="ru-RU" b="1" i="1" dirty="0" smtClean="0">
                <a:solidFill>
                  <a:schemeClr val="bg1"/>
                </a:solidFill>
                <a:latin typeface="Roboto Condensed Light" panose="02000000000000000000" pitchFamily="2" charset="0"/>
                <a:ea typeface="Roboto Condensed Light" panose="02000000000000000000" pitchFamily="2" charset="0"/>
              </a:rPr>
              <a:t>«</a:t>
            </a:r>
            <a:r>
              <a:rPr lang="ru-RU" b="1" i="1" dirty="0" err="1" smtClean="0">
                <a:solidFill>
                  <a:schemeClr val="bg1"/>
                </a:solidFill>
                <a:latin typeface="Roboto Condensed Light" panose="02000000000000000000" pitchFamily="2" charset="0"/>
                <a:ea typeface="Roboto Condensed Light" panose="02000000000000000000" pitchFamily="2" charset="0"/>
              </a:rPr>
              <a:t>Установити</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що</a:t>
            </a:r>
            <a:r>
              <a:rPr lang="ru-RU" b="1" i="1" dirty="0">
                <a:solidFill>
                  <a:schemeClr val="bg1"/>
                </a:solidFill>
                <a:latin typeface="Roboto Condensed Light" panose="02000000000000000000" pitchFamily="2" charset="0"/>
                <a:ea typeface="Roboto Condensed Light" panose="02000000000000000000" pitchFamily="2" charset="0"/>
              </a:rPr>
              <a:t> з дня </a:t>
            </a:r>
            <a:r>
              <a:rPr lang="ru-RU" b="1" i="1" dirty="0" err="1">
                <a:solidFill>
                  <a:schemeClr val="bg1"/>
                </a:solidFill>
                <a:latin typeface="Roboto Condensed Light" panose="02000000000000000000" pitchFamily="2" charset="0"/>
                <a:ea typeface="Roboto Condensed Light" panose="02000000000000000000" pitchFamily="2" charset="0"/>
              </a:rPr>
              <a:t>введення</a:t>
            </a:r>
            <a:r>
              <a:rPr lang="ru-RU" b="1" i="1" dirty="0">
                <a:solidFill>
                  <a:schemeClr val="bg1"/>
                </a:solidFill>
                <a:latin typeface="Roboto Condensed Light" panose="02000000000000000000" pitchFamily="2" charset="0"/>
                <a:ea typeface="Roboto Condensed Light" panose="02000000000000000000" pitchFamily="2" charset="0"/>
              </a:rPr>
              <a:t> в </a:t>
            </a:r>
            <a:r>
              <a:rPr lang="ru-RU" b="1" i="1" dirty="0" err="1">
                <a:solidFill>
                  <a:schemeClr val="bg1"/>
                </a:solidFill>
                <a:latin typeface="Roboto Condensed Light" panose="02000000000000000000" pitchFamily="2" charset="0"/>
                <a:ea typeface="Roboto Condensed Light" panose="02000000000000000000" pitchFamily="2" charset="0"/>
              </a:rPr>
              <a:t>дію</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цього</a:t>
            </a:r>
            <a:r>
              <a:rPr lang="ru-RU" b="1" i="1" dirty="0">
                <a:solidFill>
                  <a:schemeClr val="bg1"/>
                </a:solidFill>
                <a:latin typeface="Roboto Condensed Light" panose="02000000000000000000" pitchFamily="2" charset="0"/>
                <a:ea typeface="Roboto Condensed Light" panose="02000000000000000000" pitchFamily="2" charset="0"/>
              </a:rPr>
              <a:t> Кодексу </a:t>
            </a:r>
            <a:r>
              <a:rPr lang="ru-RU" b="1" i="1" dirty="0" err="1">
                <a:solidFill>
                  <a:schemeClr val="bg1"/>
                </a:solidFill>
                <a:latin typeface="Roboto Condensed Light" panose="02000000000000000000" pitchFamily="2" charset="0"/>
                <a:ea typeface="Roboto Condensed Light" panose="02000000000000000000" pitchFamily="2" charset="0"/>
              </a:rPr>
              <a:t>подальший</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розгляд</a:t>
            </a:r>
            <a:r>
              <a:rPr lang="ru-RU" b="1" i="1" dirty="0">
                <a:solidFill>
                  <a:schemeClr val="bg1"/>
                </a:solidFill>
                <a:latin typeface="Roboto Condensed Light" panose="02000000000000000000" pitchFamily="2" charset="0"/>
                <a:ea typeface="Roboto Condensed Light" panose="02000000000000000000" pitchFamily="2" charset="0"/>
              </a:rPr>
              <a:t> справ про </a:t>
            </a:r>
            <a:r>
              <a:rPr lang="ru-RU" b="1" i="1" dirty="0" err="1">
                <a:solidFill>
                  <a:schemeClr val="bg1"/>
                </a:solidFill>
                <a:latin typeface="Roboto Condensed Light" panose="02000000000000000000" pitchFamily="2" charset="0"/>
                <a:ea typeface="Roboto Condensed Light" panose="02000000000000000000" pitchFamily="2" charset="0"/>
              </a:rPr>
              <a:t>банкрутство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здійснюється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відповідно</a:t>
            </a:r>
            <a:r>
              <a:rPr lang="ru-RU" b="1" i="1" dirty="0">
                <a:solidFill>
                  <a:schemeClr val="bg1"/>
                </a:solidFill>
                <a:latin typeface="Roboto Condensed Light" panose="02000000000000000000" pitchFamily="2" charset="0"/>
                <a:ea typeface="Roboto Condensed Light" panose="02000000000000000000" pitchFamily="2" charset="0"/>
              </a:rPr>
              <a:t> до </a:t>
            </a:r>
            <a:r>
              <a:rPr lang="ru-RU" b="1" i="1" dirty="0" err="1">
                <a:solidFill>
                  <a:schemeClr val="bg1"/>
                </a:solidFill>
                <a:latin typeface="Roboto Condensed Light" panose="02000000000000000000" pitchFamily="2" charset="0"/>
                <a:ea typeface="Roboto Condensed Light" panose="02000000000000000000" pitchFamily="2" charset="0"/>
              </a:rPr>
              <a:t>положень</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цього</a:t>
            </a:r>
            <a:r>
              <a:rPr lang="ru-RU" b="1" i="1" dirty="0">
                <a:solidFill>
                  <a:schemeClr val="bg1"/>
                </a:solidFill>
                <a:latin typeface="Roboto Condensed Light" panose="02000000000000000000" pitchFamily="2" charset="0"/>
                <a:ea typeface="Roboto Condensed Light" panose="02000000000000000000" pitchFamily="2" charset="0"/>
              </a:rPr>
              <a:t> Кодексу </a:t>
            </a:r>
            <a:r>
              <a:rPr lang="ru-RU" b="1" i="1" dirty="0" err="1">
                <a:solidFill>
                  <a:schemeClr val="bg1"/>
                </a:solidFill>
                <a:latin typeface="Roboto Condensed Light" panose="02000000000000000000" pitchFamily="2" charset="0"/>
                <a:ea typeface="Roboto Condensed Light" panose="02000000000000000000" pitchFamily="2" charset="0"/>
              </a:rPr>
              <a:t>незалежно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від</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дати</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відкриття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провадження</a:t>
            </a:r>
            <a:r>
              <a:rPr lang="ru-RU" b="1" i="1" dirty="0">
                <a:solidFill>
                  <a:schemeClr val="bg1"/>
                </a:solidFill>
                <a:latin typeface="Roboto Condensed Light" panose="02000000000000000000" pitchFamily="2" charset="0"/>
                <a:ea typeface="Roboto Condensed Light" panose="02000000000000000000" pitchFamily="2" charset="0"/>
              </a:rPr>
              <a:t> у </a:t>
            </a:r>
            <a:r>
              <a:rPr lang="ru-RU" b="1" i="1" dirty="0" err="1">
                <a:solidFill>
                  <a:schemeClr val="bg1"/>
                </a:solidFill>
                <a:latin typeface="Roboto Condensed Light" panose="02000000000000000000" pitchFamily="2" charset="0"/>
                <a:ea typeface="Roboto Condensed Light" panose="02000000000000000000" pitchFamily="2" charset="0"/>
              </a:rPr>
              <a:t>справі</a:t>
            </a:r>
            <a:r>
              <a:rPr lang="ru-RU" b="1" i="1" dirty="0">
                <a:solidFill>
                  <a:schemeClr val="bg1"/>
                </a:solidFill>
                <a:latin typeface="Roboto Condensed Light" panose="02000000000000000000" pitchFamily="2" charset="0"/>
                <a:ea typeface="Roboto Condensed Light" panose="02000000000000000000" pitchFamily="2" charset="0"/>
              </a:rPr>
              <a:t> про </a:t>
            </a:r>
            <a:r>
              <a:rPr lang="ru-RU" b="1" i="1" dirty="0" err="1">
                <a:solidFill>
                  <a:schemeClr val="bg1"/>
                </a:solidFill>
                <a:latin typeface="Roboto Condensed Light" panose="02000000000000000000" pitchFamily="2" charset="0"/>
                <a:ea typeface="Roboto Condensed Light" panose="02000000000000000000" pitchFamily="2" charset="0"/>
              </a:rPr>
              <a:t>банкрутство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крім</a:t>
            </a:r>
            <a:r>
              <a:rPr lang="ru-RU" b="1" i="1" dirty="0">
                <a:solidFill>
                  <a:schemeClr val="bg1"/>
                </a:solidFill>
                <a:latin typeface="Roboto Condensed Light" panose="02000000000000000000" pitchFamily="2" charset="0"/>
                <a:ea typeface="Roboto Condensed Light" panose="02000000000000000000" pitchFamily="2" charset="0"/>
              </a:rPr>
              <a:t> справ про </a:t>
            </a:r>
            <a:r>
              <a:rPr lang="ru-RU" b="1" i="1" dirty="0" err="1">
                <a:solidFill>
                  <a:schemeClr val="bg1"/>
                </a:solidFill>
                <a:latin typeface="Roboto Condensed Light" panose="02000000000000000000" pitchFamily="2" charset="0"/>
                <a:ea typeface="Roboto Condensed Light" panose="02000000000000000000" pitchFamily="2" charset="0"/>
              </a:rPr>
              <a:t>банкрутство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які</a:t>
            </a:r>
            <a:r>
              <a:rPr lang="ru-RU" b="1" i="1" dirty="0">
                <a:solidFill>
                  <a:schemeClr val="bg1"/>
                </a:solidFill>
                <a:latin typeface="Roboto Condensed Light" panose="02000000000000000000" pitchFamily="2" charset="0"/>
                <a:ea typeface="Roboto Condensed Light" panose="02000000000000000000" pitchFamily="2" charset="0"/>
              </a:rPr>
              <a:t> на день </a:t>
            </a:r>
            <a:r>
              <a:rPr lang="ru-RU" b="1" i="1" dirty="0" err="1">
                <a:solidFill>
                  <a:schemeClr val="bg1"/>
                </a:solidFill>
                <a:latin typeface="Roboto Condensed Light" panose="02000000000000000000" pitchFamily="2" charset="0"/>
                <a:ea typeface="Roboto Condensed Light" panose="02000000000000000000" pitchFamily="2" charset="0"/>
              </a:rPr>
              <a:t>введення</a:t>
            </a:r>
            <a:r>
              <a:rPr lang="ru-RU" b="1" i="1" dirty="0">
                <a:solidFill>
                  <a:schemeClr val="bg1"/>
                </a:solidFill>
                <a:latin typeface="Roboto Condensed Light" panose="02000000000000000000" pitchFamily="2" charset="0"/>
                <a:ea typeface="Roboto Condensed Light" panose="02000000000000000000" pitchFamily="2" charset="0"/>
              </a:rPr>
              <a:t> в </a:t>
            </a:r>
            <a:r>
              <a:rPr lang="ru-RU" b="1" i="1" dirty="0" err="1">
                <a:solidFill>
                  <a:schemeClr val="bg1"/>
                </a:solidFill>
                <a:latin typeface="Roboto Condensed Light" panose="02000000000000000000" pitchFamily="2" charset="0"/>
                <a:ea typeface="Roboto Condensed Light" panose="02000000000000000000" pitchFamily="2" charset="0"/>
              </a:rPr>
              <a:t>дію</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цього</a:t>
            </a:r>
            <a:r>
              <a:rPr lang="ru-RU" b="1" i="1" dirty="0">
                <a:solidFill>
                  <a:schemeClr val="bg1"/>
                </a:solidFill>
                <a:latin typeface="Roboto Condensed Light" panose="02000000000000000000" pitchFamily="2" charset="0"/>
                <a:ea typeface="Roboto Condensed Light" panose="02000000000000000000" pitchFamily="2" charset="0"/>
              </a:rPr>
              <a:t> Кодексу </a:t>
            </a:r>
            <a:r>
              <a:rPr lang="ru-RU" b="1" i="1" dirty="0" err="1">
                <a:solidFill>
                  <a:schemeClr val="bg1"/>
                </a:solidFill>
                <a:latin typeface="Roboto Condensed Light" panose="02000000000000000000" pitchFamily="2" charset="0"/>
                <a:ea typeface="Roboto Condensed Light" panose="02000000000000000000" pitchFamily="2" charset="0"/>
              </a:rPr>
              <a:t>перебувають</a:t>
            </a:r>
            <a:r>
              <a:rPr lang="ru-RU" b="1" i="1" dirty="0">
                <a:solidFill>
                  <a:schemeClr val="bg1"/>
                </a:solidFill>
                <a:latin typeface="Roboto Condensed Light" panose="02000000000000000000" pitchFamily="2" charset="0"/>
                <a:ea typeface="Roboto Condensed Light" panose="02000000000000000000" pitchFamily="2" charset="0"/>
              </a:rPr>
              <a:t> на </a:t>
            </a:r>
            <a:r>
              <a:rPr lang="ru-RU" b="1" i="1" dirty="0" err="1">
                <a:solidFill>
                  <a:schemeClr val="bg1"/>
                </a:solidFill>
                <a:latin typeface="Roboto Condensed Light" panose="02000000000000000000" pitchFamily="2" charset="0"/>
                <a:ea typeface="Roboto Condensed Light" panose="02000000000000000000" pitchFamily="2" charset="0"/>
              </a:rPr>
              <a:t>стадії</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санації</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провадження</a:t>
            </a:r>
            <a:r>
              <a:rPr lang="ru-RU" b="1" i="1" dirty="0">
                <a:solidFill>
                  <a:schemeClr val="bg1"/>
                </a:solidFill>
                <a:latin typeface="Roboto Condensed Light" panose="02000000000000000000" pitchFamily="2" charset="0"/>
                <a:ea typeface="Roboto Condensed Light" panose="02000000000000000000" pitchFamily="2" charset="0"/>
              </a:rPr>
              <a:t> в </a:t>
            </a:r>
            <a:r>
              <a:rPr lang="ru-RU" b="1" i="1" dirty="0" err="1">
                <a:solidFill>
                  <a:schemeClr val="bg1"/>
                </a:solidFill>
                <a:latin typeface="Roboto Condensed Light" panose="02000000000000000000" pitchFamily="2" charset="0"/>
                <a:ea typeface="Roboto Condensed Light" panose="02000000000000000000" pitchFamily="2" charset="0"/>
              </a:rPr>
              <a:t>яких</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продовжується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відповідно</a:t>
            </a:r>
            <a:r>
              <a:rPr lang="ru-RU" b="1" i="1" dirty="0">
                <a:solidFill>
                  <a:schemeClr val="bg1"/>
                </a:solidFill>
                <a:latin typeface="Roboto Condensed Light" panose="02000000000000000000" pitchFamily="2" charset="0"/>
                <a:ea typeface="Roboto Condensed Light" panose="02000000000000000000" pitchFamily="2" charset="0"/>
              </a:rPr>
              <a:t> до Закону </a:t>
            </a:r>
            <a:r>
              <a:rPr lang="ru-RU" b="1" i="1" dirty="0" err="1">
                <a:solidFill>
                  <a:schemeClr val="bg1"/>
                </a:solidFill>
                <a:latin typeface="Roboto Condensed Light" panose="02000000000000000000" pitchFamily="2" charset="0"/>
                <a:ea typeface="Roboto Condensed Light" panose="02000000000000000000" pitchFamily="2" charset="0"/>
              </a:rPr>
              <a:t>України</a:t>
            </a:r>
            <a:r>
              <a:rPr lang="ru-RU" b="1" i="1" dirty="0">
                <a:solidFill>
                  <a:schemeClr val="bg1"/>
                </a:solidFill>
                <a:latin typeface="Roboto Condensed Light" panose="02000000000000000000" pitchFamily="2" charset="0"/>
                <a:ea typeface="Roboto Condensed Light" panose="02000000000000000000" pitchFamily="2" charset="0"/>
              </a:rPr>
              <a:t> "Про </a:t>
            </a:r>
            <a:r>
              <a:rPr lang="ru-RU" b="1" i="1" dirty="0" err="1">
                <a:solidFill>
                  <a:schemeClr val="bg1"/>
                </a:solidFill>
                <a:latin typeface="Roboto Condensed Light" panose="02000000000000000000" pitchFamily="2" charset="0"/>
                <a:ea typeface="Roboto Condensed Light" panose="02000000000000000000" pitchFamily="2" charset="0"/>
              </a:rPr>
              <a:t>відновлення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платоспроможності</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боржника</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або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визнання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його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банкрутом</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Перехід</a:t>
            </a:r>
            <a:r>
              <a:rPr lang="ru-RU" b="1" i="1" dirty="0">
                <a:solidFill>
                  <a:schemeClr val="bg1"/>
                </a:solidFill>
                <a:latin typeface="Roboto Condensed Light" panose="02000000000000000000" pitchFamily="2" charset="0"/>
                <a:ea typeface="Roboto Condensed Light" panose="02000000000000000000" pitchFamily="2" charset="0"/>
              </a:rPr>
              <a:t> до </a:t>
            </a:r>
            <a:r>
              <a:rPr lang="ru-RU" b="1" i="1" dirty="0" err="1">
                <a:solidFill>
                  <a:schemeClr val="bg1"/>
                </a:solidFill>
                <a:latin typeface="Roboto Condensed Light" panose="02000000000000000000" pitchFamily="2" charset="0"/>
                <a:ea typeface="Roboto Condensed Light" panose="02000000000000000000" pitchFamily="2" charset="0"/>
              </a:rPr>
              <a:t>наступної</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судової</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процедури</a:t>
            </a:r>
            <a:r>
              <a:rPr lang="ru-RU" b="1" i="1" dirty="0">
                <a:solidFill>
                  <a:schemeClr val="bg1"/>
                </a:solidFill>
                <a:latin typeface="Roboto Condensed Light" panose="02000000000000000000" pitchFamily="2" charset="0"/>
                <a:ea typeface="Roboto Condensed Light" panose="02000000000000000000" pitchFamily="2" charset="0"/>
              </a:rPr>
              <a:t> та подальше </a:t>
            </a:r>
            <a:r>
              <a:rPr lang="ru-RU" b="1" i="1" dirty="0" err="1">
                <a:solidFill>
                  <a:schemeClr val="bg1"/>
                </a:solidFill>
                <a:latin typeface="Roboto Condensed Light" panose="02000000000000000000" pitchFamily="2" charset="0"/>
                <a:ea typeface="Roboto Condensed Light" panose="02000000000000000000" pitchFamily="2" charset="0"/>
              </a:rPr>
              <a:t>провадження</a:t>
            </a:r>
            <a:r>
              <a:rPr lang="ru-RU" b="1" i="1" dirty="0">
                <a:solidFill>
                  <a:schemeClr val="bg1"/>
                </a:solidFill>
                <a:latin typeface="Roboto Condensed Light" panose="02000000000000000000" pitchFamily="2" charset="0"/>
                <a:ea typeface="Roboto Condensed Light" panose="02000000000000000000" pitchFamily="2" charset="0"/>
              </a:rPr>
              <a:t> у таких справах </a:t>
            </a:r>
            <a:r>
              <a:rPr lang="ru-RU" b="1" i="1" dirty="0" err="1">
                <a:solidFill>
                  <a:schemeClr val="bg1"/>
                </a:solidFill>
                <a:latin typeface="Roboto Condensed Light" panose="02000000000000000000" pitchFamily="2" charset="0"/>
                <a:ea typeface="Roboto Condensed Light" panose="02000000000000000000" pitchFamily="2" charset="0"/>
              </a:rPr>
              <a:t>здійснюється</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err="1">
                <a:solidFill>
                  <a:schemeClr val="bg1"/>
                </a:solidFill>
                <a:latin typeface="Roboto Condensed Light" panose="02000000000000000000" pitchFamily="2" charset="0"/>
                <a:ea typeface="Roboto Condensed Light" panose="02000000000000000000" pitchFamily="2" charset="0"/>
              </a:rPr>
              <a:t>відповідно</a:t>
            </a:r>
            <a:r>
              <a:rPr lang="ru-RU" b="1" i="1" dirty="0">
                <a:solidFill>
                  <a:schemeClr val="bg1"/>
                </a:solidFill>
                <a:latin typeface="Roboto Condensed Light" panose="02000000000000000000" pitchFamily="2" charset="0"/>
                <a:ea typeface="Roboto Condensed Light" panose="02000000000000000000" pitchFamily="2" charset="0"/>
              </a:rPr>
              <a:t> до </a:t>
            </a:r>
            <a:r>
              <a:rPr lang="ru-RU" b="1" i="1" dirty="0" err="1">
                <a:solidFill>
                  <a:schemeClr val="bg1"/>
                </a:solidFill>
                <a:latin typeface="Roboto Condensed Light" panose="02000000000000000000" pitchFamily="2" charset="0"/>
                <a:ea typeface="Roboto Condensed Light" panose="02000000000000000000" pitchFamily="2" charset="0"/>
              </a:rPr>
              <a:t>цього</a:t>
            </a:r>
            <a:r>
              <a:rPr lang="ru-RU" b="1" i="1" dirty="0">
                <a:solidFill>
                  <a:schemeClr val="bg1"/>
                </a:solidFill>
                <a:latin typeface="Roboto Condensed Light" panose="02000000000000000000" pitchFamily="2" charset="0"/>
                <a:ea typeface="Roboto Condensed Light" panose="02000000000000000000" pitchFamily="2" charset="0"/>
              </a:rPr>
              <a:t> </a:t>
            </a:r>
            <a:r>
              <a:rPr lang="ru-RU" b="1" i="1" dirty="0" smtClean="0">
                <a:solidFill>
                  <a:schemeClr val="bg1"/>
                </a:solidFill>
                <a:latin typeface="Roboto Condensed Light" panose="02000000000000000000" pitchFamily="2" charset="0"/>
                <a:ea typeface="Roboto Condensed Light" panose="02000000000000000000" pitchFamily="2" charset="0"/>
              </a:rPr>
              <a:t>Кодексу.»</a:t>
            </a:r>
          </a:p>
          <a:p>
            <a:pPr indent="432000" algn="just"/>
            <a:endParaRPr lang="ru-RU" b="1" dirty="0" smtClean="0">
              <a:solidFill>
                <a:schemeClr val="bg1"/>
              </a:solidFill>
              <a:latin typeface="Roboto Condensed Light" panose="02000000000000000000" pitchFamily="2" charset="0"/>
              <a:ea typeface="Roboto Condensed Light" panose="02000000000000000000" pitchFamily="2" charset="0"/>
            </a:endParaRPr>
          </a:p>
          <a:p>
            <a:pPr indent="432000" algn="r"/>
            <a:r>
              <a:rPr lang="ru-RU" dirty="0" smtClean="0">
                <a:solidFill>
                  <a:schemeClr val="bg1"/>
                </a:solidFill>
                <a:latin typeface="Roboto Condensed Light" panose="02000000000000000000" pitchFamily="2" charset="0"/>
                <a:ea typeface="Roboto Condensed Light" panose="02000000000000000000" pitchFamily="2" charset="0"/>
              </a:rPr>
              <a:t>(</a:t>
            </a:r>
            <a:r>
              <a:rPr lang="ru-RU" dirty="0" err="1" smtClean="0">
                <a:solidFill>
                  <a:schemeClr val="bg1"/>
                </a:solidFill>
                <a:latin typeface="Roboto Condensed Light" panose="02000000000000000000" pitchFamily="2" charset="0"/>
                <a:ea typeface="Roboto Condensed Light" panose="02000000000000000000" pitchFamily="2" charset="0"/>
              </a:rPr>
              <a:t>пункти</a:t>
            </a:r>
            <a:r>
              <a:rPr lang="ru-RU" dirty="0" smtClean="0">
                <a:solidFill>
                  <a:schemeClr val="bg1"/>
                </a:solidFill>
                <a:latin typeface="Roboto Condensed Light" panose="02000000000000000000" pitchFamily="2" charset="0"/>
                <a:ea typeface="Roboto Condensed Light" panose="02000000000000000000" pitchFamily="2" charset="0"/>
              </a:rPr>
              <a:t> 2, 4 </a:t>
            </a:r>
            <a:r>
              <a:rPr lang="ru-RU" dirty="0" err="1">
                <a:solidFill>
                  <a:schemeClr val="bg1"/>
                </a:solidFill>
                <a:latin typeface="Roboto Condensed Light" panose="02000000000000000000" pitchFamily="2" charset="0"/>
                <a:ea typeface="Roboto Condensed Light" panose="02000000000000000000" pitchFamily="2" charset="0"/>
              </a:rPr>
              <a:t>Прикінцевих</a:t>
            </a:r>
            <a:r>
              <a:rPr lang="ru-RU" dirty="0">
                <a:solidFill>
                  <a:schemeClr val="bg1"/>
                </a:solidFill>
                <a:latin typeface="Roboto Condensed Light" panose="02000000000000000000" pitchFamily="2" charset="0"/>
                <a:ea typeface="Roboto Condensed Light" panose="02000000000000000000" pitchFamily="2" charset="0"/>
              </a:rPr>
              <a:t> та </a:t>
            </a:r>
            <a:r>
              <a:rPr lang="ru-RU" dirty="0" err="1">
                <a:solidFill>
                  <a:schemeClr val="bg1"/>
                </a:solidFill>
                <a:latin typeface="Roboto Condensed Light" panose="02000000000000000000" pitchFamily="2" charset="0"/>
                <a:ea typeface="Roboto Condensed Light" panose="02000000000000000000" pitchFamily="2" charset="0"/>
              </a:rPr>
              <a:t>перехідних</a:t>
            </a:r>
            <a:r>
              <a:rPr lang="ru-RU" dirty="0">
                <a:solidFill>
                  <a:schemeClr val="bg1"/>
                </a:solidFill>
                <a:latin typeface="Roboto Condensed Light" panose="02000000000000000000" pitchFamily="2" charset="0"/>
                <a:ea typeface="Roboto Condensed Light" panose="02000000000000000000" pitchFamily="2" charset="0"/>
              </a:rPr>
              <a:t> </a:t>
            </a:r>
            <a:r>
              <a:rPr lang="ru-RU" dirty="0" err="1">
                <a:solidFill>
                  <a:schemeClr val="bg1"/>
                </a:solidFill>
                <a:latin typeface="Roboto Condensed Light" panose="02000000000000000000" pitchFamily="2" charset="0"/>
                <a:ea typeface="Roboto Condensed Light" panose="02000000000000000000" pitchFamily="2" charset="0"/>
              </a:rPr>
              <a:t>положень</a:t>
            </a:r>
            <a:r>
              <a:rPr lang="ru-RU" dirty="0">
                <a:solidFill>
                  <a:schemeClr val="bg1"/>
                </a:solidFill>
                <a:latin typeface="Roboto Condensed Light" panose="02000000000000000000" pitchFamily="2" charset="0"/>
                <a:ea typeface="Roboto Condensed Light" panose="02000000000000000000" pitchFamily="2" charset="0"/>
              </a:rPr>
              <a:t> Кодексу </a:t>
            </a:r>
            <a:r>
              <a:rPr lang="ru-RU" dirty="0" err="1">
                <a:solidFill>
                  <a:schemeClr val="bg1"/>
                </a:solidFill>
                <a:latin typeface="Roboto Condensed Light" panose="02000000000000000000" pitchFamily="2" charset="0"/>
                <a:ea typeface="Roboto Condensed Light" panose="02000000000000000000" pitchFamily="2" charset="0"/>
              </a:rPr>
              <a:t>України</a:t>
            </a:r>
            <a:r>
              <a:rPr lang="ru-RU" dirty="0">
                <a:solidFill>
                  <a:schemeClr val="bg1"/>
                </a:solidFill>
                <a:latin typeface="Roboto Condensed Light" panose="02000000000000000000" pitchFamily="2" charset="0"/>
                <a:ea typeface="Roboto Condensed Light" panose="02000000000000000000" pitchFamily="2" charset="0"/>
              </a:rPr>
              <a:t> з процедур </a:t>
            </a:r>
            <a:r>
              <a:rPr lang="ru-RU" dirty="0" err="1">
                <a:solidFill>
                  <a:schemeClr val="bg1"/>
                </a:solidFill>
                <a:latin typeface="Roboto Condensed Light" panose="02000000000000000000" pitchFamily="2" charset="0"/>
                <a:ea typeface="Roboto Condensed Light" panose="02000000000000000000" pitchFamily="2" charset="0"/>
              </a:rPr>
              <a:t>банкрутства</a:t>
            </a:r>
            <a:r>
              <a:rPr lang="ru-RU" dirty="0" smtClean="0">
                <a:solidFill>
                  <a:schemeClr val="bg1"/>
                </a:solidFill>
                <a:latin typeface="Roboto Condensed Light" panose="02000000000000000000" pitchFamily="2" charset="0"/>
                <a:ea typeface="Roboto Condensed Light" panose="02000000000000000000" pitchFamily="2" charset="0"/>
              </a:rPr>
              <a:t>)</a:t>
            </a:r>
          </a:p>
          <a:p>
            <a:pPr indent="432000" algn="just"/>
            <a:endParaRPr lang="ru-RU" b="1" dirty="0" smtClean="0">
              <a:solidFill>
                <a:schemeClr val="bg1"/>
              </a:solidFill>
              <a:latin typeface="Roboto Condensed Light" panose="02000000000000000000" pitchFamily="2" charset="0"/>
              <a:ea typeface="Roboto Condensed Light" panose="02000000000000000000" pitchFamily="2" charset="0"/>
            </a:endParaRPr>
          </a:p>
          <a:p>
            <a:pPr indent="432000" algn="just"/>
            <a:endParaRPr lang="ru-RU" b="1" dirty="0">
              <a:solidFill>
                <a:schemeClr val="bg1"/>
              </a:solidFill>
              <a:latin typeface="Roboto Condensed Light" panose="02000000000000000000" pitchFamily="2" charset="0"/>
              <a:ea typeface="Roboto Condensed Light" panose="02000000000000000000" pitchFamily="2" charset="0"/>
            </a:endParaRPr>
          </a:p>
          <a:p>
            <a:pPr algn="just"/>
            <a:r>
              <a:rPr lang="uk-UA" b="1" dirty="0" smtClean="0">
                <a:solidFill>
                  <a:srgbClr val="FFFF00"/>
                </a:solidFill>
                <a:latin typeface="Roboto Condensed Light" panose="02000000000000000000" pitchFamily="2" charset="0"/>
                <a:ea typeface="Roboto Condensed Light" panose="02000000000000000000" pitchFamily="2" charset="0"/>
              </a:rPr>
              <a:t>У </a:t>
            </a:r>
            <a:r>
              <a:rPr lang="uk-UA" b="1" dirty="0">
                <a:solidFill>
                  <a:srgbClr val="FFFF00"/>
                </a:solidFill>
                <a:latin typeface="Roboto Condensed Light" panose="02000000000000000000" pitchFamily="2" charset="0"/>
                <a:ea typeface="Roboto Condensed Light" panose="02000000000000000000" pitchFamily="2" charset="0"/>
              </a:rPr>
              <a:t>зв</a:t>
            </a:r>
            <a:r>
              <a:rPr lang="ru-RU" b="1" dirty="0">
                <a:solidFill>
                  <a:srgbClr val="FFFF00"/>
                </a:solidFill>
                <a:latin typeface="Roboto Condensed Light" panose="02000000000000000000" pitchFamily="2" charset="0"/>
                <a:ea typeface="Roboto Condensed Light" panose="02000000000000000000" pitchFamily="2" charset="0"/>
              </a:rPr>
              <a:t>’</a:t>
            </a:r>
            <a:r>
              <a:rPr lang="uk-UA" b="1" dirty="0" err="1">
                <a:solidFill>
                  <a:srgbClr val="FFFF00"/>
                </a:solidFill>
                <a:latin typeface="Roboto Condensed Light" panose="02000000000000000000" pitchFamily="2" charset="0"/>
                <a:ea typeface="Roboto Condensed Light" panose="02000000000000000000" pitchFamily="2" charset="0"/>
              </a:rPr>
              <a:t>язку</a:t>
            </a:r>
            <a:r>
              <a:rPr lang="uk-UA" b="1" dirty="0">
                <a:solidFill>
                  <a:srgbClr val="FFFF00"/>
                </a:solidFill>
                <a:latin typeface="Roboto Condensed Light" panose="02000000000000000000" pitchFamily="2" charset="0"/>
                <a:ea typeface="Roboto Condensed Light" panose="02000000000000000000" pitchFamily="2" charset="0"/>
              </a:rPr>
              <a:t> з наведеним варто розглянути деякі процесуальні аспекти забезпечення господарськими судами подальшого розгляду справ про банкрутство окремих категорій боржників</a:t>
            </a:r>
            <a:r>
              <a:rPr lang="uk-UA" b="1" dirty="0" smtClean="0">
                <a:solidFill>
                  <a:srgbClr val="FFFF00"/>
                </a:solidFill>
                <a:latin typeface="Roboto Condensed Light" panose="02000000000000000000" pitchFamily="2" charset="0"/>
                <a:ea typeface="Roboto Condensed Light" panose="02000000000000000000" pitchFamily="2" charset="0"/>
              </a:rPr>
              <a:t>.</a:t>
            </a:r>
            <a:endParaRPr lang="uk-UA" b="1" dirty="0">
              <a:solidFill>
                <a:srgbClr val="FFFF00"/>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612613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1679805"/>
          </a:xfrm>
        </p:spPr>
        <p:txBody>
          <a:bodyPr>
            <a:normAutofit/>
          </a:bodyPr>
          <a:lstStyle/>
          <a:p>
            <a:r>
              <a:rPr lang="en-US" sz="4000" b="1" dirty="0">
                <a:solidFill>
                  <a:schemeClr val="bg1"/>
                </a:solidFill>
                <a:latin typeface="Roboto Condensed Light" panose="02000000000000000000" pitchFamily="2" charset="0"/>
                <a:ea typeface="Roboto Condensed Light" panose="02000000000000000000" pitchFamily="2" charset="0"/>
              </a:rPr>
              <a:t>IV</a:t>
            </a:r>
            <a:r>
              <a:rPr lang="uk-UA" sz="4000" b="1" dirty="0">
                <a:solidFill>
                  <a:schemeClr val="bg1"/>
                </a:solidFill>
                <a:latin typeface="Roboto Condensed Light" panose="02000000000000000000" pitchFamily="2" charset="0"/>
                <a:ea typeface="Roboto Condensed Light" panose="02000000000000000000" pitchFamily="2" charset="0"/>
              </a:rPr>
              <a:t>. Щодо запровадження Кодексом «добровільного» інституту банкрутства фізичної особи.</a:t>
            </a:r>
          </a:p>
        </p:txBody>
      </p:sp>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chemeClr val="bg1"/>
                </a:solidFill>
                <a:latin typeface="Roboto Condensed Light" panose="02000000000000000000" pitchFamily="2" charset="0"/>
                <a:ea typeface="Roboto Condensed Light" panose="02000000000000000000" pitchFamily="2" charset="0"/>
              </a:rPr>
              <a:pPr/>
              <a:t>20</a:t>
            </a:fld>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chemeClr val="bg1"/>
                </a:solidFill>
                <a:latin typeface="Roboto Condensed Light" panose="02000000000000000000" pitchFamily="2" charset="0"/>
                <a:ea typeface="Roboto Condensed Light" panose="02000000000000000000" pitchFamily="2" charset="0"/>
              </a:rPr>
              <a:t>Верховний Суд</a:t>
            </a:r>
          </a:p>
          <a:p>
            <a:r>
              <a:rPr lang="uk-UA"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chemeClr val="bg1"/>
                </a:solidFill>
                <a:latin typeface="Roboto Condensed Light" panose="02000000000000000000" pitchFamily="2" charset="0"/>
                <a:ea typeface="Roboto Condensed Light" panose="02000000000000000000" pitchFamily="2" charset="0"/>
              </a:rPr>
              <a:t>______</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chemeClr val="bg1"/>
                </a:solidFill>
                <a:latin typeface="Roboto Condensed Light" panose="02000000000000000000" pitchFamily="2" charset="0"/>
                <a:ea typeface="Roboto Condensed Light" panose="02000000000000000000" pitchFamily="2" charset="0"/>
              </a:rPr>
              <a:t>Деякі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процесуальні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аспекти</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розгляду</a:t>
            </a:r>
            <a:r>
              <a:rPr lang="ru-RU" dirty="0" smtClean="0">
                <a:solidFill>
                  <a:schemeClr val="bg1"/>
                </a:solidFill>
                <a:latin typeface="Roboto Condensed Light" panose="02000000000000000000" pitchFamily="2" charset="0"/>
                <a:ea typeface="Roboto Condensed Light" panose="02000000000000000000" pitchFamily="2" charset="0"/>
              </a:rPr>
              <a:t> справ </a:t>
            </a:r>
            <a:r>
              <a:rPr lang="ru-RU" dirty="0" err="1" smtClean="0">
                <a:solidFill>
                  <a:schemeClr val="bg1"/>
                </a:solidFill>
                <a:latin typeface="Roboto Condensed Light" panose="02000000000000000000" pitchFamily="2" charset="0"/>
                <a:ea typeface="Roboto Condensed Light" panose="02000000000000000000" pitchFamily="2" charset="0"/>
              </a:rPr>
              <a:t>щодо</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окремих</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категорій</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боржників</a:t>
            </a:r>
            <a:endParaRPr lang="uk-UA"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9400563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456449"/>
          </a:xfrm>
        </p:spPr>
        <p:txBody>
          <a:bodyPr>
            <a:noAutofit/>
          </a:bodyPr>
          <a:lstStyle/>
          <a:p>
            <a:r>
              <a:rPr lang="uk-UA" sz="3200" dirty="0" smtClean="0">
                <a:solidFill>
                  <a:srgbClr val="002060"/>
                </a:solidFill>
                <a:latin typeface="Roboto Condensed Light" panose="02000000000000000000" pitchFamily="2" charset="0"/>
                <a:ea typeface="Roboto Condensed Light" panose="02000000000000000000" pitchFamily="2" charset="0"/>
              </a:rPr>
              <a:t>Право ініціювати банкрутство фізичної особи</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21</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8" name="Схема 7"/>
          <p:cNvGraphicFramePr/>
          <p:nvPr>
            <p:extLst>
              <p:ext uri="{D42A27DB-BD31-4B8C-83A1-F6EECF244321}">
                <p14:modId xmlns:p14="http://schemas.microsoft.com/office/powerpoint/2010/main" val="2041457899"/>
              </p:ext>
            </p:extLst>
          </p:nvPr>
        </p:nvGraphicFramePr>
        <p:xfrm>
          <a:off x="1975542" y="948991"/>
          <a:ext cx="8128000" cy="4972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16456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513599"/>
          </a:xfrm>
        </p:spPr>
        <p:txBody>
          <a:bodyPr>
            <a:noAutofit/>
          </a:bodyPr>
          <a:lstStyle/>
          <a:p>
            <a:r>
              <a:rPr lang="uk-UA" sz="3200" dirty="0" smtClean="0">
                <a:solidFill>
                  <a:srgbClr val="002060"/>
                </a:solidFill>
                <a:latin typeface="Roboto Condensed Light" panose="02000000000000000000" pitchFamily="2" charset="0"/>
                <a:ea typeface="Roboto Condensed Light" panose="02000000000000000000" pitchFamily="2" charset="0"/>
              </a:rPr>
              <a:t>Грошові </a:t>
            </a:r>
            <a:r>
              <a:rPr lang="uk-UA" sz="3200" dirty="0" err="1" smtClean="0">
                <a:solidFill>
                  <a:srgbClr val="002060"/>
                </a:solidFill>
                <a:latin typeface="Roboto Condensed Light" panose="02000000000000000000" pitchFamily="2" charset="0"/>
                <a:ea typeface="Roboto Condensed Light" panose="02000000000000000000" pitchFamily="2" charset="0"/>
              </a:rPr>
              <a:t>зобов</a:t>
            </a:r>
            <a:r>
              <a:rPr lang="en-US" sz="3200" dirty="0" smtClean="0">
                <a:solidFill>
                  <a:srgbClr val="002060"/>
                </a:solidFill>
                <a:latin typeface="Roboto Condensed Light" panose="02000000000000000000" pitchFamily="2" charset="0"/>
                <a:ea typeface="Roboto Condensed Light" panose="02000000000000000000" pitchFamily="2" charset="0"/>
              </a:rPr>
              <a:t>’</a:t>
            </a:r>
            <a:r>
              <a:rPr lang="uk-UA" sz="3200" dirty="0" err="1" smtClean="0">
                <a:solidFill>
                  <a:srgbClr val="002060"/>
                </a:solidFill>
                <a:latin typeface="Roboto Condensed Light" panose="02000000000000000000" pitchFamily="2" charset="0"/>
                <a:ea typeface="Roboto Condensed Light" panose="02000000000000000000" pitchFamily="2" charset="0"/>
              </a:rPr>
              <a:t>язання</a:t>
            </a:r>
            <a:r>
              <a:rPr lang="uk-UA" sz="3200" dirty="0" smtClean="0">
                <a:solidFill>
                  <a:srgbClr val="002060"/>
                </a:solidFill>
                <a:latin typeface="Roboto Condensed Light" panose="02000000000000000000" pitchFamily="2" charset="0"/>
                <a:ea typeface="Roboto Condensed Light" panose="02000000000000000000" pitchFamily="2" charset="0"/>
              </a:rPr>
              <a:t> боржника фізичної особи</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22</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8" name="Схема 7"/>
          <p:cNvGraphicFramePr/>
          <p:nvPr>
            <p:extLst>
              <p:ext uri="{D42A27DB-BD31-4B8C-83A1-F6EECF244321}">
                <p14:modId xmlns:p14="http://schemas.microsoft.com/office/powerpoint/2010/main" val="1344549383"/>
              </p:ext>
            </p:extLst>
          </p:nvPr>
        </p:nvGraphicFramePr>
        <p:xfrm>
          <a:off x="1975542" y="1047750"/>
          <a:ext cx="8128000" cy="498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68709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608849"/>
          </a:xfrm>
        </p:spPr>
        <p:txBody>
          <a:bodyPr>
            <a:normAutofit/>
          </a:bodyPr>
          <a:lstStyle/>
          <a:p>
            <a:r>
              <a:rPr lang="uk-UA" sz="3200" dirty="0" smtClean="0">
                <a:solidFill>
                  <a:srgbClr val="002060"/>
                </a:solidFill>
                <a:latin typeface="Roboto Condensed Light" panose="02000000000000000000" pitchFamily="2" charset="0"/>
                <a:ea typeface="Roboto Condensed Light" panose="02000000000000000000" pitchFamily="2" charset="0"/>
              </a:rPr>
              <a:t>Подальше провадження у справах про банкрутство фізичних осіб</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23</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1378604674"/>
              </p:ext>
            </p:extLst>
          </p:nvPr>
        </p:nvGraphicFramePr>
        <p:xfrm>
          <a:off x="1211695" y="990599"/>
          <a:ext cx="9655694" cy="5041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91844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Місце для вмісту 4"/>
          <p:cNvSpPr txBox="1">
            <a:spLocks/>
          </p:cNvSpPr>
          <p:nvPr/>
        </p:nvSpPr>
        <p:spPr>
          <a:xfrm>
            <a:off x="391390" y="685800"/>
            <a:ext cx="7562850" cy="7239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4400" b="1" dirty="0" smtClean="0">
                <a:solidFill>
                  <a:schemeClr val="bg1"/>
                </a:solidFill>
                <a:latin typeface="Roboto Condensed Light" panose="02000000000000000000" pitchFamily="2" charset="0"/>
                <a:ea typeface="Roboto Condensed Light" panose="02000000000000000000" pitchFamily="2" charset="0"/>
              </a:rPr>
              <a:t>ДЯКУЮ ЗА УВАГУ!</a:t>
            </a:r>
            <a:endParaRPr lang="uk-UA" sz="4400" b="1" dirty="0">
              <a:solidFill>
                <a:schemeClr val="bg1"/>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chemeClr val="bg1"/>
                </a:solidFill>
                <a:latin typeface="Roboto Condensed Light" panose="02000000000000000000" pitchFamily="2" charset="0"/>
                <a:ea typeface="Roboto Condensed Light" panose="02000000000000000000" pitchFamily="2" charset="0"/>
              </a:rPr>
              <a:pPr/>
              <a:t>24</a:t>
            </a:fld>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chemeClr val="bg1"/>
                </a:solidFill>
                <a:latin typeface="Roboto Condensed Light" panose="02000000000000000000" pitchFamily="2" charset="0"/>
                <a:ea typeface="Roboto Condensed Light" panose="02000000000000000000" pitchFamily="2" charset="0"/>
              </a:rPr>
              <a:t>Верховний Суд</a:t>
            </a:r>
          </a:p>
          <a:p>
            <a:r>
              <a:rPr lang="uk-UA"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chemeClr val="bg1"/>
                </a:solidFill>
                <a:latin typeface="Roboto Condensed Light" panose="02000000000000000000" pitchFamily="2" charset="0"/>
                <a:ea typeface="Roboto Condensed Light" panose="02000000000000000000" pitchFamily="2" charset="0"/>
              </a:rPr>
              <a:t>______</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chemeClr val="bg1"/>
                </a:solidFill>
                <a:latin typeface="Roboto Condensed Light" panose="02000000000000000000" pitchFamily="2" charset="0"/>
                <a:ea typeface="Roboto Condensed Light" panose="02000000000000000000" pitchFamily="2" charset="0"/>
              </a:rPr>
              <a:t>Деякі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процесуальні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аспекти</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розгляду</a:t>
            </a:r>
            <a:r>
              <a:rPr lang="ru-RU" dirty="0" smtClean="0">
                <a:solidFill>
                  <a:schemeClr val="bg1"/>
                </a:solidFill>
                <a:latin typeface="Roboto Condensed Light" panose="02000000000000000000" pitchFamily="2" charset="0"/>
                <a:ea typeface="Roboto Condensed Light" panose="02000000000000000000" pitchFamily="2" charset="0"/>
              </a:rPr>
              <a:t> справ </a:t>
            </a:r>
            <a:r>
              <a:rPr lang="ru-RU" dirty="0" err="1" smtClean="0">
                <a:solidFill>
                  <a:schemeClr val="bg1"/>
                </a:solidFill>
                <a:latin typeface="Roboto Condensed Light" panose="02000000000000000000" pitchFamily="2" charset="0"/>
                <a:ea typeface="Roboto Condensed Light" panose="02000000000000000000" pitchFamily="2" charset="0"/>
              </a:rPr>
              <a:t>щодо</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окремих</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категорій</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боржників</a:t>
            </a:r>
            <a:endParaRPr lang="uk-UA"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1274835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1679805"/>
          </a:xfrm>
        </p:spPr>
        <p:txBody>
          <a:bodyPr>
            <a:normAutofit/>
          </a:bodyPr>
          <a:lstStyle/>
          <a:p>
            <a:r>
              <a:rPr lang="uk-UA" sz="4000" b="1" dirty="0">
                <a:solidFill>
                  <a:schemeClr val="bg1"/>
                </a:solidFill>
                <a:latin typeface="Roboto Condensed Light" panose="02000000000000000000" pitchFamily="2" charset="0"/>
                <a:ea typeface="Roboto Condensed Light" panose="02000000000000000000" pitchFamily="2" charset="0"/>
              </a:rPr>
              <a:t>І. Щодо співвідношення значення терміну «боржник» у розумінні Закону та Кодексу.</a:t>
            </a:r>
          </a:p>
        </p:txBody>
      </p:sp>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chemeClr val="bg1"/>
                </a:solidFill>
                <a:latin typeface="Roboto Condensed Light" panose="02000000000000000000" pitchFamily="2" charset="0"/>
                <a:ea typeface="Roboto Condensed Light" panose="02000000000000000000" pitchFamily="2" charset="0"/>
              </a:rPr>
              <a:pPr/>
              <a:t>3</a:t>
            </a:fld>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chemeClr val="bg1"/>
                </a:solidFill>
                <a:latin typeface="Roboto Condensed Light" panose="02000000000000000000" pitchFamily="2" charset="0"/>
                <a:ea typeface="Roboto Condensed Light" panose="02000000000000000000" pitchFamily="2" charset="0"/>
              </a:rPr>
              <a:t>Верховний Суд</a:t>
            </a:r>
          </a:p>
          <a:p>
            <a:r>
              <a:rPr lang="uk-UA"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chemeClr val="bg1"/>
                </a:solidFill>
                <a:latin typeface="Roboto Condensed Light" panose="02000000000000000000" pitchFamily="2" charset="0"/>
                <a:ea typeface="Roboto Condensed Light" panose="02000000000000000000" pitchFamily="2" charset="0"/>
              </a:rPr>
              <a:t>______</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chemeClr val="bg1"/>
                </a:solidFill>
                <a:latin typeface="Roboto Condensed Light" panose="02000000000000000000" pitchFamily="2" charset="0"/>
                <a:ea typeface="Roboto Condensed Light" panose="02000000000000000000" pitchFamily="2" charset="0"/>
              </a:rPr>
              <a:t>Деякі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процесуальні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аспекти</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розгляду</a:t>
            </a:r>
            <a:r>
              <a:rPr lang="ru-RU" dirty="0" smtClean="0">
                <a:solidFill>
                  <a:schemeClr val="bg1"/>
                </a:solidFill>
                <a:latin typeface="Roboto Condensed Light" panose="02000000000000000000" pitchFamily="2" charset="0"/>
                <a:ea typeface="Roboto Condensed Light" panose="02000000000000000000" pitchFamily="2" charset="0"/>
              </a:rPr>
              <a:t> справ </a:t>
            </a:r>
            <a:r>
              <a:rPr lang="ru-RU" dirty="0" err="1" smtClean="0">
                <a:solidFill>
                  <a:schemeClr val="bg1"/>
                </a:solidFill>
                <a:latin typeface="Roboto Condensed Light" panose="02000000000000000000" pitchFamily="2" charset="0"/>
                <a:ea typeface="Roboto Condensed Light" panose="02000000000000000000" pitchFamily="2" charset="0"/>
              </a:rPr>
              <a:t>щодо</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окремих</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категорій</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боржників</a:t>
            </a:r>
            <a:endParaRPr lang="uk-UA"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3099948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02741"/>
            <a:ext cx="11296304" cy="486887"/>
          </a:xfrm>
        </p:spPr>
        <p:txBody>
          <a:bodyPr>
            <a:noAutofit/>
          </a:bodyPr>
          <a:lstStyle/>
          <a:p>
            <a:r>
              <a:rPr lang="uk-UA" sz="3200" b="1" dirty="0">
                <a:solidFill>
                  <a:srgbClr val="002060"/>
                </a:solidFill>
                <a:latin typeface="Roboto Condensed Light" panose="02000000000000000000" pitchFamily="2" charset="0"/>
                <a:ea typeface="Roboto Condensed Light" panose="02000000000000000000" pitchFamily="2" charset="0"/>
              </a:rPr>
              <a:t>Динаміка законодавчого визначення кола суб’єктів </a:t>
            </a:r>
            <a:r>
              <a:rPr lang="uk-UA" sz="3200" b="1" dirty="0" smtClean="0">
                <a:solidFill>
                  <a:srgbClr val="002060"/>
                </a:solidFill>
                <a:latin typeface="Roboto Condensed Light" panose="02000000000000000000" pitchFamily="2" charset="0"/>
                <a:ea typeface="Roboto Condensed Light" panose="02000000000000000000" pitchFamily="2" charset="0"/>
              </a:rPr>
              <a:t>банкрутства</a:t>
            </a:r>
            <a:endParaRPr lang="uk-UA" sz="3200" b="1"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4</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8" name="Місце для вмісту 4"/>
          <p:cNvGraphicFramePr>
            <a:graphicFrameLocks noGrp="1"/>
          </p:cNvGraphicFramePr>
          <p:nvPr>
            <p:ph idx="1"/>
            <p:extLst>
              <p:ext uri="{D42A27DB-BD31-4B8C-83A1-F6EECF244321}">
                <p14:modId xmlns:p14="http://schemas.microsoft.com/office/powerpoint/2010/main" val="2945733075"/>
              </p:ext>
            </p:extLst>
          </p:nvPr>
        </p:nvGraphicFramePr>
        <p:xfrm>
          <a:off x="1255382" y="850232"/>
          <a:ext cx="9568320" cy="5181600"/>
        </p:xfrm>
        <a:graphic>
          <a:graphicData uri="http://schemas.openxmlformats.org/drawingml/2006/table">
            <a:tbl>
              <a:tblPr firstRow="1" firstCol="1" bandRow="1">
                <a:tableStyleId>{5C22544A-7EE6-4342-B048-85BDC9FD1C3A}</a:tableStyleId>
              </a:tblPr>
              <a:tblGrid>
                <a:gridCol w="2995258">
                  <a:extLst>
                    <a:ext uri="{9D8B030D-6E8A-4147-A177-3AD203B41FA5}">
                      <a16:colId xmlns:a16="http://schemas.microsoft.com/office/drawing/2014/main" val="3491272361"/>
                    </a:ext>
                  </a:extLst>
                </a:gridCol>
                <a:gridCol w="6573062">
                  <a:extLst>
                    <a:ext uri="{9D8B030D-6E8A-4147-A177-3AD203B41FA5}">
                      <a16:colId xmlns:a16="http://schemas.microsoft.com/office/drawing/2014/main" val="3285035850"/>
                    </a:ext>
                  </a:extLst>
                </a:gridCol>
              </a:tblGrid>
              <a:tr h="145764">
                <a:tc>
                  <a:txBody>
                    <a:bodyPr/>
                    <a:lstStyle/>
                    <a:p>
                      <a:pPr algn="ctr">
                        <a:spcAft>
                          <a:spcPts val="0"/>
                        </a:spcAft>
                      </a:pPr>
                      <a:r>
                        <a:rPr lang="uk-UA" sz="1000" baseline="0" dirty="0">
                          <a:effectLst/>
                          <a:latin typeface="Roboto Condensed Light" panose="02000000000000000000" pitchFamily="2" charset="0"/>
                          <a:ea typeface="Roboto Condensed Light" panose="02000000000000000000" pitchFamily="2" charset="0"/>
                        </a:rPr>
                        <a:t>Редакція Закону</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spcAft>
                          <a:spcPts val="0"/>
                        </a:spcAft>
                      </a:pPr>
                      <a:r>
                        <a:rPr lang="uk-UA" sz="1000" baseline="0" dirty="0">
                          <a:effectLst/>
                          <a:latin typeface="Roboto Condensed Light" panose="02000000000000000000" pitchFamily="2" charset="0"/>
                          <a:ea typeface="Roboto Condensed Light" panose="02000000000000000000" pitchFamily="2" charset="0"/>
                        </a:rPr>
                        <a:t>Витяг з норм Закону</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2878733868"/>
                  </a:ext>
                </a:extLst>
              </a:tr>
              <a:tr h="272805">
                <a:tc>
                  <a:txBody>
                    <a:bodyPr/>
                    <a:lstStyle/>
                    <a:p>
                      <a:pPr algn="just">
                        <a:spcAft>
                          <a:spcPts val="0"/>
                        </a:spcAft>
                      </a:pPr>
                      <a:r>
                        <a:rPr lang="uk-UA" sz="1000" baseline="0" dirty="0">
                          <a:solidFill>
                            <a:schemeClr val="tx1"/>
                          </a:solidFill>
                          <a:effectLst/>
                          <a:latin typeface="Roboto Condensed Light" panose="02000000000000000000" pitchFamily="2" charset="0"/>
                          <a:ea typeface="Roboto Condensed Light" panose="02000000000000000000" pitchFamily="2" charset="0"/>
                        </a:rPr>
                        <a:t>Закон України від 14.05.1992 № 2343-ХІІ "Про банкрутство"</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a:t>
                      </a:r>
                      <a:r>
                        <a:rPr lang="uk-UA" sz="1000" b="1" baseline="0" dirty="0">
                          <a:effectLst/>
                          <a:latin typeface="Roboto Condensed Light" panose="02000000000000000000" pitchFamily="2" charset="0"/>
                          <a:ea typeface="Roboto Condensed Light" panose="02000000000000000000" pitchFamily="2" charset="0"/>
                        </a:rPr>
                        <a:t>боржниками</a:t>
                      </a:r>
                      <a:r>
                        <a:rPr lang="uk-UA" sz="1000" baseline="0" dirty="0">
                          <a:effectLst/>
                          <a:latin typeface="Roboto Condensed Light" panose="02000000000000000000" pitchFamily="2" charset="0"/>
                          <a:ea typeface="Roboto Condensed Light" panose="02000000000000000000" pitchFamily="2" charset="0"/>
                        </a:rPr>
                        <a:t> або банкрутами, </a:t>
                      </a:r>
                      <a:r>
                        <a:rPr lang="uk-UA" sz="1000" b="1" baseline="0" dirty="0">
                          <a:effectLst/>
                          <a:latin typeface="Roboto Condensed Light" panose="02000000000000000000" pitchFamily="2" charset="0"/>
                          <a:ea typeface="Roboto Condensed Light" panose="02000000000000000000" pitchFamily="2" charset="0"/>
                        </a:rPr>
                        <a:t>можуть бути юридичні особи - суб'єкти підприємницької діяльності</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2)</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093677222"/>
                  </a:ext>
                </a:extLst>
              </a:tr>
              <a:tr h="409207">
                <a:tc>
                  <a:txBody>
                    <a:bodyPr/>
                    <a:lstStyle/>
                    <a:p>
                      <a:pPr algn="just">
                        <a:spcAft>
                          <a:spcPts val="0"/>
                        </a:spcAft>
                      </a:pPr>
                      <a:r>
                        <a:rPr lang="uk-UA" sz="1000" baseline="0" dirty="0">
                          <a:solidFill>
                            <a:schemeClr val="tx1"/>
                          </a:solidFill>
                          <a:effectLst/>
                          <a:latin typeface="Roboto Condensed Light" panose="02000000000000000000" pitchFamily="2" charset="0"/>
                          <a:ea typeface="Roboto Condensed Light" panose="02000000000000000000" pitchFamily="2" charset="0"/>
                        </a:rPr>
                        <a:t>Закон України від 14.05.1992 № 2343-ХІІ "Про банкрутство" </a:t>
                      </a:r>
                      <a:r>
                        <a:rPr lang="uk-UA" sz="1000" b="0" i="1" baseline="0" dirty="0">
                          <a:solidFill>
                            <a:schemeClr val="tx1"/>
                          </a:solidFill>
                          <a:effectLst/>
                          <a:latin typeface="Roboto Condensed Light" panose="02000000000000000000" pitchFamily="2" charset="0"/>
                          <a:ea typeface="Roboto Condensed Light" panose="02000000000000000000" pitchFamily="2" charset="0"/>
                        </a:rPr>
                        <a:t>(із змінами і доповненнями внесеними Законом України від 14.10.1998 № 177-XIV)</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a:t>
                      </a:r>
                      <a:r>
                        <a:rPr lang="uk-UA" sz="1000" b="1" baseline="0" dirty="0">
                          <a:effectLst/>
                          <a:latin typeface="Roboto Condensed Light" panose="02000000000000000000" pitchFamily="2" charset="0"/>
                          <a:ea typeface="Roboto Condensed Light" panose="02000000000000000000" pitchFamily="2" charset="0"/>
                        </a:rPr>
                        <a:t>боржниками</a:t>
                      </a:r>
                      <a:r>
                        <a:rPr lang="uk-UA" sz="1000" baseline="0" dirty="0">
                          <a:effectLst/>
                          <a:latin typeface="Roboto Condensed Light" panose="02000000000000000000" pitchFamily="2" charset="0"/>
                          <a:ea typeface="Roboto Condensed Light" panose="02000000000000000000" pitchFamily="2" charset="0"/>
                        </a:rPr>
                        <a:t> або банкрутами, </a:t>
                      </a:r>
                      <a:r>
                        <a:rPr lang="uk-UA" sz="1000" b="1" baseline="0" dirty="0">
                          <a:effectLst/>
                          <a:latin typeface="Roboto Condensed Light" panose="02000000000000000000" pitchFamily="2" charset="0"/>
                          <a:ea typeface="Roboto Condensed Light" panose="02000000000000000000" pitchFamily="2" charset="0"/>
                        </a:rPr>
                        <a:t>можуть бути юридичні особи - суб'єкти підприємницької діяльності</a:t>
                      </a:r>
                      <a:r>
                        <a:rPr lang="uk-UA" sz="1000" baseline="0" dirty="0">
                          <a:effectLst/>
                          <a:latin typeface="Roboto Condensed Light" panose="02000000000000000000" pitchFamily="2" charset="0"/>
                          <a:ea typeface="Roboto Condensed Light" panose="02000000000000000000" pitchFamily="2" charset="0"/>
                        </a:rPr>
                        <a:t>, </a:t>
                      </a:r>
                      <a:r>
                        <a:rPr lang="uk-UA" sz="1000" b="1" baseline="0" dirty="0">
                          <a:effectLst/>
                          <a:latin typeface="Roboto Condensed Light" panose="02000000000000000000" pitchFamily="2" charset="0"/>
                          <a:ea typeface="Roboto Condensed Light" panose="02000000000000000000" pitchFamily="2" charset="0"/>
                        </a:rPr>
                        <a:t>крім казенних підприємств</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2)</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350542280"/>
                  </a:ext>
                </a:extLst>
              </a:tr>
              <a:tr h="1227621">
                <a:tc>
                  <a:txBody>
                    <a:bodyPr/>
                    <a:lstStyle/>
                    <a:p>
                      <a:pPr algn="just">
                        <a:spcAft>
                          <a:spcPts val="0"/>
                        </a:spcAft>
                      </a:pPr>
                      <a:r>
                        <a:rPr lang="uk-UA" sz="1000" baseline="0" dirty="0">
                          <a:solidFill>
                            <a:schemeClr val="tx1"/>
                          </a:solidFill>
                          <a:effectLst/>
                          <a:latin typeface="Roboto Condensed Light" panose="02000000000000000000" pitchFamily="2" charset="0"/>
                          <a:ea typeface="Roboto Condensed Light" panose="02000000000000000000" pitchFamily="2" charset="0"/>
                        </a:rPr>
                        <a:t>Закон України «Про відновлення платоспроможності боржника або визнання його банкрутом» </a:t>
                      </a:r>
                      <a:r>
                        <a:rPr lang="uk-UA" sz="1000" b="0" i="1" baseline="0" dirty="0" smtClean="0">
                          <a:solidFill>
                            <a:schemeClr val="tx1"/>
                          </a:solidFill>
                          <a:effectLst/>
                          <a:latin typeface="Roboto Condensed Light" panose="02000000000000000000" pitchFamily="2" charset="0"/>
                          <a:ea typeface="Roboto Condensed Light" panose="02000000000000000000" pitchFamily="2" charset="0"/>
                        </a:rPr>
                        <a:t>(з </a:t>
                      </a:r>
                      <a:r>
                        <a:rPr lang="uk-UA" sz="1000" b="0" i="1" baseline="0" dirty="0">
                          <a:solidFill>
                            <a:schemeClr val="tx1"/>
                          </a:solidFill>
                          <a:effectLst/>
                          <a:latin typeface="Roboto Condensed Light" panose="02000000000000000000" pitchFamily="2" charset="0"/>
                          <a:ea typeface="Roboto Condensed Light" panose="02000000000000000000" pitchFamily="2" charset="0"/>
                        </a:rPr>
                        <a:t>01.01.2000 Закон України «Про банкрутство» викладено у новій редакції згідно із Законом України від 30.06.1999 № 784-XIV) </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a:t>
                      </a:r>
                      <a:r>
                        <a:rPr lang="uk-UA" sz="1000" b="1" baseline="0" dirty="0">
                          <a:effectLst/>
                          <a:latin typeface="Roboto Condensed Light" panose="02000000000000000000" pitchFamily="2" charset="0"/>
                          <a:ea typeface="Roboto Condensed Light" panose="02000000000000000000" pitchFamily="2" charset="0"/>
                        </a:rPr>
                        <a:t>боржник - суб'єкт підприємницької діяльності</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1)</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«…Суб'єктами банкрутства </a:t>
                      </a:r>
                      <a:r>
                        <a:rPr lang="uk-UA" sz="1000" b="1" baseline="0" dirty="0">
                          <a:effectLst/>
                          <a:latin typeface="Roboto Condensed Light" panose="02000000000000000000" pitchFamily="2" charset="0"/>
                          <a:ea typeface="Roboto Condensed Light" panose="02000000000000000000" pitchFamily="2" charset="0"/>
                        </a:rPr>
                        <a:t>не можуть бути відокремлені структурні підрозділи юридичної особи </a:t>
                      </a:r>
                      <a:r>
                        <a:rPr lang="uk-UA" sz="1000" baseline="0" dirty="0">
                          <a:effectLst/>
                          <a:latin typeface="Roboto Condensed Light" panose="02000000000000000000" pitchFamily="2" charset="0"/>
                          <a:ea typeface="Roboto Condensed Light" panose="02000000000000000000" pitchFamily="2" charset="0"/>
                        </a:rPr>
                        <a:t>(філії, представництва, відділення тощо)…» </a:t>
                      </a:r>
                      <a:r>
                        <a:rPr lang="uk-UA" sz="1000" i="1" baseline="0" dirty="0">
                          <a:effectLst/>
                          <a:latin typeface="Roboto Condensed Light" panose="02000000000000000000" pitchFamily="2" charset="0"/>
                          <a:ea typeface="Roboto Condensed Light" panose="02000000000000000000" pitchFamily="2" charset="0"/>
                        </a:rPr>
                        <a:t>(стаття 1)</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застосовуються до юридичних осіб, які діють у формі споживчого товариства, благодійного чи іншого фонду</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5)</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не застосовуються до юридичних осіб - казенних підприємств</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5)</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не застосовуються до юридичних осіб - підприємств, що є об'єктами права комунальної власності</a:t>
                      </a:r>
                      <a:r>
                        <a:rPr lang="uk-UA" sz="1000" baseline="0" dirty="0">
                          <a:effectLst/>
                          <a:latin typeface="Roboto Condensed Light" panose="02000000000000000000" pitchFamily="2" charset="0"/>
                          <a:ea typeface="Roboto Condensed Light" panose="02000000000000000000" pitchFamily="2" charset="0"/>
                        </a:rPr>
                        <a:t>, якщо стосовно них виключно на пленарному засіданні відповідної ради органів місцевого самоврядування прийняті рішення щодо цього.» </a:t>
                      </a:r>
                      <a:r>
                        <a:rPr lang="uk-UA" sz="1000" i="1" baseline="0" dirty="0">
                          <a:effectLst/>
                          <a:latin typeface="Roboto Condensed Light" panose="02000000000000000000" pitchFamily="2" charset="0"/>
                          <a:ea typeface="Roboto Condensed Light" panose="02000000000000000000" pitchFamily="2" charset="0"/>
                        </a:rPr>
                        <a:t>(стаття 5)</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290745"/>
                  </a:ext>
                </a:extLst>
              </a:tr>
              <a:tr h="1364023">
                <a:tc>
                  <a:txBody>
                    <a:bodyPr/>
                    <a:lstStyle/>
                    <a:p>
                      <a:pPr algn="just">
                        <a:spcAft>
                          <a:spcPts val="0"/>
                        </a:spcAft>
                      </a:pPr>
                      <a:r>
                        <a:rPr lang="uk-UA" sz="1000" baseline="0" dirty="0">
                          <a:solidFill>
                            <a:schemeClr val="tx1"/>
                          </a:solidFill>
                          <a:effectLst/>
                          <a:latin typeface="Roboto Condensed Light" panose="02000000000000000000" pitchFamily="2" charset="0"/>
                          <a:ea typeface="Roboto Condensed Light" panose="02000000000000000000" pitchFamily="2" charset="0"/>
                        </a:rPr>
                        <a:t>Закон України «Про відновлення платоспроможності боржника або визнання його банкрутом» </a:t>
                      </a:r>
                      <a:r>
                        <a:rPr lang="uk-UA" sz="1000" b="0" i="1" baseline="0" dirty="0">
                          <a:solidFill>
                            <a:schemeClr val="tx1"/>
                          </a:solidFill>
                          <a:effectLst/>
                          <a:latin typeface="Roboto Condensed Light" panose="02000000000000000000" pitchFamily="2" charset="0"/>
                          <a:ea typeface="Roboto Condensed Light" panose="02000000000000000000" pitchFamily="2" charset="0"/>
                        </a:rPr>
                        <a:t>(із змінами і доповненнями внесеними Законом України від 22.09.2011 № 3795-VI)</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a:t>
                      </a:r>
                      <a:r>
                        <a:rPr lang="uk-UA" sz="1000" b="1" baseline="0" dirty="0">
                          <a:effectLst/>
                          <a:latin typeface="Roboto Condensed Light" panose="02000000000000000000" pitchFamily="2" charset="0"/>
                          <a:ea typeface="Roboto Condensed Light" panose="02000000000000000000" pitchFamily="2" charset="0"/>
                        </a:rPr>
                        <a:t>боржник - суб'єкт підприємницької діяльності</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1)</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«…Суб'єктами банкрутства </a:t>
                      </a:r>
                      <a:r>
                        <a:rPr lang="uk-UA" sz="1000" b="1" baseline="0" dirty="0">
                          <a:effectLst/>
                          <a:latin typeface="Roboto Condensed Light" panose="02000000000000000000" pitchFamily="2" charset="0"/>
                          <a:ea typeface="Roboto Condensed Light" panose="02000000000000000000" pitchFamily="2" charset="0"/>
                        </a:rPr>
                        <a:t>не можуть бути відокремлені структурні підрозділи юридичної особи </a:t>
                      </a:r>
                      <a:r>
                        <a:rPr lang="uk-UA" sz="1000" baseline="0" dirty="0">
                          <a:effectLst/>
                          <a:latin typeface="Roboto Condensed Light" panose="02000000000000000000" pitchFamily="2" charset="0"/>
                          <a:ea typeface="Roboto Condensed Light" panose="02000000000000000000" pitchFamily="2" charset="0"/>
                        </a:rPr>
                        <a:t>(філії, представництва, відділення тощо), </a:t>
                      </a:r>
                      <a:r>
                        <a:rPr lang="uk-UA" sz="1000" b="1" baseline="0" dirty="0">
                          <a:effectLst/>
                          <a:latin typeface="Roboto Condensed Light" panose="02000000000000000000" pitchFamily="2" charset="0"/>
                          <a:ea typeface="Roboto Condensed Light" panose="02000000000000000000" pitchFamily="2" charset="0"/>
                        </a:rPr>
                        <a:t>а також фізичні особи - підприємці за грошовими зобов'язаннями, що виникли безпосередньо у фізичної особи на підставах, не пов'язаних із здійсненням такою особою підприємницької діяльності</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1)</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застосовуються до юридичних осіб, які діють у формі споживчого товариства, благодійного чи іншого фонду</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5)</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не застосовуються до юридичних осіб - казенних підприємств</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5)</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не застосовуються до юридичних осіб - підприємств, що є об'єктами права комунальної власності,</a:t>
                      </a:r>
                      <a:r>
                        <a:rPr lang="uk-UA" sz="1000" baseline="0" dirty="0">
                          <a:effectLst/>
                          <a:latin typeface="Roboto Condensed Light" panose="02000000000000000000" pitchFamily="2" charset="0"/>
                          <a:ea typeface="Roboto Condensed Light" panose="02000000000000000000" pitchFamily="2" charset="0"/>
                        </a:rPr>
                        <a:t> якщо стосовно них виключно на пленарному засіданні відповідної ради органів місцевого самоврядування прийняті рішення щодо цього.» </a:t>
                      </a:r>
                      <a:r>
                        <a:rPr lang="uk-UA" sz="1000" i="1" baseline="0" dirty="0">
                          <a:effectLst/>
                          <a:latin typeface="Roboto Condensed Light" panose="02000000000000000000" pitchFamily="2" charset="0"/>
                          <a:ea typeface="Roboto Condensed Light" panose="02000000000000000000" pitchFamily="2" charset="0"/>
                        </a:rPr>
                        <a:t>(стаття 5)</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46422340"/>
                  </a:ext>
                </a:extLst>
              </a:tr>
              <a:tr h="682012">
                <a:tc>
                  <a:txBody>
                    <a:bodyPr/>
                    <a:lstStyle/>
                    <a:p>
                      <a:pPr algn="just">
                        <a:spcAft>
                          <a:spcPts val="0"/>
                        </a:spcAft>
                      </a:pPr>
                      <a:r>
                        <a:rPr lang="uk-UA" sz="1000" baseline="0" dirty="0">
                          <a:solidFill>
                            <a:schemeClr val="tx1"/>
                          </a:solidFill>
                          <a:effectLst/>
                          <a:latin typeface="Roboto Condensed Light" panose="02000000000000000000" pitchFamily="2" charset="0"/>
                          <a:ea typeface="Roboto Condensed Light" panose="02000000000000000000" pitchFamily="2" charset="0"/>
                        </a:rPr>
                        <a:t>Закон України «Про відновлення платоспроможності боржника або визнання його банкрутом» </a:t>
                      </a:r>
                      <a:r>
                        <a:rPr lang="uk-UA" sz="1000" b="0" i="1" baseline="0" dirty="0">
                          <a:solidFill>
                            <a:schemeClr val="tx1"/>
                          </a:solidFill>
                          <a:effectLst/>
                          <a:latin typeface="Roboto Condensed Light" panose="02000000000000000000" pitchFamily="2" charset="0"/>
                          <a:ea typeface="Roboto Condensed Light" panose="02000000000000000000" pitchFamily="2" charset="0"/>
                        </a:rPr>
                        <a:t>(з 19.01.2013 Закон викладено у новій редакції згідно із Законом України від 22.12.2011 № 4212-VI)</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a:t>
                      </a:r>
                      <a:r>
                        <a:rPr lang="uk-UA" sz="1000" b="1" baseline="0" dirty="0">
                          <a:effectLst/>
                          <a:latin typeface="Roboto Condensed Light" panose="02000000000000000000" pitchFamily="2" charset="0"/>
                          <a:ea typeface="Roboto Condensed Light" panose="02000000000000000000" pitchFamily="2" charset="0"/>
                        </a:rPr>
                        <a:t>боржник - суб'єкт підприємницької діяльності (юридична особа або фізична особа - підприємець)</a:t>
                      </a:r>
                      <a:r>
                        <a:rPr lang="uk-UA" sz="1000" baseline="0" dirty="0">
                          <a:effectLst/>
                          <a:latin typeface="Roboto Condensed Light" panose="02000000000000000000" pitchFamily="2" charset="0"/>
                          <a:ea typeface="Roboto Condensed Light" panose="02000000000000000000" pitchFamily="2" charset="0"/>
                        </a:rPr>
                        <a:t> … Фізична особа - підприємець є боржником лише за зобов'язаннями, які виникли у неї у зв'язку зі здійсненням підприємницької діяльності. Боржником не можуть бути відокремлені структурні підрозділи юридичної особи (філії, представництва, відділення тощо);» </a:t>
                      </a:r>
                      <a:r>
                        <a:rPr lang="uk-UA" sz="1000" i="1" baseline="0" dirty="0">
                          <a:effectLst/>
                          <a:latin typeface="Roboto Condensed Light" panose="02000000000000000000" pitchFamily="2" charset="0"/>
                          <a:ea typeface="Roboto Condensed Light" panose="02000000000000000000" pitchFamily="2" charset="0"/>
                        </a:rPr>
                        <a:t>(стаття 1)</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не застосовуються до юридичних осіб - казенних підприємств</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2)</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75623814"/>
                  </a:ext>
                </a:extLst>
              </a:tr>
              <a:tr h="545609">
                <a:tc>
                  <a:txBody>
                    <a:bodyPr/>
                    <a:lstStyle/>
                    <a:p>
                      <a:pPr algn="just">
                        <a:spcAft>
                          <a:spcPts val="0"/>
                        </a:spcAft>
                      </a:pPr>
                      <a:r>
                        <a:rPr lang="uk-UA" sz="1000" baseline="0" dirty="0">
                          <a:solidFill>
                            <a:schemeClr val="tx1"/>
                          </a:solidFill>
                          <a:effectLst/>
                          <a:latin typeface="Roboto Condensed Light" panose="02000000000000000000" pitchFamily="2" charset="0"/>
                          <a:ea typeface="Roboto Condensed Light" panose="02000000000000000000" pitchFamily="2" charset="0"/>
                        </a:rPr>
                        <a:t>Закон України «Про відновлення платоспроможності боржника або визнання його банкрутом» </a:t>
                      </a:r>
                      <a:r>
                        <a:rPr lang="uk-UA" sz="1000" b="0" i="1" baseline="0" dirty="0">
                          <a:solidFill>
                            <a:schemeClr val="tx1"/>
                          </a:solidFill>
                          <a:effectLst/>
                          <a:latin typeface="Roboto Condensed Light" panose="02000000000000000000" pitchFamily="2" charset="0"/>
                          <a:ea typeface="Roboto Condensed Light" panose="02000000000000000000" pitchFamily="2" charset="0"/>
                        </a:rPr>
                        <a:t>(із змінами і доповненнями внесеними Законом України від 13.05.2014 № 1258-VII)</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a:t>
                      </a:r>
                      <a:r>
                        <a:rPr lang="uk-UA" sz="1000" b="1" i="0" baseline="0" dirty="0">
                          <a:effectLst/>
                          <a:latin typeface="Roboto Condensed Light" panose="02000000000000000000" pitchFamily="2" charset="0"/>
                          <a:ea typeface="Roboto Condensed Light" panose="02000000000000000000" pitchFamily="2" charset="0"/>
                        </a:rPr>
                        <a:t>боржник - юридична особа - суб'єкт підприємницької діяльності або фізична особа за зобов'язаннями, які виникли у фізичної особи у зв'язку зі здійсненням нею підприємницької діяльності</a:t>
                      </a:r>
                      <a:r>
                        <a:rPr lang="uk-UA" sz="1000" baseline="0" dirty="0">
                          <a:effectLst/>
                          <a:latin typeface="Roboto Condensed Light" panose="02000000000000000000" pitchFamily="2" charset="0"/>
                          <a:ea typeface="Roboto Condensed Light" panose="02000000000000000000" pitchFamily="2" charset="0"/>
                        </a:rPr>
                        <a:t>…» (стаття 1)</a:t>
                      </a:r>
                    </a:p>
                    <a:p>
                      <a:pPr indent="180340" algn="just">
                        <a:spcAft>
                          <a:spcPts val="0"/>
                        </a:spcAft>
                      </a:pPr>
                      <a:r>
                        <a:rPr lang="uk-UA" sz="1000" baseline="0" dirty="0">
                          <a:effectLst/>
                          <a:latin typeface="Roboto Condensed Light" panose="02000000000000000000" pitchFamily="2" charset="0"/>
                          <a:ea typeface="Roboto Condensed Light" panose="02000000000000000000" pitchFamily="2" charset="0"/>
                        </a:rPr>
                        <a:t>«Положення цього Закону </a:t>
                      </a:r>
                      <a:r>
                        <a:rPr lang="uk-UA" sz="1000" b="1" baseline="0" dirty="0">
                          <a:effectLst/>
                          <a:latin typeface="Roboto Condensed Light" panose="02000000000000000000" pitchFamily="2" charset="0"/>
                          <a:ea typeface="Roboto Condensed Light" panose="02000000000000000000" pitchFamily="2" charset="0"/>
                        </a:rPr>
                        <a:t>не застосовуються до юридичних осіб - казенних підприємств</a:t>
                      </a:r>
                      <a:r>
                        <a:rPr lang="uk-UA" sz="1000" baseline="0" dirty="0">
                          <a:effectLst/>
                          <a:latin typeface="Roboto Condensed Light" panose="02000000000000000000" pitchFamily="2" charset="0"/>
                          <a:ea typeface="Roboto Condensed Light" panose="02000000000000000000" pitchFamily="2" charset="0"/>
                        </a:rPr>
                        <a:t>.» </a:t>
                      </a:r>
                      <a:r>
                        <a:rPr lang="uk-UA" sz="1000" i="1" baseline="0" dirty="0">
                          <a:effectLst/>
                          <a:latin typeface="Roboto Condensed Light" panose="02000000000000000000" pitchFamily="2" charset="0"/>
                          <a:ea typeface="Roboto Condensed Light" panose="02000000000000000000" pitchFamily="2" charset="0"/>
                        </a:rPr>
                        <a:t>(стаття 2)</a:t>
                      </a:r>
                    </a:p>
                  </a:txBody>
                  <a:tcPr marL="41662" marR="4166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053129922"/>
                  </a:ext>
                </a:extLst>
              </a:tr>
            </a:tbl>
          </a:graphicData>
        </a:graphic>
      </p:graphicFrame>
    </p:spTree>
    <p:extLst>
      <p:ext uri="{BB962C8B-B14F-4D97-AF65-F5344CB8AC3E}">
        <p14:creationId xmlns:p14="http://schemas.microsoft.com/office/powerpoint/2010/main" val="857220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2039"/>
            <a:ext cx="11296304" cy="664995"/>
          </a:xfrm>
        </p:spPr>
        <p:txBody>
          <a:bodyPr>
            <a:normAutofit/>
          </a:bodyPr>
          <a:lstStyle/>
          <a:p>
            <a:r>
              <a:rPr lang="uk-UA" sz="3200" b="1" dirty="0" smtClean="0">
                <a:solidFill>
                  <a:srgbClr val="002060"/>
                </a:solidFill>
                <a:latin typeface="Roboto Condensed Light" panose="02000000000000000000" pitchFamily="2" charset="0"/>
                <a:ea typeface="Roboto Condensed Light" panose="02000000000000000000" pitchFamily="2" charset="0"/>
              </a:rPr>
              <a:t>Коло боржників у розумінні Закону</a:t>
            </a:r>
            <a:endParaRPr lang="uk-UA" sz="3200" b="1" dirty="0">
              <a:solidFill>
                <a:srgbClr val="002060"/>
              </a:solidFill>
              <a:latin typeface="Roboto Condensed Light" panose="02000000000000000000" pitchFamily="2" charset="0"/>
              <a:ea typeface="Roboto Condensed Light" panose="02000000000000000000" pitchFamily="2" charset="0"/>
            </a:endParaRPr>
          </a:p>
        </p:txBody>
      </p:sp>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5</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10" name="Схема 9"/>
          <p:cNvGraphicFramePr/>
          <p:nvPr>
            <p:extLst>
              <p:ext uri="{D42A27DB-BD31-4B8C-83A1-F6EECF244321}">
                <p14:modId xmlns:p14="http://schemas.microsoft.com/office/powerpoint/2010/main" val="1552665418"/>
              </p:ext>
            </p:extLst>
          </p:nvPr>
        </p:nvGraphicFramePr>
        <p:xfrm>
          <a:off x="1426613" y="907034"/>
          <a:ext cx="9225858" cy="5124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8205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172480"/>
            <a:ext cx="11296304" cy="544681"/>
          </a:xfrm>
        </p:spPr>
        <p:txBody>
          <a:bodyPr>
            <a:normAutofit/>
          </a:bodyPr>
          <a:lstStyle/>
          <a:p>
            <a:r>
              <a:rPr lang="uk-UA" sz="3200" b="1" dirty="0">
                <a:solidFill>
                  <a:srgbClr val="002060"/>
                </a:solidFill>
                <a:latin typeface="Roboto Condensed Light" panose="02000000000000000000" pitchFamily="2" charset="0"/>
                <a:ea typeface="Roboto Condensed Light" panose="02000000000000000000" pitchFamily="2" charset="0"/>
              </a:rPr>
              <a:t>Коло боржників </a:t>
            </a:r>
            <a:r>
              <a:rPr lang="uk-UA" sz="3200" b="1" dirty="0" smtClean="0">
                <a:solidFill>
                  <a:srgbClr val="002060"/>
                </a:solidFill>
                <a:latin typeface="Roboto Condensed Light" panose="02000000000000000000" pitchFamily="2" charset="0"/>
                <a:ea typeface="Roboto Condensed Light" panose="02000000000000000000" pitchFamily="2" charset="0"/>
              </a:rPr>
              <a:t>у </a:t>
            </a:r>
            <a:r>
              <a:rPr lang="uk-UA" sz="3200" b="1" dirty="0">
                <a:solidFill>
                  <a:srgbClr val="002060"/>
                </a:solidFill>
                <a:latin typeface="Roboto Condensed Light" panose="02000000000000000000" pitchFamily="2" charset="0"/>
                <a:ea typeface="Roboto Condensed Light" panose="02000000000000000000" pitchFamily="2" charset="0"/>
              </a:rPr>
              <a:t>розумінні </a:t>
            </a:r>
            <a:r>
              <a:rPr lang="uk-UA" sz="3200" b="1" dirty="0" smtClean="0">
                <a:solidFill>
                  <a:srgbClr val="002060"/>
                </a:solidFill>
                <a:latin typeface="Roboto Condensed Light" panose="02000000000000000000" pitchFamily="2" charset="0"/>
                <a:ea typeface="Roboto Condensed Light" panose="02000000000000000000" pitchFamily="2" charset="0"/>
              </a:rPr>
              <a:t>Кодексу</a:t>
            </a:r>
            <a:endParaRPr lang="uk-UA" sz="3200" dirty="0">
              <a:latin typeface="Roboto Condensed Light" panose="02000000000000000000" pitchFamily="2" charset="0"/>
              <a:ea typeface="Roboto Condensed Light" panose="02000000000000000000" pitchFamily="2" charset="0"/>
            </a:endParaRPr>
          </a:p>
        </p:txBody>
      </p:sp>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6</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Схема 4"/>
          <p:cNvGraphicFramePr/>
          <p:nvPr>
            <p:extLst>
              <p:ext uri="{D42A27DB-BD31-4B8C-83A1-F6EECF244321}">
                <p14:modId xmlns:p14="http://schemas.microsoft.com/office/powerpoint/2010/main" val="2680281110"/>
              </p:ext>
            </p:extLst>
          </p:nvPr>
        </p:nvGraphicFramePr>
        <p:xfrm>
          <a:off x="1176289" y="668658"/>
          <a:ext cx="9726505" cy="5411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5168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381751"/>
            <a:ext cx="11296304" cy="1679805"/>
          </a:xfrm>
        </p:spPr>
        <p:txBody>
          <a:bodyPr>
            <a:normAutofit fontScale="90000"/>
          </a:bodyPr>
          <a:lstStyle/>
          <a:p>
            <a:r>
              <a:rPr lang="uk-UA" b="1" dirty="0">
                <a:solidFill>
                  <a:schemeClr val="bg1"/>
                </a:solidFill>
                <a:latin typeface="Roboto Condensed Light" panose="02000000000000000000" pitchFamily="2" charset="0"/>
                <a:ea typeface="Roboto Condensed Light" panose="02000000000000000000" pitchFamily="2" charset="0"/>
              </a:rPr>
              <a:t>ІІ. Щодо законодавчо передбачених заборон (мораторіїв) порушувати справи про банкрутство відповідних підприємств.</a:t>
            </a:r>
          </a:p>
        </p:txBody>
      </p:sp>
      <p:sp>
        <p:nvSpPr>
          <p:cNvPr id="7" name="Місце для вмісту 4"/>
          <p:cNvSpPr txBox="1">
            <a:spLocks/>
          </p:cNvSpPr>
          <p:nvPr/>
        </p:nvSpPr>
        <p:spPr>
          <a:xfrm>
            <a:off x="863600" y="1825625"/>
            <a:ext cx="408293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uk-UA" dirty="0"/>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chemeClr val="bg1"/>
                </a:solidFill>
                <a:latin typeface="Roboto Condensed Light" panose="02000000000000000000" pitchFamily="2" charset="0"/>
                <a:ea typeface="Roboto Condensed Light" panose="02000000000000000000" pitchFamily="2" charset="0"/>
              </a:rPr>
              <a:pPr/>
              <a:t>7</a:t>
            </a:fld>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chemeClr val="bg1"/>
                </a:solidFill>
                <a:latin typeface="Roboto Condensed Light" panose="02000000000000000000" pitchFamily="2" charset="0"/>
                <a:ea typeface="Roboto Condensed Light" panose="02000000000000000000" pitchFamily="2" charset="0"/>
              </a:rPr>
              <a:t>Верховний Суд</a:t>
            </a:r>
          </a:p>
          <a:p>
            <a:r>
              <a:rPr lang="uk-UA" dirty="0" smtClean="0">
                <a:solidFill>
                  <a:schemeClr val="bg1"/>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chemeClr val="bg1"/>
                </a:solidFill>
                <a:latin typeface="Roboto Condensed Light" panose="02000000000000000000" pitchFamily="2" charset="0"/>
                <a:ea typeface="Roboto Condensed Light" panose="02000000000000000000" pitchFamily="2" charset="0"/>
              </a:rPr>
              <a:t>______</a:t>
            </a:r>
            <a:endParaRPr lang="uk-UA" dirty="0">
              <a:solidFill>
                <a:schemeClr val="bg1"/>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chemeClr val="bg1"/>
                </a:solidFill>
                <a:latin typeface="Roboto Condensed Light" panose="02000000000000000000" pitchFamily="2" charset="0"/>
                <a:ea typeface="Roboto Condensed Light" panose="02000000000000000000" pitchFamily="2" charset="0"/>
              </a:rPr>
              <a:t>Деякі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процесуальні</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аспекти</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розгляду</a:t>
            </a:r>
            <a:r>
              <a:rPr lang="ru-RU" dirty="0" smtClean="0">
                <a:solidFill>
                  <a:schemeClr val="bg1"/>
                </a:solidFill>
                <a:latin typeface="Roboto Condensed Light" panose="02000000000000000000" pitchFamily="2" charset="0"/>
                <a:ea typeface="Roboto Condensed Light" panose="02000000000000000000" pitchFamily="2" charset="0"/>
              </a:rPr>
              <a:t> справ </a:t>
            </a:r>
            <a:r>
              <a:rPr lang="ru-RU" dirty="0" err="1" smtClean="0">
                <a:solidFill>
                  <a:schemeClr val="bg1"/>
                </a:solidFill>
                <a:latin typeface="Roboto Condensed Light" panose="02000000000000000000" pitchFamily="2" charset="0"/>
                <a:ea typeface="Roboto Condensed Light" panose="02000000000000000000" pitchFamily="2" charset="0"/>
              </a:rPr>
              <a:t>щодо</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окремих</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категорій</a:t>
            </a:r>
            <a:r>
              <a:rPr lang="ru-RU" dirty="0" smtClean="0">
                <a:solidFill>
                  <a:schemeClr val="bg1"/>
                </a:solidFill>
                <a:latin typeface="Roboto Condensed Light" panose="02000000000000000000" pitchFamily="2" charset="0"/>
                <a:ea typeface="Roboto Condensed Light" panose="02000000000000000000" pitchFamily="2" charset="0"/>
              </a:rPr>
              <a:t> </a:t>
            </a:r>
            <a:r>
              <a:rPr lang="ru-RU" dirty="0" err="1" smtClean="0">
                <a:solidFill>
                  <a:schemeClr val="bg1"/>
                </a:solidFill>
                <a:latin typeface="Roboto Condensed Light" panose="02000000000000000000" pitchFamily="2" charset="0"/>
                <a:ea typeface="Roboto Condensed Light" panose="02000000000000000000" pitchFamily="2" charset="0"/>
              </a:rPr>
              <a:t>боржників</a:t>
            </a:r>
            <a:endParaRPr lang="uk-UA"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3704436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989849"/>
          </a:xfrm>
        </p:spPr>
        <p:txBody>
          <a:bodyPr>
            <a:normAutofit/>
          </a:bodyPr>
          <a:lstStyle/>
          <a:p>
            <a:r>
              <a:rPr lang="uk-UA" sz="3200" b="1" dirty="0">
                <a:solidFill>
                  <a:srgbClr val="002060"/>
                </a:solidFill>
                <a:latin typeface="Roboto Condensed Light" panose="02000000000000000000" pitchFamily="2" charset="0"/>
                <a:ea typeface="Roboto Condensed Light" panose="02000000000000000000" pitchFamily="2" charset="0"/>
              </a:rPr>
              <a:t>Заборони передбачені Законом </a:t>
            </a:r>
            <a:r>
              <a:rPr lang="uk-UA" sz="3200" b="1" dirty="0" smtClean="0">
                <a:solidFill>
                  <a:srgbClr val="002060"/>
                </a:solidFill>
                <a:latin typeface="Roboto Condensed Light" panose="02000000000000000000" pitchFamily="2" charset="0"/>
                <a:ea typeface="Roboto Condensed Light" panose="02000000000000000000" pitchFamily="2" charset="0"/>
              </a:rPr>
              <a:t>щодо </a:t>
            </a:r>
            <a:r>
              <a:rPr lang="uk-UA" sz="3200" b="1" dirty="0">
                <a:solidFill>
                  <a:srgbClr val="002060"/>
                </a:solidFill>
                <a:latin typeface="Roboto Condensed Light" panose="02000000000000000000" pitchFamily="2" charset="0"/>
                <a:ea typeface="Roboto Condensed Light" panose="02000000000000000000" pitchFamily="2" charset="0"/>
              </a:rPr>
              <a:t>порушення справ про банкрутство відповідних підприємств </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8</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3208814490"/>
              </p:ext>
            </p:extLst>
          </p:nvPr>
        </p:nvGraphicFramePr>
        <p:xfrm>
          <a:off x="1020368" y="1437614"/>
          <a:ext cx="10038347" cy="4395857"/>
        </p:xfrm>
        <a:graphic>
          <a:graphicData uri="http://schemas.openxmlformats.org/drawingml/2006/table">
            <a:tbl>
              <a:tblPr firstRow="1" firstCol="1" bandRow="1">
                <a:tableStyleId>{5C22544A-7EE6-4342-B048-85BDC9FD1C3A}</a:tableStyleId>
              </a:tblPr>
              <a:tblGrid>
                <a:gridCol w="10038347">
                  <a:extLst>
                    <a:ext uri="{9D8B030D-6E8A-4147-A177-3AD203B41FA5}">
                      <a16:colId xmlns:a16="http://schemas.microsoft.com/office/drawing/2014/main" val="385047910"/>
                    </a:ext>
                  </a:extLst>
                </a:gridCol>
              </a:tblGrid>
              <a:tr h="756723">
                <a:tc>
                  <a:txBody>
                    <a:bodyPr/>
                    <a:lstStyle/>
                    <a:p>
                      <a:pPr indent="180000" algn="just">
                        <a:lnSpc>
                          <a:spcPct val="100000"/>
                        </a:lnSpc>
                        <a:spcAft>
                          <a:spcPts val="0"/>
                        </a:spcAft>
                      </a:pPr>
                      <a:r>
                        <a:rPr lang="uk-UA" sz="1200" b="0" dirty="0">
                          <a:solidFill>
                            <a:schemeClr val="tx1"/>
                          </a:solidFill>
                          <a:effectLst/>
                          <a:latin typeface="Roboto Condensed Light" panose="02000000000000000000" pitchFamily="2" charset="0"/>
                          <a:ea typeface="Roboto Condensed Light" panose="02000000000000000000" pitchFamily="2" charset="0"/>
                        </a:rPr>
                        <a:t>2. Справи про банкрутство гірничих підприємств (гірничодобувні підприємства, шахти, рудники, копальні, кар’єри, розрізи, збагачувальні фабрики, </a:t>
                      </a:r>
                      <a:r>
                        <a:rPr lang="uk-UA" sz="1200" b="0" dirty="0" err="1">
                          <a:solidFill>
                            <a:schemeClr val="tx1"/>
                          </a:solidFill>
                          <a:effectLst/>
                          <a:latin typeface="Roboto Condensed Light" panose="02000000000000000000" pitchFamily="2" charset="0"/>
                          <a:ea typeface="Roboto Condensed Light" panose="02000000000000000000" pitchFamily="2" charset="0"/>
                        </a:rPr>
                        <a:t>шахтовуглебудівні</a:t>
                      </a:r>
                      <a:r>
                        <a:rPr lang="uk-UA" sz="1200" b="0" dirty="0">
                          <a:solidFill>
                            <a:schemeClr val="tx1"/>
                          </a:solidFill>
                          <a:effectLst/>
                          <a:latin typeface="Roboto Condensed Light" panose="02000000000000000000" pitchFamily="2" charset="0"/>
                          <a:ea typeface="Roboto Condensed Light" panose="02000000000000000000" pitchFamily="2" charset="0"/>
                        </a:rPr>
                        <a:t> підприємства), створених у процесі приватизації (корпоратизації), у статутних капіталах яких частка держави становить не менше ніж 25 відсотків і продаж акцій яких розпочався, </a:t>
                      </a:r>
                      <a:r>
                        <a:rPr lang="uk-UA" sz="1200" b="0" i="0" u="sng" dirty="0">
                          <a:solidFill>
                            <a:schemeClr val="tx1"/>
                          </a:solidFill>
                          <a:effectLst/>
                          <a:latin typeface="Roboto Condensed Light" panose="02000000000000000000" pitchFamily="2" charset="0"/>
                          <a:ea typeface="Roboto Condensed Light" panose="02000000000000000000" pitchFamily="2" charset="0"/>
                        </a:rPr>
                        <a:t>можуть бути порушені не раніш як через один рік від початку виконання плану приватизації, крім тих, що ліквідуються за рішенням власника</a:t>
                      </a:r>
                      <a:r>
                        <a:rPr lang="uk-UA" sz="1200" b="0" dirty="0">
                          <a:solidFill>
                            <a:schemeClr val="tx1"/>
                          </a:solidFill>
                          <a:effectLst/>
                          <a:latin typeface="Roboto Condensed Light" panose="02000000000000000000" pitchFamily="2" charset="0"/>
                          <a:ea typeface="Roboto Condensed Light" panose="02000000000000000000" pitchFamily="2" charset="0"/>
                        </a:rPr>
                        <a:t>.</a:t>
                      </a:r>
                      <a:endParaRPr lang="uk-UA" sz="12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97559009"/>
                  </a:ext>
                </a:extLst>
              </a:tr>
              <a:tr h="756723">
                <a:tc>
                  <a:txBody>
                    <a:bodyPr/>
                    <a:lstStyle/>
                    <a:p>
                      <a:pPr indent="180000" algn="just">
                        <a:lnSpc>
                          <a:spcPct val="100000"/>
                        </a:lnSpc>
                        <a:spcAft>
                          <a:spcPts val="0"/>
                        </a:spcAft>
                      </a:pPr>
                      <a:r>
                        <a:rPr lang="uk-UA" sz="1200" b="0" dirty="0">
                          <a:solidFill>
                            <a:schemeClr val="tx1"/>
                          </a:solidFill>
                          <a:effectLst/>
                          <a:latin typeface="Roboto Condensed Light" panose="02000000000000000000" pitchFamily="2" charset="0"/>
                          <a:ea typeface="Roboto Condensed Light" panose="02000000000000000000" pitchFamily="2" charset="0"/>
                        </a:rPr>
                        <a:t>3. Справи про банкрутство гірничих підприємств (гірничодобувні підприємства, шахти, рудники, копальні, кар’єри, розрізи, збагачувальні фабрики, </a:t>
                      </a:r>
                      <a:r>
                        <a:rPr lang="uk-UA" sz="1200" b="0" dirty="0" err="1">
                          <a:solidFill>
                            <a:schemeClr val="tx1"/>
                          </a:solidFill>
                          <a:effectLst/>
                          <a:latin typeface="Roboto Condensed Light" panose="02000000000000000000" pitchFamily="2" charset="0"/>
                          <a:ea typeface="Roboto Condensed Light" panose="02000000000000000000" pitchFamily="2" charset="0"/>
                        </a:rPr>
                        <a:t>шахтовуглебудівні</a:t>
                      </a:r>
                      <a:r>
                        <a:rPr lang="uk-UA" sz="1200" b="0" dirty="0">
                          <a:solidFill>
                            <a:schemeClr val="tx1"/>
                          </a:solidFill>
                          <a:effectLst/>
                          <a:latin typeface="Roboto Condensed Light" panose="02000000000000000000" pitchFamily="2" charset="0"/>
                          <a:ea typeface="Roboto Condensed Light" panose="02000000000000000000" pitchFamily="2" charset="0"/>
                        </a:rPr>
                        <a:t> підприємства), у статутних капіталах яких частка держави становить не менше ніж 25 відсотків, </a:t>
                      </a:r>
                      <a:r>
                        <a:rPr lang="uk-UA" sz="1200" b="0" i="0" u="sng" dirty="0">
                          <a:solidFill>
                            <a:schemeClr val="tx1"/>
                          </a:solidFill>
                          <a:effectLst/>
                          <a:latin typeface="Roboto Condensed Light" panose="02000000000000000000" pitchFamily="2" charset="0"/>
                          <a:ea typeface="Roboto Condensed Light" panose="02000000000000000000" pitchFamily="2" charset="0"/>
                        </a:rPr>
                        <a:t>не порушуються з дня набрання чинності Законом України "Про відновлення платоспроможності боржника або визнання його банкрутом" до 1 січня 2015 року</a:t>
                      </a:r>
                      <a:r>
                        <a:rPr lang="uk-UA" sz="1200" b="0" dirty="0">
                          <a:solidFill>
                            <a:schemeClr val="tx1"/>
                          </a:solidFill>
                          <a:effectLst/>
                          <a:latin typeface="Roboto Condensed Light" panose="02000000000000000000" pitchFamily="2" charset="0"/>
                          <a:ea typeface="Roboto Condensed Light" panose="02000000000000000000" pitchFamily="2" charset="0"/>
                        </a:rPr>
                        <a:t>, крім тих, що ліквідуються за рішенням власника.</a:t>
                      </a:r>
                      <a:endParaRPr lang="uk-UA" sz="12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97818819"/>
                  </a:ext>
                </a:extLst>
              </a:tr>
              <a:tr h="572393">
                <a:tc>
                  <a:txBody>
                    <a:bodyPr/>
                    <a:lstStyle/>
                    <a:p>
                      <a:pPr indent="180000" algn="just">
                        <a:lnSpc>
                          <a:spcPct val="100000"/>
                        </a:lnSpc>
                        <a:spcAft>
                          <a:spcPts val="0"/>
                        </a:spcAft>
                      </a:pPr>
                      <a:r>
                        <a:rPr lang="uk-UA" sz="1200" b="0" dirty="0">
                          <a:solidFill>
                            <a:schemeClr val="tx1"/>
                          </a:solidFill>
                          <a:effectLst/>
                          <a:latin typeface="Roboto Condensed Light" panose="02000000000000000000" pitchFamily="2" charset="0"/>
                          <a:ea typeface="Roboto Condensed Light" panose="02000000000000000000" pitchFamily="2" charset="0"/>
                        </a:rPr>
                        <a:t>4. Провадження у справах про банкрутство гірничих підприємств (гірничодобувні підприємства, шахти, рудники, копальні, кар’єри, розрізи, збагачувальні фабрики, </a:t>
                      </a:r>
                      <a:r>
                        <a:rPr lang="uk-UA" sz="1200" b="0" dirty="0" err="1">
                          <a:solidFill>
                            <a:schemeClr val="tx1"/>
                          </a:solidFill>
                          <a:effectLst/>
                          <a:latin typeface="Roboto Condensed Light" panose="02000000000000000000" pitchFamily="2" charset="0"/>
                          <a:ea typeface="Roboto Condensed Light" panose="02000000000000000000" pitchFamily="2" charset="0"/>
                        </a:rPr>
                        <a:t>шахтовуглебудівні</a:t>
                      </a:r>
                      <a:r>
                        <a:rPr lang="uk-UA" sz="1200" b="0" dirty="0">
                          <a:solidFill>
                            <a:schemeClr val="tx1"/>
                          </a:solidFill>
                          <a:effectLst/>
                          <a:latin typeface="Roboto Condensed Light" panose="02000000000000000000" pitchFamily="2" charset="0"/>
                          <a:ea typeface="Roboto Condensed Light" panose="02000000000000000000" pitchFamily="2" charset="0"/>
                        </a:rPr>
                        <a:t> підприємства), у статутних капіталах яких частка держави становить не менше ніж 25 відсотків, </a:t>
                      </a:r>
                      <a:r>
                        <a:rPr lang="uk-UA" sz="1200" b="0" i="0" u="sng" dirty="0">
                          <a:solidFill>
                            <a:schemeClr val="tx1"/>
                          </a:solidFill>
                          <a:effectLst/>
                          <a:latin typeface="Roboto Condensed Light" panose="02000000000000000000" pitchFamily="2" charset="0"/>
                          <a:ea typeface="Roboto Condensed Light" panose="02000000000000000000" pitchFamily="2" charset="0"/>
                        </a:rPr>
                        <a:t>порушені після 1 січня 2000 року, підлягає припиненню</a:t>
                      </a:r>
                      <a:r>
                        <a:rPr lang="uk-UA" sz="1200" b="0" dirty="0">
                          <a:solidFill>
                            <a:schemeClr val="tx1"/>
                          </a:solidFill>
                          <a:effectLst/>
                          <a:latin typeface="Roboto Condensed Light" panose="02000000000000000000" pitchFamily="2" charset="0"/>
                          <a:ea typeface="Roboto Condensed Light" panose="02000000000000000000" pitchFamily="2" charset="0"/>
                        </a:rPr>
                        <a:t>, крім тих, що ліквідуються за рішенням власника.</a:t>
                      </a:r>
                      <a:endParaRPr lang="uk-UA" sz="12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58576950"/>
                  </a:ext>
                </a:extLst>
              </a:tr>
              <a:tr h="796572">
                <a:tc>
                  <a:txBody>
                    <a:bodyPr/>
                    <a:lstStyle/>
                    <a:p>
                      <a:pPr indent="180000" algn="just">
                        <a:lnSpc>
                          <a:spcPct val="100000"/>
                        </a:lnSpc>
                        <a:spcAft>
                          <a:spcPts val="0"/>
                        </a:spcAft>
                      </a:pPr>
                      <a:r>
                        <a:rPr lang="uk-UA" sz="1200" b="1" dirty="0">
                          <a:solidFill>
                            <a:schemeClr val="tx1"/>
                          </a:solidFill>
                          <a:effectLst/>
                          <a:latin typeface="Roboto Condensed Light" panose="02000000000000000000" pitchFamily="2" charset="0"/>
                          <a:ea typeface="Roboto Condensed Light" panose="02000000000000000000" pitchFamily="2" charset="0"/>
                        </a:rPr>
                        <a:t>Пункти 2-4 розділу Х Закону втрачають чинність з введенням в дію Кодексу. Водночас, на даний час, термінові обмеження передбачені пунктами 3, 4 розділу Х Закону, вичерпали свою дію та не пролонговані законодавцем.</a:t>
                      </a:r>
                    </a:p>
                    <a:p>
                      <a:pPr indent="180000" algn="just">
                        <a:lnSpc>
                          <a:spcPct val="100000"/>
                        </a:lnSpc>
                        <a:spcAft>
                          <a:spcPts val="0"/>
                        </a:spcAft>
                      </a:pPr>
                      <a:r>
                        <a:rPr lang="uk-UA" sz="1200" b="1" dirty="0">
                          <a:solidFill>
                            <a:schemeClr val="tx1"/>
                          </a:solidFill>
                          <a:effectLst/>
                          <a:latin typeface="Roboto Condensed Light" panose="02000000000000000000" pitchFamily="2" charset="0"/>
                          <a:ea typeface="Roboto Condensed Light" panose="02000000000000000000" pitchFamily="2" charset="0"/>
                        </a:rPr>
                        <a:t>При цьому, чинними залишаються положення Законів України «Про особливості приватизації вугледобувних підприємств» та «Про відновлення платоспроможності державних вугледобувних підприємств», якими передбачені відповідні мораторії у справах про банкрутство вугледобувних підприємств.</a:t>
                      </a:r>
                      <a:endParaRPr lang="uk-UA" sz="1200" b="1"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87411177"/>
                  </a:ext>
                </a:extLst>
              </a:tr>
              <a:tr h="756723">
                <a:tc>
                  <a:txBody>
                    <a:bodyPr/>
                    <a:lstStyle/>
                    <a:p>
                      <a:pPr indent="180000" algn="just">
                        <a:lnSpc>
                          <a:spcPct val="100000"/>
                        </a:lnSpc>
                        <a:spcAft>
                          <a:spcPts val="0"/>
                        </a:spcAft>
                      </a:pPr>
                      <a:r>
                        <a:rPr lang="uk-UA" sz="1200" b="0" dirty="0">
                          <a:solidFill>
                            <a:schemeClr val="tx1"/>
                          </a:solidFill>
                          <a:effectLst/>
                          <a:latin typeface="Roboto Condensed Light" panose="02000000000000000000" pitchFamily="2" charset="0"/>
                          <a:ea typeface="Roboto Condensed Light" panose="02000000000000000000" pitchFamily="2" charset="0"/>
                        </a:rPr>
                        <a:t>4</a:t>
                      </a:r>
                      <a:r>
                        <a:rPr lang="uk-UA" sz="1200" b="0" baseline="30000" dirty="0">
                          <a:solidFill>
                            <a:schemeClr val="tx1"/>
                          </a:solidFill>
                          <a:effectLst/>
                          <a:latin typeface="Roboto Condensed Light" panose="02000000000000000000" pitchFamily="2" charset="0"/>
                          <a:ea typeface="Roboto Condensed Light" panose="02000000000000000000" pitchFamily="2" charset="0"/>
                        </a:rPr>
                        <a:t>1</a:t>
                      </a:r>
                      <a:r>
                        <a:rPr lang="uk-UA" sz="1200" b="0" dirty="0">
                          <a:solidFill>
                            <a:schemeClr val="tx1"/>
                          </a:solidFill>
                          <a:effectLst/>
                          <a:latin typeface="Roboto Condensed Light" panose="02000000000000000000" pitchFamily="2" charset="0"/>
                          <a:ea typeface="Roboto Condensed Light" panose="02000000000000000000" pitchFamily="2" charset="0"/>
                        </a:rPr>
                        <a:t>. Положення цього Закону щодо провадження у справах про банкрутство підприємств паливно-енергетичного комплексу, які беруть участь у процедурі погашення заборгованості на умовах, визначених Законом України "Про заходи, спрямовані на забезпечення сталого функціонування підприємств паливно-енергетичного комплексу", застосовуються з урахуванням особливостей, визначених Законом України "Про заходи, спрямовані на забезпечення сталого функціонування підприємств паливно-енергетичного комплексу", </a:t>
                      </a:r>
                      <a:r>
                        <a:rPr lang="uk-UA" sz="1200" b="0" u="sng" dirty="0">
                          <a:solidFill>
                            <a:schemeClr val="tx1"/>
                          </a:solidFill>
                          <a:effectLst/>
                          <a:latin typeface="Roboto Condensed Light" panose="02000000000000000000" pitchFamily="2" charset="0"/>
                          <a:ea typeface="Roboto Condensed Light" panose="02000000000000000000" pitchFamily="2" charset="0"/>
                        </a:rPr>
                        <a:t>до 1 січня 2016 року</a:t>
                      </a:r>
                      <a:r>
                        <a:rPr lang="uk-UA" sz="1200" b="0" dirty="0">
                          <a:solidFill>
                            <a:schemeClr val="tx1"/>
                          </a:solidFill>
                          <a:effectLst/>
                          <a:latin typeface="Roboto Condensed Light" panose="02000000000000000000" pitchFamily="2" charset="0"/>
                          <a:ea typeface="Roboto Condensed Light" panose="02000000000000000000" pitchFamily="2" charset="0"/>
                        </a:rPr>
                        <a:t>.</a:t>
                      </a:r>
                      <a:endParaRPr lang="uk-UA" sz="12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182677173"/>
                  </a:ext>
                </a:extLst>
              </a:tr>
              <a:tr h="756723">
                <a:tc>
                  <a:txBody>
                    <a:bodyPr/>
                    <a:lstStyle/>
                    <a:p>
                      <a:pPr indent="180000" algn="just">
                        <a:lnSpc>
                          <a:spcPct val="100000"/>
                        </a:lnSpc>
                        <a:spcAft>
                          <a:spcPts val="0"/>
                        </a:spcAft>
                      </a:pPr>
                      <a:r>
                        <a:rPr lang="uk-UA" sz="1200" b="1" dirty="0">
                          <a:solidFill>
                            <a:schemeClr val="tx1"/>
                          </a:solidFill>
                          <a:effectLst/>
                          <a:latin typeface="Roboto Condensed Light" panose="02000000000000000000" pitchFamily="2" charset="0"/>
                          <a:ea typeface="Roboto Condensed Light" panose="02000000000000000000" pitchFamily="2" charset="0"/>
                        </a:rPr>
                        <a:t>Пункт 4</a:t>
                      </a:r>
                      <a:r>
                        <a:rPr lang="uk-UA" sz="1200" b="1" baseline="30000" dirty="0">
                          <a:solidFill>
                            <a:schemeClr val="tx1"/>
                          </a:solidFill>
                          <a:effectLst/>
                          <a:latin typeface="Roboto Condensed Light" panose="02000000000000000000" pitchFamily="2" charset="0"/>
                          <a:ea typeface="Roboto Condensed Light" panose="02000000000000000000" pitchFamily="2" charset="0"/>
                        </a:rPr>
                        <a:t>1 </a:t>
                      </a:r>
                      <a:r>
                        <a:rPr lang="uk-UA" sz="1200" b="1" dirty="0">
                          <a:solidFill>
                            <a:schemeClr val="tx1"/>
                          </a:solidFill>
                          <a:effectLst/>
                          <a:latin typeface="Roboto Condensed Light" panose="02000000000000000000" pitchFamily="2" charset="0"/>
                          <a:ea typeface="Roboto Condensed Light" panose="02000000000000000000" pitchFamily="2" charset="0"/>
                        </a:rPr>
                        <a:t>розділу Х Закону втрачає чинність з введенням в дію Кодексу. Водночас, на даний час, передбачений ним термін вичерпав свою дію та не пролонгований законодавцем.</a:t>
                      </a:r>
                    </a:p>
                    <a:p>
                      <a:pPr indent="180000" algn="just">
                        <a:lnSpc>
                          <a:spcPct val="100000"/>
                        </a:lnSpc>
                        <a:spcAft>
                          <a:spcPts val="0"/>
                        </a:spcAft>
                      </a:pPr>
                      <a:r>
                        <a:rPr lang="uk-UA" sz="1200" b="1" dirty="0">
                          <a:solidFill>
                            <a:schemeClr val="tx1"/>
                          </a:solidFill>
                          <a:effectLst/>
                          <a:latin typeface="Roboto Condensed Light" panose="02000000000000000000" pitchFamily="2" charset="0"/>
                          <a:ea typeface="Roboto Condensed Light" panose="02000000000000000000" pitchFamily="2" charset="0"/>
                        </a:rPr>
                        <a:t>При цьому, чинними залишаються положення Закону України «Про заходи, спрямовані на забезпечення сталого  функціонування підприємств паливно-енергетичного комплексу», яким передбачено особливості провадження у справах про банкрутство підприємств паливно-енергетичного комплексу.</a:t>
                      </a:r>
                      <a:endParaRPr lang="uk-UA" sz="1200" b="1"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948307214"/>
                  </a:ext>
                </a:extLst>
              </a:tr>
            </a:tbl>
          </a:graphicData>
        </a:graphic>
      </p:graphicFrame>
    </p:spTree>
    <p:extLst>
      <p:ext uri="{BB962C8B-B14F-4D97-AF65-F5344CB8AC3E}">
        <p14:creationId xmlns:p14="http://schemas.microsoft.com/office/powerpoint/2010/main" val="15500010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390" y="249404"/>
            <a:ext cx="11296304" cy="989849"/>
          </a:xfrm>
        </p:spPr>
        <p:txBody>
          <a:bodyPr>
            <a:normAutofit/>
          </a:bodyPr>
          <a:lstStyle/>
          <a:p>
            <a:r>
              <a:rPr lang="uk-UA" sz="3200" b="1" dirty="0">
                <a:solidFill>
                  <a:srgbClr val="002060"/>
                </a:solidFill>
                <a:latin typeface="Roboto Condensed Light" panose="02000000000000000000" pitchFamily="2" charset="0"/>
                <a:ea typeface="Roboto Condensed Light" panose="02000000000000000000" pitchFamily="2" charset="0"/>
              </a:rPr>
              <a:t>Заборони передбачені Законом </a:t>
            </a:r>
            <a:r>
              <a:rPr lang="uk-UA" sz="3200" b="1" dirty="0" smtClean="0">
                <a:solidFill>
                  <a:srgbClr val="002060"/>
                </a:solidFill>
                <a:latin typeface="Roboto Condensed Light" panose="02000000000000000000" pitchFamily="2" charset="0"/>
                <a:ea typeface="Roboto Condensed Light" panose="02000000000000000000" pitchFamily="2" charset="0"/>
              </a:rPr>
              <a:t>щодо </a:t>
            </a:r>
            <a:r>
              <a:rPr lang="uk-UA" sz="3200" b="1" dirty="0">
                <a:solidFill>
                  <a:srgbClr val="002060"/>
                </a:solidFill>
                <a:latin typeface="Roboto Condensed Light" panose="02000000000000000000" pitchFamily="2" charset="0"/>
                <a:ea typeface="Roboto Condensed Light" panose="02000000000000000000" pitchFamily="2" charset="0"/>
              </a:rPr>
              <a:t>порушення справ про банкрутство відповідних підприємств </a:t>
            </a:r>
            <a:r>
              <a:rPr lang="uk-UA" sz="3200" b="1" dirty="0" smtClean="0">
                <a:solidFill>
                  <a:srgbClr val="002060"/>
                </a:solidFill>
                <a:latin typeface="Roboto Condensed Light" panose="02000000000000000000" pitchFamily="2" charset="0"/>
                <a:ea typeface="Roboto Condensed Light" panose="02000000000000000000" pitchFamily="2" charset="0"/>
              </a:rPr>
              <a:t>(продовження)</a:t>
            </a:r>
            <a:endParaRPr lang="uk-UA" sz="3200" dirty="0">
              <a:solidFill>
                <a:srgbClr val="002060"/>
              </a:solidFill>
              <a:latin typeface="Roboto Condensed Light" panose="02000000000000000000" pitchFamily="2" charset="0"/>
              <a:ea typeface="Roboto Condensed Light" panose="02000000000000000000" pitchFamily="2" charset="0"/>
            </a:endParaRPr>
          </a:p>
        </p:txBody>
      </p:sp>
      <p:sp>
        <p:nvSpPr>
          <p:cNvPr id="3" name="Місце для номера слайда 2"/>
          <p:cNvSpPr>
            <a:spLocks noGrp="1"/>
          </p:cNvSpPr>
          <p:nvPr>
            <p:ph type="sldNum" sz="quarter" idx="12"/>
          </p:nvPr>
        </p:nvSpPr>
        <p:spPr>
          <a:xfrm>
            <a:off x="8610600" y="6031832"/>
            <a:ext cx="2743200" cy="304047"/>
          </a:xfrm>
        </p:spPr>
        <p:txBody>
          <a:bodyPr/>
          <a:lstStyle/>
          <a:p>
            <a:fld id="{29620606-38EC-4509-ADA7-DE66774FF2D4}" type="slidenum">
              <a:rPr lang="uk-UA" smtClean="0">
                <a:solidFill>
                  <a:srgbClr val="002060"/>
                </a:solidFill>
                <a:latin typeface="Roboto Condensed Light" panose="02000000000000000000" pitchFamily="2" charset="0"/>
                <a:ea typeface="Roboto Condensed Light" panose="02000000000000000000" pitchFamily="2" charset="0"/>
              </a:rPr>
              <a:pPr/>
              <a:t>9</a:t>
            </a:fld>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4" name="Місце для дати 3"/>
          <p:cNvSpPr>
            <a:spLocks noGrp="1"/>
          </p:cNvSpPr>
          <p:nvPr>
            <p:ph type="dt" sz="half" idx="10"/>
          </p:nvPr>
        </p:nvSpPr>
        <p:spPr>
          <a:xfrm>
            <a:off x="391390" y="6031832"/>
            <a:ext cx="2319726" cy="689643"/>
          </a:xfrm>
        </p:spPr>
        <p:txBody>
          <a:bodyPr/>
          <a:lstStyle/>
          <a:p>
            <a:r>
              <a:rPr lang="uk-UA" dirty="0" smtClean="0">
                <a:solidFill>
                  <a:srgbClr val="002060"/>
                </a:solidFill>
                <a:latin typeface="Roboto Condensed Light" panose="02000000000000000000" pitchFamily="2" charset="0"/>
                <a:ea typeface="Roboto Condensed Light" panose="02000000000000000000" pitchFamily="2" charset="0"/>
              </a:rPr>
              <a:t>Верховний Суд</a:t>
            </a:r>
          </a:p>
          <a:p>
            <a:r>
              <a:rPr lang="uk-UA" dirty="0" smtClean="0">
                <a:solidFill>
                  <a:srgbClr val="002060"/>
                </a:solidFill>
                <a:latin typeface="Roboto Condensed Light" panose="02000000000000000000" pitchFamily="2" charset="0"/>
                <a:ea typeface="Roboto Condensed Light" panose="02000000000000000000" pitchFamily="2" charset="0"/>
              </a:rPr>
              <a:t>Касаційний господарський суд</a:t>
            </a:r>
          </a:p>
          <a:p>
            <a:r>
              <a:rPr lang="uk-UA" dirty="0" smtClean="0">
                <a:solidFill>
                  <a:srgbClr val="002060"/>
                </a:solidFill>
                <a:latin typeface="Roboto Condensed Light" panose="02000000000000000000" pitchFamily="2" charset="0"/>
                <a:ea typeface="Roboto Condensed Light" panose="02000000000000000000" pitchFamily="2" charset="0"/>
              </a:rPr>
              <a:t>______</a:t>
            </a:r>
            <a:endParaRPr lang="uk-UA" dirty="0">
              <a:solidFill>
                <a:srgbClr val="002060"/>
              </a:solidFill>
              <a:latin typeface="Roboto Condensed Light" panose="02000000000000000000" pitchFamily="2" charset="0"/>
              <a:ea typeface="Roboto Condensed Light" panose="02000000000000000000" pitchFamily="2" charset="0"/>
            </a:endParaRPr>
          </a:p>
        </p:txBody>
      </p:sp>
      <p:sp>
        <p:nvSpPr>
          <p:cNvPr id="6" name="Місце для нижнього колонтитула 5"/>
          <p:cNvSpPr>
            <a:spLocks noGrp="1"/>
          </p:cNvSpPr>
          <p:nvPr>
            <p:ph type="ftr" sz="quarter" idx="11"/>
          </p:nvPr>
        </p:nvSpPr>
        <p:spPr>
          <a:xfrm>
            <a:off x="3183326" y="6031833"/>
            <a:ext cx="5133788" cy="320842"/>
          </a:xfrm>
        </p:spPr>
        <p:txBody>
          <a:bodyPr/>
          <a:lstStyle/>
          <a:p>
            <a:pPr algn="just"/>
            <a:r>
              <a:rPr lang="ru-RU" dirty="0" err="1" smtClean="0">
                <a:solidFill>
                  <a:srgbClr val="002060"/>
                </a:solidFill>
                <a:latin typeface="Roboto Condensed Light" panose="02000000000000000000" pitchFamily="2" charset="0"/>
                <a:ea typeface="Roboto Condensed Light" panose="02000000000000000000" pitchFamily="2" charset="0"/>
              </a:rPr>
              <a:t>Деякі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процесуальні</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аспекти</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розгляду</a:t>
            </a:r>
            <a:r>
              <a:rPr lang="ru-RU" dirty="0" smtClean="0">
                <a:solidFill>
                  <a:srgbClr val="002060"/>
                </a:solidFill>
                <a:latin typeface="Roboto Condensed Light" panose="02000000000000000000" pitchFamily="2" charset="0"/>
                <a:ea typeface="Roboto Condensed Light" panose="02000000000000000000" pitchFamily="2" charset="0"/>
              </a:rPr>
              <a:t> справ </a:t>
            </a:r>
            <a:r>
              <a:rPr lang="ru-RU" dirty="0" err="1" smtClean="0">
                <a:solidFill>
                  <a:srgbClr val="002060"/>
                </a:solidFill>
                <a:latin typeface="Roboto Condensed Light" panose="02000000000000000000" pitchFamily="2" charset="0"/>
                <a:ea typeface="Roboto Condensed Light" panose="02000000000000000000" pitchFamily="2" charset="0"/>
              </a:rPr>
              <a:t>щодо</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окремих</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категорій</a:t>
            </a:r>
            <a:r>
              <a:rPr lang="ru-RU" dirty="0" smtClean="0">
                <a:solidFill>
                  <a:srgbClr val="002060"/>
                </a:solidFill>
                <a:latin typeface="Roboto Condensed Light" panose="02000000000000000000" pitchFamily="2" charset="0"/>
                <a:ea typeface="Roboto Condensed Light" panose="02000000000000000000" pitchFamily="2" charset="0"/>
              </a:rPr>
              <a:t> </a:t>
            </a:r>
            <a:r>
              <a:rPr lang="ru-RU" dirty="0" err="1" smtClean="0">
                <a:solidFill>
                  <a:srgbClr val="002060"/>
                </a:solidFill>
                <a:latin typeface="Roboto Condensed Light" panose="02000000000000000000" pitchFamily="2" charset="0"/>
                <a:ea typeface="Roboto Condensed Light" panose="02000000000000000000" pitchFamily="2" charset="0"/>
              </a:rPr>
              <a:t>боржників</a:t>
            </a:r>
            <a:endParaRPr lang="uk-UA" dirty="0">
              <a:solidFill>
                <a:srgbClr val="002060"/>
              </a:solidFill>
              <a:latin typeface="Roboto Condensed Light" panose="02000000000000000000" pitchFamily="2" charset="0"/>
              <a:ea typeface="Roboto Condensed Light" panose="02000000000000000000" pitchFamily="2" charset="0"/>
            </a:endParaRPr>
          </a:p>
        </p:txBody>
      </p:sp>
      <p:graphicFrame>
        <p:nvGraphicFramePr>
          <p:cNvPr id="7" name="Таблиця 6"/>
          <p:cNvGraphicFramePr>
            <a:graphicFrameLocks noGrp="1"/>
          </p:cNvGraphicFramePr>
          <p:nvPr>
            <p:extLst>
              <p:ext uri="{D42A27DB-BD31-4B8C-83A1-F6EECF244321}">
                <p14:modId xmlns:p14="http://schemas.microsoft.com/office/powerpoint/2010/main" val="1787727651"/>
              </p:ext>
            </p:extLst>
          </p:nvPr>
        </p:nvGraphicFramePr>
        <p:xfrm>
          <a:off x="1020368" y="1298218"/>
          <a:ext cx="10038347" cy="4592834"/>
        </p:xfrm>
        <a:graphic>
          <a:graphicData uri="http://schemas.openxmlformats.org/drawingml/2006/table">
            <a:tbl>
              <a:tblPr firstRow="1" firstCol="1" bandRow="1">
                <a:tableStyleId>{5C22544A-7EE6-4342-B048-85BDC9FD1C3A}</a:tableStyleId>
              </a:tblPr>
              <a:tblGrid>
                <a:gridCol w="10038347">
                  <a:extLst>
                    <a:ext uri="{9D8B030D-6E8A-4147-A177-3AD203B41FA5}">
                      <a16:colId xmlns:a16="http://schemas.microsoft.com/office/drawing/2014/main" val="3043661382"/>
                    </a:ext>
                  </a:extLst>
                </a:gridCol>
              </a:tblGrid>
              <a:tr h="356792">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4</a:t>
                      </a:r>
                      <a:r>
                        <a:rPr lang="uk-UA" sz="1100" b="0" baseline="30000" dirty="0">
                          <a:solidFill>
                            <a:schemeClr val="tx1"/>
                          </a:solidFill>
                          <a:effectLst/>
                          <a:latin typeface="Roboto Condensed Light" panose="02000000000000000000" pitchFamily="2" charset="0"/>
                          <a:ea typeface="Roboto Condensed Light" panose="02000000000000000000" pitchFamily="2" charset="0"/>
                        </a:rPr>
                        <a:t>2</a:t>
                      </a:r>
                      <a:r>
                        <a:rPr lang="uk-UA" sz="1100" b="0" dirty="0">
                          <a:solidFill>
                            <a:schemeClr val="tx1"/>
                          </a:solidFill>
                          <a:effectLst/>
                          <a:latin typeface="Roboto Condensed Light" panose="02000000000000000000" pitchFamily="2" charset="0"/>
                          <a:ea typeface="Roboto Condensed Light" panose="02000000000000000000" pitchFamily="2" charset="0"/>
                        </a:rPr>
                        <a:t>. Справи про банкрутство боржників, якими є державні підприємства та/або господарські товариства, більше ніж 50 відсотків акцій (часток) яких прямо чи опосередковано належать державі, щодо яких прийнято рішення про приватизацію, </a:t>
                      </a:r>
                      <a:r>
                        <a:rPr lang="uk-UA" sz="1100" b="0" u="sng" dirty="0">
                          <a:solidFill>
                            <a:schemeClr val="tx1"/>
                          </a:solidFill>
                          <a:effectLst/>
                          <a:latin typeface="Roboto Condensed Light" panose="02000000000000000000" pitchFamily="2" charset="0"/>
                          <a:ea typeface="Roboto Condensed Light" panose="02000000000000000000" pitchFamily="2" charset="0"/>
                        </a:rPr>
                        <a:t>не порушуються до завершення приватизації</a:t>
                      </a:r>
                      <a:r>
                        <a:rPr lang="uk-UA" sz="1100" b="0" dirty="0">
                          <a:solidFill>
                            <a:schemeClr val="tx1"/>
                          </a:solidFill>
                          <a:effectLst/>
                          <a:latin typeface="Roboto Condensed Light" panose="02000000000000000000" pitchFamily="2" charset="0"/>
                          <a:ea typeface="Roboto Condensed Light" panose="02000000000000000000" pitchFamily="2" charset="0"/>
                        </a:rPr>
                        <a:t>.</a:t>
                      </a:r>
                      <a:endParaRPr lang="uk-UA" sz="11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419813652"/>
                  </a:ext>
                </a:extLst>
              </a:tr>
              <a:tr h="1862051">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4</a:t>
                      </a:r>
                      <a:r>
                        <a:rPr lang="uk-UA" sz="1100" b="0" baseline="30000" dirty="0">
                          <a:solidFill>
                            <a:schemeClr val="tx1"/>
                          </a:solidFill>
                          <a:effectLst/>
                          <a:latin typeface="Roboto Condensed Light" panose="02000000000000000000" pitchFamily="2" charset="0"/>
                          <a:ea typeface="Roboto Condensed Light" panose="02000000000000000000" pitchFamily="2" charset="0"/>
                        </a:rPr>
                        <a:t>3</a:t>
                      </a:r>
                      <a:r>
                        <a:rPr lang="uk-UA" sz="1100" b="0" dirty="0">
                          <a:solidFill>
                            <a:schemeClr val="tx1"/>
                          </a:solidFill>
                          <a:effectLst/>
                          <a:latin typeface="Roboto Condensed Light" panose="02000000000000000000" pitchFamily="2" charset="0"/>
                          <a:ea typeface="Roboto Condensed Light" panose="02000000000000000000" pitchFamily="2" charset="0"/>
                        </a:rPr>
                        <a:t>. Провадження у справах про банкрутство боржників, якими є державні підприємства та/або господарські товариства, більше ніж 50 відсотків акцій (часток) яких прямо чи опосередковано належать державі, </a:t>
                      </a:r>
                      <a:r>
                        <a:rPr lang="uk-UA" sz="1100" b="0" u="sng" dirty="0">
                          <a:solidFill>
                            <a:schemeClr val="tx1"/>
                          </a:solidFill>
                          <a:effectLst/>
                          <a:latin typeface="Roboto Condensed Light" panose="02000000000000000000" pitchFamily="2" charset="0"/>
                          <a:ea typeface="Roboto Condensed Light" panose="02000000000000000000" pitchFamily="2" charset="0"/>
                        </a:rPr>
                        <a:t>щодо яких прийнято рішення про приватизацію, підлягає припиненню, крім тих, що ліквідуються за рішенням власника</a:t>
                      </a:r>
                      <a:r>
                        <a:rPr lang="uk-UA" sz="1100" b="0" dirty="0">
                          <a:solidFill>
                            <a:schemeClr val="tx1"/>
                          </a:solidFill>
                          <a:effectLst/>
                          <a:latin typeface="Roboto Condensed Light" panose="02000000000000000000" pitchFamily="2" charset="0"/>
                          <a:ea typeface="Roboto Condensed Light" panose="02000000000000000000" pitchFamily="2" charset="0"/>
                        </a:rPr>
                        <a:t>.</a:t>
                      </a:r>
                    </a:p>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Після припинення провадження у справі про банкрутство забороняється стягнення на підставі виконавчих та інших документів, що містять майнові вимоги, у тому числі на предмет застави, за якими стягнення здійснюється в судовому або в позасудовому порядку відповідно до законодавства, крім випадків перебування виконавчого провадження на стадії розподілу стягнутих з боржника грошових сум (у тому числі одержаних від продажу майна боржника), перебування майна на стадії продажу з моменту оприлюднення інформації про продаж, а також у разі звернення стягнення на заставлене майно та виконання рішень у немайнових спорах; не нараховується неустойка (штраф, пеня), не застосовуються інші фінансові санкції за невиконання чи неналежне виконання зобов’язань із задоволення всіх вимог, зупиняється перебіг позовної давності, не застосовується індекс інфляції за весь час прострочення виконання грошового зобов’язання, три проценти річних від простроченої суми тощо.</a:t>
                      </a:r>
                    </a:p>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Зазначені дії не поширюються на задоволення вимог поточних кредиторів, на виплату заробітної плати та нарахованих на ці суми страхових внесків на загальнообов’язкове державне пенсійне та інше соціальне страхування, на відшкодування шкоди, заподіяної здоров’ю та життю громадян, на виплату авторської винагороди, аліментів, а також на вимоги за виконавчими документами немайнового характеру, що зобов’язують боржника вчинити певні дії чи утриматися від їх вчинення.</a:t>
                      </a:r>
                      <a:endParaRPr lang="uk-UA" sz="11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891226073"/>
                  </a:ext>
                </a:extLst>
              </a:tr>
              <a:tr h="537750">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4</a:t>
                      </a:r>
                      <a:r>
                        <a:rPr lang="uk-UA" sz="1100" b="0" baseline="30000" dirty="0">
                          <a:solidFill>
                            <a:schemeClr val="tx1"/>
                          </a:solidFill>
                          <a:effectLst/>
                          <a:latin typeface="Roboto Condensed Light" panose="02000000000000000000" pitchFamily="2" charset="0"/>
                          <a:ea typeface="Roboto Condensed Light" panose="02000000000000000000" pitchFamily="2" charset="0"/>
                        </a:rPr>
                        <a:t>4</a:t>
                      </a:r>
                      <a:r>
                        <a:rPr lang="uk-UA" sz="1100" b="0" dirty="0">
                          <a:solidFill>
                            <a:schemeClr val="tx1"/>
                          </a:solidFill>
                          <a:effectLst/>
                          <a:latin typeface="Roboto Condensed Light" panose="02000000000000000000" pitchFamily="2" charset="0"/>
                          <a:ea typeface="Roboto Condensed Light" panose="02000000000000000000" pitchFamily="2" charset="0"/>
                        </a:rPr>
                        <a:t>. Справи про банкрутство боржників, якими є державні підприємства та/або господарські товариства, більше ніж 50 відсотків акцій (часток) яких прямо чи опосередковано належать державі, щодо яких прийнято рішення про завершення приватизації, </a:t>
                      </a:r>
                      <a:r>
                        <a:rPr lang="uk-UA" sz="1100" b="0" u="sng" dirty="0">
                          <a:solidFill>
                            <a:schemeClr val="tx1"/>
                          </a:solidFill>
                          <a:effectLst/>
                          <a:latin typeface="Roboto Condensed Light" panose="02000000000000000000" pitchFamily="2" charset="0"/>
                          <a:ea typeface="Roboto Condensed Light" panose="02000000000000000000" pitchFamily="2" charset="0"/>
                        </a:rPr>
                        <a:t>не можуть порушуватися протягом одного року з дня завершення приватизації </a:t>
                      </a:r>
                      <a:r>
                        <a:rPr lang="uk-UA" sz="1100" b="0" dirty="0">
                          <a:solidFill>
                            <a:schemeClr val="tx1"/>
                          </a:solidFill>
                          <a:effectLst/>
                          <a:latin typeface="Roboto Condensed Light" panose="02000000000000000000" pitchFamily="2" charset="0"/>
                          <a:ea typeface="Roboto Condensed Light" panose="02000000000000000000" pitchFamily="2" charset="0"/>
                        </a:rPr>
                        <a:t>з підстав, які виникли до завершення приватизації.</a:t>
                      </a:r>
                      <a:endParaRPr lang="uk-UA" sz="11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93558367"/>
                  </a:ext>
                </a:extLst>
              </a:tr>
              <a:tr h="581491">
                <a:tc>
                  <a:txBody>
                    <a:bodyPr/>
                    <a:lstStyle/>
                    <a:p>
                      <a:pPr indent="180000" algn="just">
                        <a:lnSpc>
                          <a:spcPct val="100000"/>
                        </a:lnSpc>
                        <a:spcAft>
                          <a:spcPts val="0"/>
                        </a:spcAft>
                      </a:pPr>
                      <a:r>
                        <a:rPr lang="uk-UA" sz="1100" b="1" dirty="0">
                          <a:solidFill>
                            <a:schemeClr val="tx1"/>
                          </a:solidFill>
                          <a:effectLst/>
                          <a:latin typeface="Roboto Condensed Light" panose="02000000000000000000" pitchFamily="2" charset="0"/>
                          <a:ea typeface="Roboto Condensed Light" panose="02000000000000000000" pitchFamily="2" charset="0"/>
                        </a:rPr>
                        <a:t>Пункти 4</a:t>
                      </a:r>
                      <a:r>
                        <a:rPr lang="uk-UA" sz="1100" b="1" baseline="30000" dirty="0">
                          <a:solidFill>
                            <a:schemeClr val="tx1"/>
                          </a:solidFill>
                          <a:effectLst/>
                          <a:latin typeface="Roboto Condensed Light" panose="02000000000000000000" pitchFamily="2" charset="0"/>
                          <a:ea typeface="Roboto Condensed Light" panose="02000000000000000000" pitchFamily="2" charset="0"/>
                        </a:rPr>
                        <a:t>2</a:t>
                      </a:r>
                      <a:r>
                        <a:rPr lang="uk-UA" sz="1100" b="1" dirty="0">
                          <a:solidFill>
                            <a:schemeClr val="tx1"/>
                          </a:solidFill>
                          <a:effectLst/>
                          <a:latin typeface="Roboto Condensed Light" panose="02000000000000000000" pitchFamily="2" charset="0"/>
                          <a:ea typeface="Roboto Condensed Light" panose="02000000000000000000" pitchFamily="2" charset="0"/>
                        </a:rPr>
                        <a:t>-4</a:t>
                      </a:r>
                      <a:r>
                        <a:rPr lang="uk-UA" sz="1100" b="1" baseline="30000" dirty="0">
                          <a:solidFill>
                            <a:schemeClr val="tx1"/>
                          </a:solidFill>
                          <a:effectLst/>
                          <a:latin typeface="Roboto Condensed Light" panose="02000000000000000000" pitchFamily="2" charset="0"/>
                          <a:ea typeface="Roboto Condensed Light" panose="02000000000000000000" pitchFamily="2" charset="0"/>
                        </a:rPr>
                        <a:t>4</a:t>
                      </a:r>
                      <a:r>
                        <a:rPr lang="uk-UA" sz="1100" b="1" dirty="0">
                          <a:solidFill>
                            <a:schemeClr val="tx1"/>
                          </a:solidFill>
                          <a:effectLst/>
                          <a:latin typeface="Roboto Condensed Light" panose="02000000000000000000" pitchFamily="2" charset="0"/>
                          <a:ea typeface="Roboto Condensed Light" panose="02000000000000000000" pitchFamily="2" charset="0"/>
                        </a:rPr>
                        <a:t> розділу Х Закону втрачають чинність з введенням в дію Кодексу.</a:t>
                      </a:r>
                    </a:p>
                    <a:p>
                      <a:pPr indent="180000" algn="just">
                        <a:lnSpc>
                          <a:spcPct val="100000"/>
                        </a:lnSpc>
                        <a:spcAft>
                          <a:spcPts val="0"/>
                        </a:spcAft>
                      </a:pPr>
                      <a:r>
                        <a:rPr lang="uk-UA" sz="1100" b="1" dirty="0">
                          <a:solidFill>
                            <a:schemeClr val="tx1"/>
                          </a:solidFill>
                          <a:effectLst/>
                          <a:latin typeface="Roboto Condensed Light" panose="02000000000000000000" pitchFamily="2" charset="0"/>
                          <a:ea typeface="Roboto Condensed Light" panose="02000000000000000000" pitchFamily="2" charset="0"/>
                        </a:rPr>
                        <a:t>При цьому, чинними лишаються положення Закону України «Про приватизацію державного і комунального майна», якими передбачено заборони щодо порушення справ про банкрутство відповідних державних підприємств, господарських товариств пов’язані з їх приватизацією.</a:t>
                      </a:r>
                      <a:endParaRPr lang="uk-UA" sz="1100" b="1"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37042150"/>
                  </a:ext>
                </a:extLst>
              </a:tr>
              <a:tr h="537750">
                <a:tc>
                  <a:txBody>
                    <a:bodyPr/>
                    <a:lstStyle/>
                    <a:p>
                      <a:pPr indent="180000" algn="just">
                        <a:lnSpc>
                          <a:spcPct val="100000"/>
                        </a:lnSpc>
                        <a:spcAft>
                          <a:spcPts val="0"/>
                        </a:spcAft>
                      </a:pPr>
                      <a:r>
                        <a:rPr lang="uk-UA" sz="1100" b="0" dirty="0">
                          <a:solidFill>
                            <a:schemeClr val="tx1"/>
                          </a:solidFill>
                          <a:effectLst/>
                          <a:latin typeface="Roboto Condensed Light" panose="02000000000000000000" pitchFamily="2" charset="0"/>
                          <a:ea typeface="Roboto Condensed Light" panose="02000000000000000000" pitchFamily="2" charset="0"/>
                        </a:rPr>
                        <a:t>4</a:t>
                      </a:r>
                      <a:r>
                        <a:rPr lang="uk-UA" sz="1100" b="0" baseline="30000" dirty="0">
                          <a:solidFill>
                            <a:schemeClr val="tx1"/>
                          </a:solidFill>
                          <a:effectLst/>
                          <a:latin typeface="Roboto Condensed Light" panose="02000000000000000000" pitchFamily="2" charset="0"/>
                          <a:ea typeface="Roboto Condensed Light" panose="02000000000000000000" pitchFamily="2" charset="0"/>
                        </a:rPr>
                        <a:t>5</a:t>
                      </a:r>
                      <a:r>
                        <a:rPr lang="uk-UA" sz="1100" b="0" dirty="0">
                          <a:solidFill>
                            <a:schemeClr val="tx1"/>
                          </a:solidFill>
                          <a:effectLst/>
                          <a:latin typeface="Roboto Condensed Light" panose="02000000000000000000" pitchFamily="2" charset="0"/>
                          <a:ea typeface="Roboto Condensed Light" panose="02000000000000000000" pitchFamily="2" charset="0"/>
                        </a:rPr>
                        <a:t>. Справи про банкрутство Державного акціонерного товариства "</a:t>
                      </a:r>
                      <a:r>
                        <a:rPr lang="uk-UA" sz="1100" b="0" dirty="0" err="1">
                          <a:solidFill>
                            <a:schemeClr val="tx1"/>
                          </a:solidFill>
                          <a:effectLst/>
                          <a:latin typeface="Roboto Condensed Light" panose="02000000000000000000" pitchFamily="2" charset="0"/>
                          <a:ea typeface="Roboto Condensed Light" panose="02000000000000000000" pitchFamily="2" charset="0"/>
                        </a:rPr>
                        <a:t>Чорноморнафтогаз</a:t>
                      </a:r>
                      <a:r>
                        <a:rPr lang="uk-UA" sz="1100" b="0" dirty="0">
                          <a:solidFill>
                            <a:schemeClr val="tx1"/>
                          </a:solidFill>
                          <a:effectLst/>
                          <a:latin typeface="Roboto Condensed Light" panose="02000000000000000000" pitchFamily="2" charset="0"/>
                          <a:ea typeface="Roboto Condensed Light" panose="02000000000000000000" pitchFamily="2" charset="0"/>
                        </a:rPr>
                        <a:t>" </a:t>
                      </a:r>
                      <a:r>
                        <a:rPr lang="uk-UA" sz="1100" b="0" u="sng" dirty="0">
                          <a:solidFill>
                            <a:schemeClr val="tx1"/>
                          </a:solidFill>
                          <a:effectLst/>
                          <a:latin typeface="Roboto Condensed Light" panose="02000000000000000000" pitchFamily="2" charset="0"/>
                          <a:ea typeface="Roboto Condensed Light" panose="02000000000000000000" pitchFamily="2" charset="0"/>
                        </a:rPr>
                        <a:t>до 1 січня 2019 року не порушуються</a:t>
                      </a:r>
                      <a:r>
                        <a:rPr lang="uk-UA" sz="1100" b="0" dirty="0">
                          <a:solidFill>
                            <a:schemeClr val="tx1"/>
                          </a:solidFill>
                          <a:effectLst/>
                          <a:latin typeface="Roboto Condensed Light" panose="02000000000000000000" pitchFamily="2" charset="0"/>
                          <a:ea typeface="Roboto Condensed Light" panose="02000000000000000000" pitchFamily="2" charset="0"/>
                        </a:rPr>
                        <a:t>. Провадження у справах про банкрутство Державного акціонерного товариства "</a:t>
                      </a:r>
                      <a:r>
                        <a:rPr lang="uk-UA" sz="1100" b="0" dirty="0" err="1">
                          <a:solidFill>
                            <a:schemeClr val="tx1"/>
                          </a:solidFill>
                          <a:effectLst/>
                          <a:latin typeface="Roboto Condensed Light" panose="02000000000000000000" pitchFamily="2" charset="0"/>
                          <a:ea typeface="Roboto Condensed Light" panose="02000000000000000000" pitchFamily="2" charset="0"/>
                        </a:rPr>
                        <a:t>Чорноморнафтогаз</a:t>
                      </a:r>
                      <a:r>
                        <a:rPr lang="uk-UA" sz="1100" b="0" dirty="0">
                          <a:solidFill>
                            <a:schemeClr val="tx1"/>
                          </a:solidFill>
                          <a:effectLst/>
                          <a:latin typeface="Roboto Condensed Light" panose="02000000000000000000" pitchFamily="2" charset="0"/>
                          <a:ea typeface="Roboto Condensed Light" panose="02000000000000000000" pitchFamily="2" charset="0"/>
                        </a:rPr>
                        <a:t>", </a:t>
                      </a:r>
                      <a:r>
                        <a:rPr lang="uk-UA" sz="1100" b="0" u="sng" dirty="0">
                          <a:solidFill>
                            <a:schemeClr val="tx1"/>
                          </a:solidFill>
                          <a:effectLst/>
                          <a:latin typeface="Roboto Condensed Light" panose="02000000000000000000" pitchFamily="2" charset="0"/>
                          <a:ea typeface="Roboto Condensed Light" panose="02000000000000000000" pitchFamily="2" charset="0"/>
                        </a:rPr>
                        <a:t>порушені до 1 січня 2017 року, підлягають припиненню</a:t>
                      </a:r>
                      <a:r>
                        <a:rPr lang="uk-UA" sz="1100" b="0" dirty="0">
                          <a:solidFill>
                            <a:schemeClr val="tx1"/>
                          </a:solidFill>
                          <a:effectLst/>
                          <a:latin typeface="Roboto Condensed Light" panose="02000000000000000000" pitchFamily="2" charset="0"/>
                          <a:ea typeface="Roboto Condensed Light" panose="02000000000000000000" pitchFamily="2" charset="0"/>
                        </a:rPr>
                        <a:t>, крім випадків, якщо ліквідація відбувається за рішенням власника.</a:t>
                      </a:r>
                      <a:endParaRPr lang="uk-UA" sz="1100" b="0"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85562224"/>
                  </a:ext>
                </a:extLst>
              </a:tr>
              <a:tr h="717000">
                <a:tc>
                  <a:txBody>
                    <a:bodyPr/>
                    <a:lstStyle/>
                    <a:p>
                      <a:pPr indent="180000" algn="just">
                        <a:lnSpc>
                          <a:spcPct val="100000"/>
                        </a:lnSpc>
                        <a:spcAft>
                          <a:spcPts val="0"/>
                        </a:spcAft>
                      </a:pPr>
                      <a:r>
                        <a:rPr lang="uk-UA" sz="1100" b="1" dirty="0">
                          <a:solidFill>
                            <a:schemeClr val="tx1"/>
                          </a:solidFill>
                          <a:effectLst/>
                          <a:latin typeface="Roboto Condensed Light" panose="02000000000000000000" pitchFamily="2" charset="0"/>
                          <a:ea typeface="Roboto Condensed Light" panose="02000000000000000000" pitchFamily="2" charset="0"/>
                        </a:rPr>
                        <a:t>Пункт 4</a:t>
                      </a:r>
                      <a:r>
                        <a:rPr lang="uk-UA" sz="1100" b="1" baseline="30000" dirty="0">
                          <a:solidFill>
                            <a:schemeClr val="tx1"/>
                          </a:solidFill>
                          <a:effectLst/>
                          <a:latin typeface="Roboto Condensed Light" panose="02000000000000000000" pitchFamily="2" charset="0"/>
                          <a:ea typeface="Roboto Condensed Light" panose="02000000000000000000" pitchFamily="2" charset="0"/>
                        </a:rPr>
                        <a:t>5 </a:t>
                      </a:r>
                      <a:r>
                        <a:rPr lang="uk-UA" sz="1100" b="1" dirty="0">
                          <a:solidFill>
                            <a:schemeClr val="tx1"/>
                          </a:solidFill>
                          <a:effectLst/>
                          <a:latin typeface="Roboto Condensed Light" panose="02000000000000000000" pitchFamily="2" charset="0"/>
                          <a:ea typeface="Roboto Condensed Light" panose="02000000000000000000" pitchFamily="2" charset="0"/>
                        </a:rPr>
                        <a:t>розділу Х Закону втрачає чинність з введенням в дію Кодексу. Водночас, на даний час, передбачений ним термін вичерпав свою дію та не пролонгований законодавцем.</a:t>
                      </a:r>
                    </a:p>
                    <a:p>
                      <a:pPr indent="180000" algn="just">
                        <a:lnSpc>
                          <a:spcPct val="100000"/>
                        </a:lnSpc>
                        <a:spcAft>
                          <a:spcPts val="0"/>
                        </a:spcAft>
                      </a:pPr>
                      <a:r>
                        <a:rPr lang="uk-UA" sz="1100" b="1" dirty="0">
                          <a:solidFill>
                            <a:schemeClr val="tx1"/>
                          </a:solidFill>
                          <a:effectLst/>
                          <a:latin typeface="Roboto Condensed Light" panose="02000000000000000000" pitchFamily="2" charset="0"/>
                          <a:ea typeface="Roboto Condensed Light" panose="02000000000000000000" pitchFamily="2" charset="0"/>
                        </a:rPr>
                        <a:t>При цьому, чинними залишаються положення Закону України «Про трубопровідний транспорт», якими передбачено заборону порушення справ про банкрутство відповідних державних підприємств що провадять діяльність з транспортування магістральними трубопроводами.</a:t>
                      </a:r>
                      <a:endParaRPr lang="uk-UA" sz="1100" b="1" dirty="0">
                        <a:solidFill>
                          <a:schemeClr val="tx1"/>
                        </a:solidFill>
                        <a:effectLst/>
                        <a:latin typeface="Roboto Condensed Light" panose="02000000000000000000" pitchFamily="2" charset="0"/>
                        <a:ea typeface="Roboto Condensed Light" panose="02000000000000000000" pitchFamily="2" charset="0"/>
                        <a:cs typeface="Times New Roman" panose="02020603050405020304" pitchFamily="18" charset="0"/>
                      </a:endParaRPr>
                    </a:p>
                  </a:txBody>
                  <a:tcPr marL="38736" marR="387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744116131"/>
                  </a:ext>
                </a:extLst>
              </a:tr>
            </a:tbl>
          </a:graphicData>
        </a:graphic>
      </p:graphicFrame>
    </p:spTree>
    <p:extLst>
      <p:ext uri="{BB962C8B-B14F-4D97-AF65-F5344CB8AC3E}">
        <p14:creationId xmlns:p14="http://schemas.microsoft.com/office/powerpoint/2010/main" val="4276070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938</TotalTime>
  <Words>6127</Words>
  <Application>Microsoft Office PowerPoint</Application>
  <PresentationFormat>Широкий екран</PresentationFormat>
  <Paragraphs>370</Paragraphs>
  <Slides>24</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24</vt:i4>
      </vt:variant>
    </vt:vector>
  </HeadingPairs>
  <TitlesOfParts>
    <vt:vector size="30" baseType="lpstr">
      <vt:lpstr>Arial</vt:lpstr>
      <vt:lpstr>Calibri</vt:lpstr>
      <vt:lpstr>Calibri Light</vt:lpstr>
      <vt:lpstr>Roboto Condensed Light</vt:lpstr>
      <vt:lpstr>Times New Roman</vt:lpstr>
      <vt:lpstr>Тема Office</vt:lpstr>
      <vt:lpstr>Презентація PowerPoint</vt:lpstr>
      <vt:lpstr>Презентація PowerPoint</vt:lpstr>
      <vt:lpstr>І. Щодо співвідношення значення терміну «боржник» у розумінні Закону та Кодексу.</vt:lpstr>
      <vt:lpstr>Динаміка законодавчого визначення кола суб’єктів банкрутства</vt:lpstr>
      <vt:lpstr>Коло боржників у розумінні Закону</vt:lpstr>
      <vt:lpstr>Коло боржників у розумінні Кодексу</vt:lpstr>
      <vt:lpstr>ІІ. Щодо законодавчо передбачених заборон (мораторіїв) порушувати справи про банкрутство відповідних підприємств.</vt:lpstr>
      <vt:lpstr>Заборони передбачені Законом щодо порушення справ про банкрутство відповідних підприємств </vt:lpstr>
      <vt:lpstr>Заборони передбачені Законом щодо порушення справ про банкрутство відповідних підприємств (продовження)</vt:lpstr>
      <vt:lpstr>Боржники щодо яких на момент введення в дію Кодексу будуть чинні заборони передбачені спеціальними законами </vt:lpstr>
      <vt:lpstr>ІІІ. Щодо особливостей провадження у справах про банкрутство окремих категорій боржників.</vt:lpstr>
      <vt:lpstr>Динаміка законодавчого визначення окремих категорій боржників</vt:lpstr>
      <vt:lpstr>Висновки щодо продовження провадження у справах про банкрутство окремих категорій боржників</vt:lpstr>
      <vt:lpstr>Висновки щодо продовження провадження у справах про банкрутство окремих категорій боржників (продовження)</vt:lpstr>
      <vt:lpstr>Висновки щодо продовження провадження у справах про банкрутство окремих категорій боржників (продовження)</vt:lpstr>
      <vt:lpstr>Висновки щодо продовження провадження у справах про банкрутство окремих категорій боржників (продовження)</vt:lpstr>
      <vt:lpstr>Висновки щодо продовження провадження у справах про банкрутство окремих категорій боржників (продовження)</vt:lpstr>
      <vt:lpstr>Висновки щодо продовження провадження у справах про банкрутство окремих категорій боржників (продовження)</vt:lpstr>
      <vt:lpstr>Висновки щодо продовження провадження у справах про банкрутство окремих категорій боржників (продовження)</vt:lpstr>
      <vt:lpstr>IV. Щодо запровадження Кодексом «добровільного» інституту банкрутства фізичної особи.</vt:lpstr>
      <vt:lpstr>Право ініціювати банкрутство фізичної особи</vt:lpstr>
      <vt:lpstr>Грошові зобов’язання боржника фізичної особи</vt:lpstr>
      <vt:lpstr>Подальше провадження у справах про банкрутство фізичних осіб</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___ Верховний Суд</dc:title>
  <dc:creator>Сухацький А.П.</dc:creator>
  <cp:lastModifiedBy>Сухацький А.П.</cp:lastModifiedBy>
  <cp:revision>107</cp:revision>
  <dcterms:created xsi:type="dcterms:W3CDTF">2019-06-06T07:36:31Z</dcterms:created>
  <dcterms:modified xsi:type="dcterms:W3CDTF">2019-06-12T12:48:15Z</dcterms:modified>
</cp:coreProperties>
</file>