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5"/>
  </p:notesMasterIdLst>
  <p:sldIdLst>
    <p:sldId id="256" r:id="rId2"/>
    <p:sldId id="257" r:id="rId3"/>
    <p:sldId id="261" r:id="rId4"/>
    <p:sldId id="273" r:id="rId5"/>
    <p:sldId id="263" r:id="rId6"/>
    <p:sldId id="264" r:id="rId7"/>
    <p:sldId id="294" r:id="rId8"/>
    <p:sldId id="287" r:id="rId9"/>
    <p:sldId id="295" r:id="rId10"/>
    <p:sldId id="288" r:id="rId11"/>
    <p:sldId id="291" r:id="rId12"/>
    <p:sldId id="289" r:id="rId13"/>
    <p:sldId id="292" r:id="rId14"/>
    <p:sldId id="293" r:id="rId15"/>
    <p:sldId id="290" r:id="rId16"/>
    <p:sldId id="275" r:id="rId17"/>
    <p:sldId id="276" r:id="rId18"/>
    <p:sldId id="277" r:id="rId19"/>
    <p:sldId id="278" r:id="rId20"/>
    <p:sldId id="267" r:id="rId21"/>
    <p:sldId id="284" r:id="rId22"/>
    <p:sldId id="265" r:id="rId23"/>
    <p:sldId id="272" r:id="rId24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8455" autoAdjust="0"/>
  </p:normalViewPr>
  <p:slideViewPr>
    <p:cSldViewPr>
      <p:cViewPr>
        <p:scale>
          <a:sx n="87" d="100"/>
          <a:sy n="87" d="100"/>
        </p:scale>
        <p:origin x="-876" y="-27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CB1D9-7964-4559-A45C-4E45E1951A5A}" type="datetimeFigureOut">
              <a:rPr lang="uk-UA" smtClean="0"/>
              <a:t>14.06.2019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DBF6B-0959-4711-BC99-40F52AFC6EE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7980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DBF6B-0959-4711-BC99-40F52AFC6EE9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4515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54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557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573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683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20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84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5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07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70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18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72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55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755-17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37624"/>
            <a:ext cx="7772400" cy="135015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0000"/>
                </a:solidFill>
                <a:ea typeface="Calibri"/>
              </a:rPr>
              <a:t>Захист прав кредиторів у Кодексі України з процедур банкрутства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3147814"/>
            <a:ext cx="7120880" cy="1014890"/>
          </a:xfrm>
        </p:spPr>
        <p:txBody>
          <a:bodyPr>
            <a:noAutofit/>
          </a:bodyPr>
          <a:lstStyle/>
          <a:p>
            <a:pPr algn="l"/>
            <a:r>
              <a:rPr lang="uk-UA" sz="1800" b="1" i="1" dirty="0">
                <a:solidFill>
                  <a:schemeClr val="tx1"/>
                </a:solidFill>
              </a:rPr>
              <a:t>суддя Господарського </a:t>
            </a:r>
            <a:r>
              <a:rPr lang="uk-UA" sz="1800" b="1" i="1" dirty="0" smtClean="0">
                <a:solidFill>
                  <a:schemeClr val="tx1"/>
                </a:solidFill>
              </a:rPr>
              <a:t>суду</a:t>
            </a:r>
            <a:endParaRPr lang="uk-UA" sz="1800" b="1" dirty="0">
              <a:solidFill>
                <a:schemeClr val="tx1"/>
              </a:solidFill>
            </a:endParaRPr>
          </a:p>
          <a:p>
            <a:pPr algn="l"/>
            <a:r>
              <a:rPr lang="uk-UA" sz="1800" b="1" i="1" dirty="0" smtClean="0">
                <a:solidFill>
                  <a:schemeClr val="tx1"/>
                </a:solidFill>
              </a:rPr>
              <a:t>Одеської </a:t>
            </a:r>
            <a:r>
              <a:rPr lang="uk-UA" sz="1800" b="1" i="1" dirty="0">
                <a:solidFill>
                  <a:schemeClr val="tx1"/>
                </a:solidFill>
              </a:rPr>
              <a:t>області, </a:t>
            </a:r>
            <a:r>
              <a:rPr lang="uk-UA" sz="1800" b="1" i="1" dirty="0" err="1">
                <a:solidFill>
                  <a:schemeClr val="tx1"/>
                </a:solidFill>
              </a:rPr>
              <a:t>к.ю.н</a:t>
            </a:r>
            <a:r>
              <a:rPr lang="uk-UA" sz="1800" b="1" i="1" dirty="0">
                <a:solidFill>
                  <a:schemeClr val="tx1"/>
                </a:solidFill>
              </a:rPr>
              <a:t>.</a:t>
            </a:r>
            <a:endParaRPr lang="uk-UA" sz="1800" b="1" dirty="0">
              <a:solidFill>
                <a:schemeClr val="tx1"/>
              </a:solidFill>
            </a:endParaRPr>
          </a:p>
          <a:p>
            <a:pPr algn="l"/>
            <a:r>
              <a:rPr lang="uk-UA" sz="1800" b="1" i="1" dirty="0" err="1">
                <a:solidFill>
                  <a:schemeClr val="tx1"/>
                </a:solidFill>
              </a:rPr>
              <a:t>Грабован</a:t>
            </a:r>
            <a:r>
              <a:rPr lang="uk-UA" sz="1800" b="1" i="1" dirty="0">
                <a:solidFill>
                  <a:schemeClr val="tx1"/>
                </a:solidFill>
              </a:rPr>
              <a:t> Л.І.</a:t>
            </a:r>
            <a:endParaRPr lang="uk-UA" sz="1800" b="1" dirty="0">
              <a:solidFill>
                <a:schemeClr val="tx1"/>
              </a:solidFill>
            </a:endParaRPr>
          </a:p>
          <a:p>
            <a:pPr algn="l"/>
            <a:r>
              <a:rPr lang="uk-UA" sz="1800" b="1" i="1" dirty="0"/>
              <a:t> </a:t>
            </a:r>
            <a:endParaRPr lang="uk-UA" sz="1800" b="1" dirty="0"/>
          </a:p>
          <a:p>
            <a:pPr algn="l"/>
            <a:endParaRPr lang="uk-UA" sz="1800" b="1" dirty="0"/>
          </a:p>
        </p:txBody>
      </p:sp>
    </p:spTree>
    <p:extLst>
      <p:ext uri="{BB962C8B-B14F-4D97-AF65-F5344CB8AC3E}">
        <p14:creationId xmlns:p14="http://schemas.microsoft.com/office/powerpoint/2010/main" val="462164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ea typeface="+mn-ea"/>
                <a:cs typeface="+mn-cs"/>
              </a:rPr>
              <a:t>Розширення компетенції зборів та комітету кредиторів </a:t>
            </a:r>
            <a:br>
              <a:rPr lang="uk-UA" sz="2400" b="1" dirty="0">
                <a:solidFill>
                  <a:prstClr val="black"/>
                </a:solidFill>
                <a:ea typeface="+mn-ea"/>
                <a:cs typeface="+mn-cs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9582"/>
            <a:ext cx="8291264" cy="3535041"/>
          </a:xfrm>
        </p:spPr>
        <p:txBody>
          <a:bodyPr>
            <a:normAutofit fontScale="25000" lnSpcReduction="20000"/>
          </a:bodyPr>
          <a:lstStyle/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sz="20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750"/>
              </a:spcAft>
              <a:buFontTx/>
              <a:buChar char="-"/>
            </a:pPr>
            <a:r>
              <a:rPr lang="uk-UA" sz="8000" dirty="0" smtClean="0">
                <a:solidFill>
                  <a:srgbClr val="000000"/>
                </a:solidFill>
                <a:latin typeface="+mj-lt"/>
                <a:ea typeface="Calibri"/>
                <a:cs typeface="Times New Roman"/>
              </a:rPr>
              <a:t>н</a:t>
            </a:r>
            <a:r>
              <a:rPr lang="uk-UA" sz="8000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адання комітетом кредиторів згоди на продаж майна боржника (крім майна, що є предметом забезпечення);</a:t>
            </a:r>
          </a:p>
          <a:p>
            <a:pPr lvl="0" algn="just">
              <a:lnSpc>
                <a:spcPct val="115000"/>
              </a:lnSpc>
              <a:spcAft>
                <a:spcPts val="750"/>
              </a:spcAft>
              <a:buFontTx/>
              <a:buChar char="-"/>
            </a:pPr>
            <a:r>
              <a:rPr lang="uk-UA" sz="8000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uk-UA" sz="8000" dirty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погодження умов продажу майна боржника (крім майна, що є предметом забезпечення) у процедурі санації відповідно до плану санації або у процедурі ліквідації банкрута (п.5 ч. 8 ст. </a:t>
            </a:r>
            <a:r>
              <a:rPr lang="uk-UA" sz="8000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48)</a:t>
            </a:r>
          </a:p>
          <a:p>
            <a:pPr lvl="0" algn="just">
              <a:lnSpc>
                <a:spcPct val="115000"/>
              </a:lnSpc>
              <a:spcAft>
                <a:spcPts val="750"/>
              </a:spcAft>
              <a:buFontTx/>
              <a:buChar char="-"/>
            </a:pPr>
            <a:endParaRPr lang="uk-UA" sz="8000" dirty="0" smtClean="0">
              <a:solidFill>
                <a:srgbClr val="000000"/>
              </a:solidFill>
              <a:latin typeface="+mj-lt"/>
              <a:ea typeface="Times New Roman"/>
              <a:cs typeface="Times New Roman"/>
            </a:endParaRPr>
          </a:p>
          <a:p>
            <a:pPr marL="0" lvl="0" indent="0" algn="just">
              <a:lnSpc>
                <a:spcPct val="115000"/>
              </a:lnSpc>
              <a:spcAft>
                <a:spcPts val="750"/>
              </a:spcAft>
              <a:buNone/>
            </a:pPr>
            <a:r>
              <a:rPr lang="uk-UA" sz="8000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 (Обов'язок арбітражного керуючого визначати такі умови </a:t>
            </a:r>
            <a:r>
              <a:rPr lang="uk-UA" sz="8000" dirty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(</a:t>
            </a:r>
            <a:r>
              <a:rPr lang="uk-UA" sz="8000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склад </a:t>
            </a:r>
            <a:r>
              <a:rPr lang="uk-UA" sz="8000" dirty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майна (лот); </a:t>
            </a:r>
            <a:r>
              <a:rPr lang="uk-UA" sz="8000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початкову ціну; крок аукціону) за погодження з комітетом кредиторів визначений у ч.1 ст. 75 Кодексу)</a:t>
            </a:r>
            <a:endParaRPr lang="uk-UA" sz="8000" dirty="0">
              <a:latin typeface="+mj-lt"/>
              <a:ea typeface="Calibri"/>
              <a:cs typeface="Times New Roman"/>
            </a:endParaRPr>
          </a:p>
          <a:p>
            <a:endParaRPr lang="uk-UA" sz="8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7101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Зміни у застосування судових процедур, що застосовуються до боржника</a:t>
            </a:r>
            <a:endParaRPr lang="uk-UA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419622"/>
            <a:ext cx="8136904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uk-UA" sz="2400" dirty="0" smtClean="0">
                <a:solidFill>
                  <a:prstClr val="black"/>
                </a:solidFill>
              </a:rPr>
              <a:t>- поєднання процедур мирової угоди і санації;</a:t>
            </a:r>
          </a:p>
          <a:p>
            <a:pPr lvl="0">
              <a:spcBef>
                <a:spcPct val="20000"/>
              </a:spcBef>
            </a:pPr>
            <a:endParaRPr lang="uk-UA" sz="2400" dirty="0" smtClean="0">
              <a:solidFill>
                <a:prstClr val="black"/>
              </a:solidFill>
            </a:endParaRPr>
          </a:p>
          <a:p>
            <a:pPr lvl="0">
              <a:spcBef>
                <a:spcPct val="20000"/>
              </a:spcBef>
            </a:pPr>
            <a:r>
              <a:rPr lang="uk-UA" sz="2400" dirty="0" smtClean="0">
                <a:solidFill>
                  <a:prstClr val="black"/>
                </a:solidFill>
              </a:rPr>
              <a:t>- введення санації тільки разом із затвердженням схваленого кредиторами  плану </a:t>
            </a:r>
            <a:r>
              <a:rPr lang="uk-UA" sz="2400" dirty="0">
                <a:solidFill>
                  <a:prstClr val="black"/>
                </a:solidFill>
              </a:rPr>
              <a:t>санації боржника  </a:t>
            </a:r>
            <a:r>
              <a:rPr lang="uk-UA" sz="2400" dirty="0" smtClean="0">
                <a:solidFill>
                  <a:prstClr val="black"/>
                </a:solidFill>
              </a:rPr>
              <a:t>(ч.10 ст. 45 Кодексу)</a:t>
            </a:r>
            <a:endParaRPr lang="uk-UA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00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Порядок голосування кредиторів </a:t>
            </a:r>
            <a:endParaRPr lang="uk-UA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1062" y="1341946"/>
            <a:ext cx="7920880" cy="3313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2000" dirty="0" smtClean="0">
                <a:solidFill>
                  <a:srgbClr val="000000"/>
                </a:solidFill>
                <a:ea typeface="Times New Roman"/>
                <a:cs typeface="Times New Roman"/>
              </a:rPr>
              <a:t>- зменшення кворуму при повторному проведенні перших зборів кредиторів, якщо на перші не прибули кредитори з необхідною кількістю голосів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2000" i="1" dirty="0" smtClean="0">
                <a:solidFill>
                  <a:srgbClr val="000000"/>
                </a:solidFill>
                <a:ea typeface="Times New Roman"/>
                <a:cs typeface="Times New Roman"/>
              </a:rPr>
              <a:t>(перші збори – не менше 2/3 голосів;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2000" i="1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uk-UA" sz="2000" i="1" dirty="0" smtClean="0">
                <a:solidFill>
                  <a:srgbClr val="000000"/>
                </a:solidFill>
                <a:ea typeface="Times New Roman"/>
                <a:cs typeface="Times New Roman"/>
              </a:rPr>
              <a:t>повторні  більше половини голосів;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2000" i="1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uk-UA" sz="2000" i="1" dirty="0" smtClean="0">
                <a:solidFill>
                  <a:srgbClr val="000000"/>
                </a:solidFill>
                <a:ea typeface="Times New Roman"/>
                <a:cs typeface="Times New Roman"/>
              </a:rPr>
              <a:t>наступні збори – більше ¼ голосів).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2000" dirty="0" smtClean="0">
                <a:solidFill>
                  <a:srgbClr val="000000"/>
                </a:solidFill>
                <a:ea typeface="Times New Roman"/>
                <a:cs typeface="Times New Roman"/>
              </a:rPr>
              <a:t>- запровадження голосування щодо схвалення плану санації класами кредиторів </a:t>
            </a:r>
            <a:r>
              <a:rPr lang="uk-UA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  <a:endParaRPr lang="uk-UA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7292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-23986"/>
            <a:ext cx="7772400" cy="1102519"/>
          </a:xfrm>
        </p:spPr>
        <p:txBody>
          <a:bodyPr>
            <a:normAutofit/>
          </a:bodyPr>
          <a:lstStyle/>
          <a:p>
            <a:r>
              <a:rPr lang="uk-UA" sz="2400" b="1" dirty="0">
                <a:solidFill>
                  <a:prstClr val="black"/>
                </a:solidFill>
                <a:latin typeface="Candara"/>
              </a:rPr>
              <a:t>Захист прав забезпечених кредиторів</a:t>
            </a:r>
            <a:endParaRPr lang="uk-UA" sz="2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1059582"/>
            <a:ext cx="8208912" cy="3744416"/>
          </a:xfrm>
        </p:spPr>
        <p:txBody>
          <a:bodyPr>
            <a:normAutofit/>
          </a:bodyPr>
          <a:lstStyle/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-    </a:t>
            </a:r>
            <a:r>
              <a:rPr lang="uk-UA" sz="1800" dirty="0" smtClean="0">
                <a:solidFill>
                  <a:schemeClr val="tx1"/>
                </a:solidFill>
              </a:rPr>
              <a:t>включення до складу сторін справи;</a:t>
            </a:r>
          </a:p>
          <a:p>
            <a:pPr marL="342900" indent="-342900" algn="just">
              <a:buFontTx/>
              <a:buChar char="-"/>
            </a:pPr>
            <a:r>
              <a:rPr lang="uk-UA" sz="1800" dirty="0" smtClean="0">
                <a:solidFill>
                  <a:schemeClr val="tx1"/>
                </a:solidFill>
              </a:rPr>
              <a:t>надання права </a:t>
            </a:r>
            <a:r>
              <a:rPr lang="uk-UA" sz="1800" dirty="0">
                <a:solidFill>
                  <a:schemeClr val="tx1"/>
                </a:solidFill>
              </a:rPr>
              <a:t>ініціювати справу про банкрутство</a:t>
            </a:r>
            <a:r>
              <a:rPr lang="uk-UA" sz="1800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uk-UA" sz="1800" dirty="0" smtClean="0">
                <a:solidFill>
                  <a:schemeClr val="tx1"/>
                </a:solidFill>
              </a:rPr>
              <a:t>голосування з правом дорадчого голосу ( ч.1 ст.48 Кодексу);</a:t>
            </a: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>
                <a:solidFill>
                  <a:schemeClr val="tx1"/>
                </a:solidFill>
              </a:rPr>
              <a:t/>
            </a:r>
            <a:br>
              <a:rPr lang="uk-UA" sz="1800" dirty="0">
                <a:solidFill>
                  <a:schemeClr val="tx1"/>
                </a:solidFill>
              </a:rPr>
            </a:br>
            <a:r>
              <a:rPr lang="uk-UA" sz="1800" dirty="0">
                <a:solidFill>
                  <a:schemeClr val="tx1"/>
                </a:solidFill>
              </a:rPr>
              <a:t>- </a:t>
            </a:r>
            <a:r>
              <a:rPr lang="uk-UA" sz="1800" dirty="0" smtClean="0">
                <a:solidFill>
                  <a:schemeClr val="tx1"/>
                </a:solidFill>
              </a:rPr>
              <a:t>припинення дії мораторію автоматично через 170 днів з дня введення     процедури розпорядження майном (щодо предмета забезпечення);</a:t>
            </a: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- право відмови від забезпечення (ч. ст.45)</a:t>
            </a:r>
          </a:p>
          <a:p>
            <a:pPr algn="just"/>
            <a:r>
              <a:rPr lang="uk-UA" sz="1800" dirty="0" smtClean="0">
                <a:solidFill>
                  <a:schemeClr val="tx1"/>
                </a:solidFill>
              </a:rPr>
              <a:t>- право клопотати про </a:t>
            </a:r>
            <a:r>
              <a:rPr lang="uk-UA" sz="1800" dirty="0">
                <a:solidFill>
                  <a:schemeClr val="tx1"/>
                </a:solidFill>
              </a:rPr>
              <a:t>припинення дії мораторію щодо м</a:t>
            </a:r>
            <a:r>
              <a:rPr lang="uk-UA" sz="1800" dirty="0" smtClean="0">
                <a:solidFill>
                  <a:schemeClr val="tx1"/>
                </a:solidFill>
              </a:rPr>
              <a:t>айна (предмета забезпечення), </a:t>
            </a:r>
            <a:r>
              <a:rPr lang="uk-UA" sz="1800" dirty="0">
                <a:solidFill>
                  <a:schemeClr val="tx1"/>
                </a:solidFill>
              </a:rPr>
              <a:t>якщо </a:t>
            </a:r>
            <a:r>
              <a:rPr lang="uk-UA" sz="1800" dirty="0" smtClean="0">
                <a:solidFill>
                  <a:schemeClr val="tx1"/>
                </a:solidFill>
              </a:rPr>
              <a:t>таке майно не </a:t>
            </a:r>
            <a:r>
              <a:rPr lang="uk-UA" sz="1800" dirty="0" err="1" smtClean="0">
                <a:solidFill>
                  <a:schemeClr val="tx1"/>
                </a:solidFill>
              </a:rPr>
              <a:t>задіяно</a:t>
            </a:r>
            <a:r>
              <a:rPr lang="uk-UA" sz="1800" dirty="0" smtClean="0">
                <a:solidFill>
                  <a:schemeClr val="tx1"/>
                </a:solidFill>
              </a:rPr>
              <a:t>  у виконанні плану санації, або є швидкозношуваним предметом чи товаром, що швидко псується (ч.8 ст. 41 Кодексу)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644566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267495"/>
            <a:ext cx="7772400" cy="720080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prstClr val="black"/>
                </a:solidFill>
                <a:latin typeface="Candara"/>
                <a:ea typeface="+mn-ea"/>
                <a:cs typeface="+mn-cs"/>
              </a:rPr>
              <a:t>Захист прав </a:t>
            </a:r>
            <a:r>
              <a:rPr lang="uk-UA" sz="2400" b="1" dirty="0">
                <a:solidFill>
                  <a:prstClr val="black"/>
                </a:solidFill>
                <a:latin typeface="Candara"/>
                <a:ea typeface="+mn-ea"/>
                <a:cs typeface="+mn-cs"/>
              </a:rPr>
              <a:t>забезпечених кредиторів</a:t>
            </a:r>
            <a:endParaRPr lang="uk-UA" sz="2400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9512" y="1059582"/>
            <a:ext cx="8172400" cy="3888432"/>
          </a:xfrm>
        </p:spPr>
        <p:txBody>
          <a:bodyPr>
            <a:normAutofit lnSpcReduction="10000"/>
          </a:bodyPr>
          <a:lstStyle/>
          <a:p>
            <a:pPr marL="285750" indent="-285750" algn="just">
              <a:buFontTx/>
              <a:buChar char="-"/>
            </a:pP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продаж </a:t>
            </a: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>майна банкрутів виключно на електронному </a:t>
            </a: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аукціоні (ст.68);</a:t>
            </a:r>
          </a:p>
          <a:p>
            <a:pPr marL="285750" indent="-285750" algn="just">
              <a:buFontTx/>
              <a:buChar char="-"/>
            </a:pPr>
            <a:endParaRPr lang="uk-UA" sz="1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285750" indent="-285750" algn="just">
              <a:buFontTx/>
              <a:buChar char="-"/>
            </a:pP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обов'язкове </a:t>
            </a: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>погодження з забезпеченими кредиторами стартової ціни майна, складу лоту, кроку аукціону, тексту оголошення, вартості утримання, зберігання та витрат на продаж заставного </a:t>
            </a: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майна (ст.75);</a:t>
            </a:r>
          </a:p>
          <a:p>
            <a:pPr marL="285750" indent="-285750" algn="just">
              <a:buFontTx/>
              <a:buChar char="-"/>
            </a:pPr>
            <a:endParaRPr lang="uk-UA" sz="1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285750" indent="-285750" algn="just">
              <a:buFontTx/>
              <a:buChar char="-"/>
            </a:pP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>зниження ціни на першому повторному </a:t>
            </a: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аукціоні </a:t>
            </a: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>тільки за згодою забезпеченого </a:t>
            </a: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кредитора (ч.2 ст.80); </a:t>
            </a:r>
          </a:p>
          <a:p>
            <a:pPr marL="285750" indent="-285750" algn="just">
              <a:buFontTx/>
              <a:buChar char="-"/>
            </a:pP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>- </a:t>
            </a: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право придбання майна забезпеченим кредитором  </a:t>
            </a: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>за стартовою ціною після першого повторного аукціону</a:t>
            </a: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; (ст. 81); розрахунок за придбане  </a:t>
            </a: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>майно </a:t>
            </a: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>шляхом </a:t>
            </a:r>
            <a:r>
              <a:rPr lang="uk-UA" sz="1800" dirty="0" smtClean="0">
                <a:solidFill>
                  <a:prstClr val="black"/>
                </a:solidFill>
                <a:ea typeface="+mj-ea"/>
                <a:cs typeface="+mj-cs"/>
              </a:rPr>
              <a:t>взаємозаліку. (ч.2 ст.85)</a:t>
            </a:r>
            <a: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uk-UA" sz="1800" dirty="0">
                <a:solidFill>
                  <a:prstClr val="black"/>
                </a:solidFill>
                <a:ea typeface="+mj-ea"/>
                <a:cs typeface="+mj-cs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3146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Обмеження участі заінтересованих осіб</a:t>
            </a:r>
            <a:endParaRPr lang="uk-UA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771550"/>
            <a:ext cx="8424936" cy="6052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15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1500" dirty="0">
                <a:solidFill>
                  <a:srgbClr val="000000"/>
                </a:solidFill>
                <a:ea typeface="Times New Roman"/>
                <a:cs typeface="Times New Roman"/>
              </a:rPr>
              <a:t>Вимоги кредиторів, які є заінтересованими особами стосовно боржника, не враховуються для цілей голосування при схваленні плану </a:t>
            </a:r>
            <a:r>
              <a:rPr lang="uk-UA" sz="1500" dirty="0" smtClean="0">
                <a:solidFill>
                  <a:srgbClr val="000000"/>
                </a:solidFill>
                <a:ea typeface="Times New Roman"/>
                <a:cs typeface="Times New Roman"/>
              </a:rPr>
              <a:t>санації  (Ч.5 ст.52 Кодексу)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1500" b="1" dirty="0">
                <a:solidFill>
                  <a:srgbClr val="000000"/>
                </a:solidFill>
                <a:ea typeface="Times New Roman"/>
              </a:rPr>
              <a:t>заінтересовані особи стосовно боржника </a:t>
            </a:r>
            <a:r>
              <a:rPr lang="uk-UA" sz="1500" b="1" dirty="0" smtClean="0">
                <a:solidFill>
                  <a:srgbClr val="000000"/>
                </a:solidFill>
                <a:ea typeface="Times New Roman"/>
              </a:rPr>
              <a:t>:</a:t>
            </a:r>
          </a:p>
          <a:p>
            <a:pPr marL="285750" indent="-285750" algn="just">
              <a:lnSpc>
                <a:spcPct val="115000"/>
              </a:lnSpc>
              <a:spcAft>
                <a:spcPts val="750"/>
              </a:spcAft>
              <a:buFontTx/>
              <a:buChar char="-"/>
            </a:pP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юридична </a:t>
            </a:r>
            <a:r>
              <a:rPr lang="uk-UA" sz="1500" dirty="0">
                <a:solidFill>
                  <a:srgbClr val="000000"/>
                </a:solidFill>
                <a:ea typeface="Times New Roman"/>
              </a:rPr>
              <a:t>особа, створена за участю боржника</a:t>
            </a: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,</a:t>
            </a:r>
          </a:p>
          <a:p>
            <a:pPr marL="285750" indent="-285750" algn="just">
              <a:lnSpc>
                <a:spcPct val="115000"/>
              </a:lnSpc>
              <a:spcAft>
                <a:spcPts val="750"/>
              </a:spcAft>
              <a:buFontTx/>
              <a:buChar char="-"/>
            </a:pP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 </a:t>
            </a:r>
            <a:r>
              <a:rPr lang="uk-UA" sz="1500" dirty="0">
                <a:solidFill>
                  <a:srgbClr val="000000"/>
                </a:solidFill>
                <a:ea typeface="Times New Roman"/>
              </a:rPr>
              <a:t>юридична особа, що здійснює контроль над </a:t>
            </a: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боржником, </a:t>
            </a:r>
            <a:r>
              <a:rPr lang="uk-UA" sz="1500" dirty="0">
                <a:solidFill>
                  <a:srgbClr val="000000"/>
                </a:solidFill>
                <a:ea typeface="Times New Roman"/>
              </a:rPr>
              <a:t>контроль над якою здійснює боржник</a:t>
            </a: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, </a:t>
            </a:r>
            <a:r>
              <a:rPr lang="uk-UA" sz="1500" dirty="0">
                <a:solidFill>
                  <a:srgbClr val="000000"/>
                </a:solidFill>
                <a:ea typeface="Times New Roman"/>
              </a:rPr>
              <a:t>з якою боржник перебуває під контролем третьої особи</a:t>
            </a: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,</a:t>
            </a:r>
          </a:p>
          <a:p>
            <a:pPr marL="285750" indent="-285750" algn="just">
              <a:lnSpc>
                <a:spcPct val="115000"/>
              </a:lnSpc>
              <a:spcAft>
                <a:spcPts val="750"/>
              </a:spcAft>
              <a:buFontTx/>
              <a:buChar char="-"/>
            </a:pP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 </a:t>
            </a:r>
            <a:r>
              <a:rPr lang="uk-UA" sz="1500" dirty="0">
                <a:solidFill>
                  <a:srgbClr val="000000"/>
                </a:solidFill>
                <a:ea typeface="Times New Roman"/>
              </a:rPr>
              <a:t>власники (учасники, акціонери) боржника, </a:t>
            </a:r>
            <a:endParaRPr lang="uk-UA" sz="1500" dirty="0" smtClean="0">
              <a:solidFill>
                <a:srgbClr val="000000"/>
              </a:solidFill>
              <a:ea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750"/>
              </a:spcAft>
              <a:buFontTx/>
              <a:buChar char="-"/>
            </a:pP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керівник </a:t>
            </a:r>
            <a:r>
              <a:rPr lang="uk-UA" sz="1500" dirty="0">
                <a:solidFill>
                  <a:srgbClr val="000000"/>
                </a:solidFill>
                <a:ea typeface="Times New Roman"/>
              </a:rPr>
              <a:t>боржника, особи, які входять до складу органів управління боржника, головний бухгалтер (</a:t>
            </a:r>
            <a:r>
              <a:rPr lang="uk-UA" sz="1500" dirty="0" err="1">
                <a:solidFill>
                  <a:srgbClr val="000000"/>
                </a:solidFill>
                <a:ea typeface="Times New Roman"/>
              </a:rPr>
              <a:t>бухгалтер</a:t>
            </a:r>
            <a:r>
              <a:rPr lang="uk-UA" sz="1500" dirty="0">
                <a:solidFill>
                  <a:srgbClr val="000000"/>
                </a:solidFill>
                <a:ea typeface="Times New Roman"/>
              </a:rPr>
              <a:t>) боржника, у тому числі звільнені з роботи за три роки до відкриття провадження у справі про банкрутство, </a:t>
            </a:r>
            <a:endParaRPr lang="uk-UA" sz="1500" dirty="0" smtClean="0">
              <a:solidFill>
                <a:srgbClr val="000000"/>
              </a:solidFill>
              <a:ea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750"/>
              </a:spcAft>
              <a:buFontTx/>
              <a:buChar char="-"/>
            </a:pP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особи</a:t>
            </a:r>
            <a:r>
              <a:rPr lang="uk-UA" sz="1500" dirty="0">
                <a:solidFill>
                  <a:srgbClr val="000000"/>
                </a:solidFill>
                <a:ea typeface="Times New Roman"/>
              </a:rPr>
              <a:t>, які перебувають у родинних стосунках із зазначеними особами та фізичною особою - боржником, а саме: подружжя та їхні діти, батьки, брати, сестри, онуки, а також інші особи, щодо яких наявні обґрунтовані підстави вважати їх </a:t>
            </a:r>
            <a:r>
              <a:rPr lang="uk-UA" sz="1500" dirty="0" smtClean="0">
                <a:solidFill>
                  <a:srgbClr val="000000"/>
                </a:solidFill>
                <a:ea typeface="Times New Roman"/>
              </a:rPr>
              <a:t>заінтересованими (ч.1 ст.1 Кодексу )</a:t>
            </a:r>
            <a:endParaRPr lang="uk-UA" sz="15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sz="15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sz="15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sz="16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sz="16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0917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339502"/>
            <a:ext cx="8229600" cy="792088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Збільшення строку, розширення підстав та суб'єктного складу щодо визнання недійсними угод боржника.</a:t>
            </a:r>
            <a:endParaRPr lang="uk-UA" sz="20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251520" y="1491630"/>
            <a:ext cx="8892480" cy="3651870"/>
          </a:xfrm>
        </p:spPr>
        <p:txBody>
          <a:bodyPr>
            <a:normAutofit/>
          </a:bodyPr>
          <a:lstStyle/>
          <a:p>
            <a:pPr lvl="0" indent="0" algn="just">
              <a:lnSpc>
                <a:spcPct val="115000"/>
              </a:lnSpc>
              <a:spcAft>
                <a:spcPts val="750"/>
              </a:spcAft>
              <a:buNone/>
            </a:pPr>
            <a:r>
              <a:rPr lang="uk-UA" sz="1800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uk-UA" sz="1800" dirty="0">
                <a:solidFill>
                  <a:srgbClr val="000000"/>
                </a:solidFill>
                <a:ea typeface="Times New Roman"/>
                <a:cs typeface="Times New Roman"/>
              </a:rPr>
              <a:t>Правочини, вчинені боржником після відкриття провадження у справі про банкрутство </a:t>
            </a:r>
            <a:r>
              <a:rPr lang="uk-UA" sz="1800" b="1" dirty="0">
                <a:solidFill>
                  <a:srgbClr val="000000"/>
                </a:solidFill>
                <a:ea typeface="Times New Roman"/>
                <a:cs typeface="Times New Roman"/>
              </a:rPr>
              <a:t>або протягом трьох років, що</a:t>
            </a:r>
            <a:r>
              <a:rPr lang="uk-UA" sz="1800" dirty="0">
                <a:solidFill>
                  <a:srgbClr val="000000"/>
                </a:solidFill>
                <a:ea typeface="Times New Roman"/>
                <a:cs typeface="Times New Roman"/>
              </a:rPr>
              <a:t> передували відкриттю провадження у справі про банкрутство, можуть бути визнані недійсними господарським судом у межах провадження у справі про банкрутство за заявою арбітражного керуючого або </a:t>
            </a:r>
            <a:r>
              <a:rPr lang="uk-UA" sz="1800" b="1" dirty="0">
                <a:solidFill>
                  <a:srgbClr val="000000"/>
                </a:solidFill>
                <a:ea typeface="Times New Roman"/>
                <a:cs typeface="Times New Roman"/>
              </a:rPr>
              <a:t>кредитора</a:t>
            </a:r>
            <a:r>
              <a:rPr lang="uk-UA" sz="1800" dirty="0">
                <a:solidFill>
                  <a:srgbClr val="000000"/>
                </a:solidFill>
                <a:ea typeface="Times New Roman"/>
                <a:cs typeface="Times New Roman"/>
              </a:rPr>
              <a:t>, </a:t>
            </a:r>
            <a:r>
              <a:rPr lang="uk-UA" sz="1800" b="1" dirty="0">
                <a:solidFill>
                  <a:srgbClr val="000000"/>
                </a:solidFill>
                <a:ea typeface="Times New Roman"/>
                <a:cs typeface="Times New Roman"/>
              </a:rPr>
              <a:t>якщо вони завдали збитків боржнику або кредиторам, </a:t>
            </a:r>
            <a:r>
              <a:rPr lang="uk-UA" sz="1800" dirty="0" smtClean="0">
                <a:solidFill>
                  <a:srgbClr val="000000"/>
                </a:solidFill>
                <a:ea typeface="Times New Roman"/>
                <a:cs typeface="Times New Roman"/>
              </a:rPr>
              <a:t>серед інших, з </a:t>
            </a:r>
            <a:r>
              <a:rPr lang="uk-UA" sz="1800" dirty="0">
                <a:solidFill>
                  <a:srgbClr val="000000"/>
                </a:solidFill>
                <a:ea typeface="Times New Roman"/>
                <a:cs typeface="Times New Roman"/>
              </a:rPr>
              <a:t>таких підстав:</a:t>
            </a:r>
            <a:endParaRPr lang="uk-UA" sz="1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18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боржник уклав договір із заінтересованою особою;</a:t>
            </a:r>
            <a:endParaRPr lang="uk-UA" sz="1800" b="1" dirty="0" smtClean="0"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18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боржник уклав договір дарування (ч.1-3 ст. 42 )</a:t>
            </a:r>
            <a:endParaRPr lang="uk-UA" sz="1800" b="1" dirty="0" smtClean="0">
              <a:ea typeface="Calibri"/>
              <a:cs typeface="Times New Roman"/>
            </a:endParaRPr>
          </a:p>
          <a:p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729716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42729" y="95435"/>
            <a:ext cx="8229600" cy="428625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Солідарна відповідальність керівника боржника </a:t>
            </a:r>
            <a:endParaRPr lang="uk-UA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627534"/>
            <a:ext cx="8280920" cy="4151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5750" algn="ctr">
              <a:lnSpc>
                <a:spcPct val="115000"/>
              </a:lnSpc>
              <a:spcAft>
                <a:spcPts val="750"/>
              </a:spcAft>
            </a:pPr>
            <a:r>
              <a:rPr lang="uk-UA" sz="2000" b="1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.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1600" dirty="0" smtClean="0">
                <a:solidFill>
                  <a:srgbClr val="000000"/>
                </a:solidFill>
                <a:ea typeface="Times New Roman"/>
                <a:cs typeface="Times New Roman"/>
              </a:rPr>
              <a:t>Боржник </a:t>
            </a: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зобов’язаний у місячний строк звернутися до господарського суду із заявою про відкриття провадження у справі у разі, якщо задоволення вимог одного або кількох кредиторів призведе до неможливості виконання грошових зобов’язань боржника в повному обсязі перед іншими кредиторами (загроза неплатоспроможності), та в інших випадках, передбачених цим Кодексом.</a:t>
            </a:r>
            <a:endParaRPr lang="uk-UA" sz="1600" dirty="0"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Якщо керівник боржника допустив порушення цих вимог, він несе солідарну відповідальність за незадоволення вимог кредиторів. Питання порушення керівником боржника зазначених вимог підлягає розгляду господарським судом під час здійснення провадження у справі. У разі виявлення такого порушення про це зазначається в ухвалі господарського суду, що є підставою для подальшого звернення кредиторів своїх вимог до зазначеної особи</a:t>
            </a:r>
            <a:r>
              <a:rPr lang="uk-UA" sz="1600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uk-UA" sz="1600" dirty="0" smtClean="0">
                <a:solidFill>
                  <a:srgbClr val="000000"/>
                </a:solidFill>
                <a:ea typeface="Times New Roman"/>
                <a:cs typeface="Times New Roman"/>
              </a:rPr>
              <a:t>(Ч.6 </a:t>
            </a: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ст. </a:t>
            </a:r>
            <a:r>
              <a:rPr lang="uk-UA" sz="1600" dirty="0" smtClean="0">
                <a:solidFill>
                  <a:srgbClr val="000000"/>
                </a:solidFill>
                <a:ea typeface="Times New Roman"/>
                <a:cs typeface="Times New Roman"/>
              </a:rPr>
              <a:t>34 Кодексу) 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1600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                  (Ст. 543 ЦК. Солідарний обов'язок боржників.)</a:t>
            </a:r>
            <a:endParaRPr lang="uk-UA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9157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95536" y="195486"/>
            <a:ext cx="8301608" cy="720079"/>
          </a:xfrm>
        </p:spPr>
        <p:txBody>
          <a:bodyPr>
            <a:normAutofit/>
          </a:bodyPr>
          <a:lstStyle/>
          <a:p>
            <a:r>
              <a:rPr lang="uk-UA" sz="2400" b="1" dirty="0" smtClean="0"/>
              <a:t>Солідарна відповідальність керівника боржника</a:t>
            </a:r>
            <a:endParaRPr lang="uk-UA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915565"/>
            <a:ext cx="8494914" cy="5691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dirty="0" smtClean="0">
                <a:solidFill>
                  <a:srgbClr val="000000"/>
                </a:solidFill>
                <a:ea typeface="Times New Roman"/>
                <a:cs typeface="Times New Roman"/>
              </a:rPr>
              <a:t>У </a:t>
            </a:r>
            <a:r>
              <a:rPr lang="uk-UA" dirty="0">
                <a:solidFill>
                  <a:srgbClr val="000000"/>
                </a:solidFill>
                <a:ea typeface="Times New Roman"/>
                <a:cs typeface="Times New Roman"/>
              </a:rPr>
              <a:t>разі виникнення ознак банкрутства керівник боржника зобов’язаний надіслати засновникам (учасникам, акціонерам) боржника, власнику майна (органу, уповноваженому управляти майном) боржника відомості щодо наявності ознак банкрутства</a:t>
            </a:r>
            <a:r>
              <a:rPr lang="uk-UA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  <a:r>
              <a:rPr lang="uk-UA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uk-UA" dirty="0" smtClean="0">
                <a:solidFill>
                  <a:srgbClr val="000000"/>
                </a:solidFill>
                <a:ea typeface="Times New Roman"/>
                <a:cs typeface="Times New Roman"/>
              </a:rPr>
              <a:t>(Ч.2 ст.4 Кодексу) 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dirty="0" smtClean="0">
                <a:solidFill>
                  <a:srgbClr val="000000"/>
                </a:solidFill>
                <a:ea typeface="Calibri"/>
                <a:cs typeface="Times New Roman"/>
              </a:rPr>
              <a:t>Передбачено надання засновниками (учасниками, акціонерами) боржника, власниками майна боржника, кредиторами боржника, іншими особами фінансової допомоги для відновлення платоспроможності.</a:t>
            </a:r>
            <a:r>
              <a:rPr lang="uk-UA" dirty="0">
                <a:solidFill>
                  <a:srgbClr val="000000"/>
                </a:solidFill>
                <a:ea typeface="Calibri"/>
                <a:cs typeface="Times New Roman"/>
              </a:rPr>
              <a:t> </a:t>
            </a:r>
            <a:r>
              <a:rPr lang="uk-UA" dirty="0" smtClean="0">
                <a:solidFill>
                  <a:srgbClr val="000000"/>
                </a:solidFill>
                <a:ea typeface="Calibri"/>
                <a:cs typeface="Times New Roman"/>
              </a:rPr>
              <a:t>(Ч.3 ст.4 Кодексу) 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dirty="0" smtClean="0">
                <a:solidFill>
                  <a:srgbClr val="000000"/>
                </a:solidFill>
                <a:ea typeface="Calibri"/>
                <a:cs typeface="Times New Roman"/>
              </a:rPr>
              <a:t>або подання заяви про проведення санації до відкриття  провадження  у справі про банкрутство (ч.5 ст. 4)</a:t>
            </a: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dirty="0" smtClean="0">
                <a:solidFill>
                  <a:srgbClr val="000000"/>
                </a:solidFill>
                <a:ea typeface="Calibri"/>
                <a:cs typeface="Times New Roman"/>
              </a:rPr>
              <a:t>або подання заяви до суду про відкриття справи про банкрутство.</a:t>
            </a:r>
            <a:endParaRPr lang="uk-UA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endParaRPr lang="uk-UA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49803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rot="10800000" flipV="1">
            <a:off x="251520" y="267494"/>
            <a:ext cx="8285700" cy="720080"/>
          </a:xfrm>
        </p:spPr>
        <p:txBody>
          <a:bodyPr>
            <a:normAutofit fontScale="90000"/>
          </a:bodyPr>
          <a:lstStyle/>
          <a:p>
            <a:pPr lvl="0" indent="285750">
              <a:lnSpc>
                <a:spcPct val="115000"/>
              </a:lnSpc>
              <a:spcBef>
                <a:spcPts val="0"/>
              </a:spcBef>
              <a:spcAft>
                <a:spcPts val="750"/>
              </a:spcAft>
            </a:pPr>
            <a:r>
              <a:rPr lang="uk-UA" sz="2400" b="1" dirty="0" smtClean="0"/>
              <a:t>Субсидіарна відповідальність засновників, інших осіб боржника.</a:t>
            </a:r>
            <a:endParaRPr lang="uk-UA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03598"/>
            <a:ext cx="7810516" cy="5297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dirty="0" smtClean="0">
                <a:solidFill>
                  <a:srgbClr val="000000"/>
                </a:solidFill>
                <a:ea typeface="Times New Roman"/>
                <a:cs typeface="Times New Roman"/>
              </a:rPr>
              <a:t>У </a:t>
            </a:r>
            <a:r>
              <a:rPr lang="uk-UA" dirty="0">
                <a:solidFill>
                  <a:srgbClr val="000000"/>
                </a:solidFill>
                <a:ea typeface="Times New Roman"/>
                <a:cs typeface="Times New Roman"/>
              </a:rPr>
              <a:t>разі банкрутства боржника з вини його засновників (учасників, акціонерів) або інших осіб, у тому числі з вини керівника боржника, які мають право давати обов’язкові для боржника вказівки чи мають змогу іншим чином визначати його дії, на засновників (учасників, акціонерів) боржника - юридичної особи або інших осіб у разі недостатності майна боржника може бути покладена субсидіарна відповідальність за його зобов’язаннями.</a:t>
            </a:r>
            <a:endParaRPr lang="uk-UA" sz="1600" dirty="0">
              <a:ea typeface="Calibri"/>
              <a:cs typeface="Times New Roman"/>
            </a:endParaRPr>
          </a:p>
          <a:p>
            <a:pPr algn="just"/>
            <a:r>
              <a:rPr lang="uk-UA" dirty="0">
                <a:solidFill>
                  <a:srgbClr val="000000"/>
                </a:solidFill>
                <a:ea typeface="Times New Roman"/>
              </a:rPr>
              <a:t>Стягнені суми включаються до складу ліквідаційної маси і можуть бути використані лише для задоволення вимог кредиторів у порядку черговості, встановленому цим </a:t>
            </a:r>
            <a:r>
              <a:rPr lang="uk-UA" dirty="0" smtClean="0">
                <a:solidFill>
                  <a:srgbClr val="000000"/>
                </a:solidFill>
                <a:ea typeface="Times New Roman"/>
              </a:rPr>
              <a:t>Кодексом</a:t>
            </a:r>
          </a:p>
          <a:p>
            <a:pPr lvl="0"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dirty="0" smtClean="0">
                <a:solidFill>
                  <a:srgbClr val="000000"/>
                </a:solidFill>
                <a:ea typeface="Times New Roman"/>
                <a:cs typeface="Times New Roman"/>
              </a:rPr>
              <a:t>(Ч.2 </a:t>
            </a:r>
            <a:r>
              <a:rPr lang="uk-UA" dirty="0">
                <a:solidFill>
                  <a:srgbClr val="000000"/>
                </a:solidFill>
                <a:ea typeface="Times New Roman"/>
                <a:cs typeface="Times New Roman"/>
              </a:rPr>
              <a:t>ст. </a:t>
            </a:r>
            <a:r>
              <a:rPr lang="uk-UA" dirty="0" smtClean="0">
                <a:solidFill>
                  <a:srgbClr val="000000"/>
                </a:solidFill>
                <a:ea typeface="Times New Roman"/>
                <a:cs typeface="Times New Roman"/>
              </a:rPr>
              <a:t>61 Кодексу).</a:t>
            </a:r>
            <a:endParaRPr lang="uk-UA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endParaRPr lang="uk-UA" dirty="0">
              <a:solidFill>
                <a:srgbClr val="000000"/>
              </a:solidFill>
            </a:endParaRPr>
          </a:p>
          <a:p>
            <a:endParaRPr lang="uk-UA" dirty="0" smtClean="0">
              <a:solidFill>
                <a:srgbClr val="000000"/>
              </a:solidFill>
            </a:endParaRPr>
          </a:p>
          <a:p>
            <a:endParaRPr lang="uk-UA" dirty="0">
              <a:solidFill>
                <a:srgbClr val="000000"/>
              </a:solidFill>
            </a:endParaRPr>
          </a:p>
          <a:p>
            <a:endParaRPr lang="uk-UA" dirty="0" smtClean="0">
              <a:solidFill>
                <a:srgbClr val="000000"/>
              </a:solidFill>
            </a:endParaRPr>
          </a:p>
          <a:p>
            <a:endParaRPr lang="uk-UA" dirty="0">
              <a:solidFill>
                <a:srgbClr val="000000"/>
              </a:solidFill>
            </a:endParaRPr>
          </a:p>
          <a:p>
            <a:endParaRPr lang="uk-UA" dirty="0" smtClean="0">
              <a:solidFill>
                <a:srgbClr val="000000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7637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31590"/>
            <a:ext cx="8027169" cy="3816424"/>
          </a:xfrm>
        </p:spPr>
        <p:txBody>
          <a:bodyPr>
            <a:normAutofit fontScale="90000"/>
          </a:bodyPr>
          <a:lstStyle/>
          <a:p>
            <a:pPr algn="l"/>
            <a:r>
              <a:rPr lang="uk-UA" sz="2000" b="0" dirty="0">
                <a:solidFill>
                  <a:schemeClr val="tx1"/>
                </a:solidFill>
              </a:rPr>
              <a:t> </a:t>
            </a:r>
            <a:r>
              <a:rPr lang="ru-RU" sz="1800" b="0" dirty="0" smtClean="0">
                <a:latin typeface="+mn-lt"/>
              </a:rPr>
              <a:t>  -</a:t>
            </a: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> ліквідувати зайві бар'єри та спростити доступ до процедур</a:t>
            </a:r>
            <a:r>
              <a:rPr lang="uk-UA" sz="1800" b="0" dirty="0" smtClean="0">
                <a:latin typeface="+mn-lt"/>
              </a:rPr>
              <a:t>;</a:t>
            </a:r>
            <a:br>
              <a:rPr lang="uk-UA" sz="1800" b="0" dirty="0" smtClean="0">
                <a:latin typeface="+mn-lt"/>
              </a:rPr>
            </a:b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 smtClean="0">
                <a:latin typeface="+mn-lt"/>
              </a:rPr>
              <a:t>- </a:t>
            </a: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> збільшити можливості для санації та створити ефективні механізми      </a:t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>
                <a:latin typeface="+mn-lt"/>
              </a:rPr>
              <a:t> </a:t>
            </a:r>
            <a:r>
              <a:rPr lang="uk-UA" sz="1800" b="0" dirty="0" smtClean="0">
                <a:latin typeface="+mn-lt"/>
              </a:rPr>
              <a:t>   </a:t>
            </a: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>позасудового врегулювання;</a:t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>-  виключити всі положення, що можуть розглядатися як підстава для </a:t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>
                <a:latin typeface="+mn-lt"/>
              </a:rPr>
              <a:t> </a:t>
            </a:r>
            <a:r>
              <a:rPr lang="uk-UA" sz="1800" b="0" dirty="0" smtClean="0">
                <a:latin typeface="+mn-lt"/>
              </a:rPr>
              <a:t>   </a:t>
            </a: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>звільнення від боргів, крім випадків, коли кредитори на це погоджуються;</a:t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> - об'єднати мирову угоду та санацію в єдину процедуру;</a:t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>-  покращити умови участі у процедурах банкрутства забезпечених кредиторів;</a:t>
            </a:r>
            <a:br>
              <a:rPr lang="uk-UA" sz="1800" b="0" dirty="0" smtClean="0">
                <a:solidFill>
                  <a:schemeClr val="tx1"/>
                </a:solidFill>
                <a:latin typeface="+mn-lt"/>
              </a:rPr>
            </a:br>
            <a:r>
              <a:rPr lang="uk-UA" sz="1800" b="0" dirty="0" smtClean="0">
                <a:solidFill>
                  <a:schemeClr val="tx1"/>
                </a:solidFill>
                <a:latin typeface="+mn-lt"/>
              </a:rPr>
              <a:t>- </a:t>
            </a:r>
            <a:r>
              <a:rPr lang="uk-UA" sz="1800" b="0" dirty="0" smtClean="0">
                <a:solidFill>
                  <a:prstClr val="black"/>
                </a:solidFill>
                <a:latin typeface="+mn-lt"/>
              </a:rPr>
              <a:t> </a:t>
            </a:r>
            <a:r>
              <a:rPr lang="uk-UA" sz="1800" b="0" dirty="0">
                <a:solidFill>
                  <a:prstClr val="black"/>
                </a:solidFill>
                <a:latin typeface="+mn-lt"/>
              </a:rPr>
              <a:t>підвищити рівень захищеності прав усіх </a:t>
            </a:r>
            <a:r>
              <a:rPr lang="uk-UA" sz="1800" b="0" dirty="0" smtClean="0">
                <a:solidFill>
                  <a:prstClr val="black"/>
                </a:solidFill>
                <a:latin typeface="+mn-lt"/>
              </a:rPr>
              <a:t>кредиторів; </a:t>
            </a:r>
            <a:r>
              <a:rPr lang="uk-UA" sz="1800" b="0" dirty="0">
                <a:solidFill>
                  <a:prstClr val="black"/>
                </a:solidFill>
                <a:latin typeface="+mn-lt"/>
              </a:rPr>
              <a:t/>
            </a:r>
            <a:br>
              <a:rPr lang="uk-UA" sz="1800" b="0" dirty="0">
                <a:solidFill>
                  <a:prstClr val="black"/>
                </a:solidFill>
                <a:latin typeface="+mn-lt"/>
              </a:rPr>
            </a:br>
            <a:r>
              <a:rPr lang="uk-UA" sz="1800" b="0" dirty="0" smtClean="0">
                <a:solidFill>
                  <a:prstClr val="black"/>
                </a:solidFill>
                <a:latin typeface="+mn-lt"/>
              </a:rPr>
              <a:t>-  </a:t>
            </a:r>
            <a:r>
              <a:rPr lang="uk-UA" sz="1800" b="0" dirty="0">
                <a:solidFill>
                  <a:prstClr val="black"/>
                </a:solidFill>
                <a:latin typeface="+mn-lt"/>
              </a:rPr>
              <a:t>удосконалити положення закону, що стосуються продажу активів </a:t>
            </a:r>
            <a:r>
              <a:rPr lang="uk-UA" sz="1800" b="0" dirty="0" smtClean="0">
                <a:solidFill>
                  <a:prstClr val="black"/>
                </a:solidFill>
                <a:latin typeface="+mn-lt"/>
              </a:rPr>
              <a:t>боржника;</a:t>
            </a:r>
            <a:br>
              <a:rPr lang="uk-UA" sz="1800" b="0" dirty="0" smtClean="0">
                <a:solidFill>
                  <a:prstClr val="black"/>
                </a:solidFill>
                <a:latin typeface="+mn-lt"/>
              </a:rPr>
            </a:br>
            <a:r>
              <a:rPr lang="uk-UA" sz="1800" b="0" dirty="0" smtClean="0">
                <a:solidFill>
                  <a:prstClr val="black"/>
                </a:solidFill>
                <a:latin typeface="+mn-lt"/>
              </a:rPr>
              <a:t>-  </a:t>
            </a:r>
            <a:r>
              <a:rPr lang="uk-UA" sz="1800" b="0" dirty="0">
                <a:solidFill>
                  <a:prstClr val="black"/>
                </a:solidFill>
                <a:latin typeface="+mn-lt"/>
              </a:rPr>
              <a:t>покращити положення забезпечених кредиторів в процедурах банкрутства.</a:t>
            </a:r>
            <a:br>
              <a:rPr lang="uk-UA" sz="1800" b="0" dirty="0">
                <a:solidFill>
                  <a:prstClr val="black"/>
                </a:solidFill>
                <a:latin typeface="+mn-lt"/>
              </a:rPr>
            </a:br>
            <a:endParaRPr lang="uk-UA" sz="1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11560" y="195486"/>
            <a:ext cx="7700392" cy="936104"/>
          </a:xfrm>
        </p:spPr>
        <p:txBody>
          <a:bodyPr>
            <a:normAutofit/>
          </a:bodyPr>
          <a:lstStyle/>
          <a:p>
            <a:pPr algn="ctr"/>
            <a:r>
              <a:rPr lang="uk-UA" b="1" cap="all" dirty="0" smtClean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Напрямки Для </a:t>
            </a:r>
            <a:r>
              <a:rPr lang="uk-UA" b="1" cap="all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досягнення </a:t>
            </a:r>
            <a:r>
              <a:rPr lang="uk-UA" b="1" cap="all" dirty="0" err="1">
                <a:solidFill>
                  <a:prstClr val="black"/>
                </a:solidFill>
                <a:latin typeface="+mj-lt"/>
                <a:ea typeface="+mj-ea"/>
                <a:cs typeface="+mj-cs"/>
              </a:rPr>
              <a:t>ме</a:t>
            </a:r>
            <a:r>
              <a:rPr lang="uk-UA" b="1" cap="all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ти  в частині реформування корпоративного банкрутства</a:t>
            </a:r>
            <a:endParaRPr lang="uk-UA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4989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>
                <a:solidFill>
                  <a:prstClr val="black"/>
                </a:solidFill>
                <a:ea typeface="+mn-ea"/>
                <a:cs typeface="+mn-cs"/>
              </a:rPr>
              <a:t>Право погашення </a:t>
            </a:r>
            <a:r>
              <a:rPr lang="uk-UA" sz="2400" b="1" dirty="0">
                <a:solidFill>
                  <a:prstClr val="black"/>
                </a:solidFill>
                <a:ea typeface="+mn-ea"/>
                <a:cs typeface="+mn-cs"/>
              </a:rPr>
              <a:t>вимог кредиторів</a:t>
            </a:r>
            <a:endParaRPr lang="uk-UA" sz="2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179512" y="1131590"/>
            <a:ext cx="8208963" cy="424973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/>
              <a:t> </a:t>
            </a:r>
            <a:r>
              <a:rPr lang="uk-UA" b="1" dirty="0" smtClean="0"/>
              <a:t>     </a:t>
            </a:r>
            <a:r>
              <a:rPr lang="uk-UA" sz="2000" dirty="0" smtClean="0"/>
              <a:t>Боржник</a:t>
            </a:r>
            <a:r>
              <a:rPr lang="uk-UA" sz="2000" dirty="0"/>
              <a:t>, власник майна (орган, уповноважений управляти майном) боржника, власник корпоративних прав боржника, а у випадках, передбачених законодавством, - третя особа протягом провадження у справі про банкрутство з метою погашення вимог кредиторів та закриття провадження у справі мають право задовольнити всі вимоги конкурсних кредиторів відповідно до реєстру вимог кредиторів, крім неустойки (штрафу, пені).</a:t>
            </a:r>
          </a:p>
          <a:p>
            <a:pPr marL="0" lvl="0" indent="0" algn="just">
              <a:buNone/>
            </a:pPr>
            <a:r>
              <a:rPr lang="uk-UA" sz="2000" dirty="0" smtClean="0"/>
              <a:t>         Для </a:t>
            </a:r>
            <a:r>
              <a:rPr lang="uk-UA" sz="2000" dirty="0"/>
              <a:t>одночасного погашення всіх вимог кредиторів арбітражний керуючий зобов’язаний надати особі, яка виявила намір погасити вимоги кредиторів, реєстр вимог кредиторів</a:t>
            </a:r>
            <a:r>
              <a:rPr lang="uk-UA" sz="2000" dirty="0" smtClean="0"/>
              <a:t>.</a:t>
            </a:r>
            <a:r>
              <a:rPr lang="uk-UA" sz="2000" b="1" dirty="0">
                <a:solidFill>
                  <a:prstClr val="black"/>
                </a:solidFill>
              </a:rPr>
              <a:t> </a:t>
            </a:r>
            <a:r>
              <a:rPr lang="uk-UA" sz="2000" b="1" dirty="0" smtClean="0">
                <a:solidFill>
                  <a:prstClr val="black"/>
                </a:solidFill>
              </a:rPr>
              <a:t>(ч.7 ст</a:t>
            </a:r>
            <a:r>
              <a:rPr lang="uk-UA" sz="2000" b="1" dirty="0">
                <a:solidFill>
                  <a:prstClr val="black"/>
                </a:solidFill>
              </a:rPr>
              <a:t>. 41 </a:t>
            </a:r>
            <a:r>
              <a:rPr lang="uk-UA" sz="2000" b="1" dirty="0" smtClean="0">
                <a:solidFill>
                  <a:prstClr val="black"/>
                </a:solidFill>
              </a:rPr>
              <a:t>Кодексу. Мораторій </a:t>
            </a:r>
            <a:r>
              <a:rPr lang="uk-UA" sz="2000" b="1" dirty="0">
                <a:solidFill>
                  <a:prstClr val="black"/>
                </a:solidFill>
              </a:rPr>
              <a:t>на задоволення вимог </a:t>
            </a:r>
            <a:r>
              <a:rPr lang="uk-UA" sz="2000" b="1" dirty="0" smtClean="0">
                <a:solidFill>
                  <a:prstClr val="black"/>
                </a:solidFill>
              </a:rPr>
              <a:t>кредиторів)</a:t>
            </a:r>
            <a:endParaRPr lang="uk-UA" sz="20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uk-UA" sz="26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2875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267494"/>
            <a:ext cx="8218434" cy="810748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uk-UA" sz="2000" b="1" dirty="0">
                <a:solidFill>
                  <a:prstClr val="black"/>
                </a:solidFill>
                <a:ea typeface="Calibri"/>
                <a:cs typeface="Times New Roman"/>
              </a:rPr>
              <a:t>Зменшення впливу та участі  органу уповноваженого управляти державним майном  у справах про банкрутство державних підприємств.</a:t>
            </a:r>
            <a:r>
              <a:rPr lang="uk-UA" sz="20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uk-UA" sz="20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uk-UA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275606"/>
            <a:ext cx="777686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algn="just">
              <a:lnSpc>
                <a:spcPct val="115000"/>
              </a:lnSpc>
              <a:spcAft>
                <a:spcPts val="0"/>
              </a:spcAft>
            </a:pPr>
            <a:r>
              <a:rPr lang="uk-UA" dirty="0" smtClean="0">
                <a:ea typeface="Calibri"/>
                <a:cs typeface="Times New Roman"/>
              </a:rPr>
              <a:t>Виключені </a:t>
            </a:r>
            <a:r>
              <a:rPr lang="uk-UA" dirty="0">
                <a:ea typeface="Calibri"/>
                <a:cs typeface="Times New Roman"/>
              </a:rPr>
              <a:t>положення: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300"/>
              <a:buFont typeface="Times New Roman"/>
              <a:buChar char="-"/>
            </a:pPr>
            <a:r>
              <a:rPr lang="uk-UA" dirty="0">
                <a:ea typeface="Calibri"/>
                <a:cs typeface="Times New Roman"/>
              </a:rPr>
              <a:t>про обов’язковість погодження планів санації, переліків ліквідаційної маси вказаними органами та неможливості затвердження плану санації та продажу майна </a:t>
            </a:r>
            <a:r>
              <a:rPr lang="uk-UA" dirty="0" smtClean="0">
                <a:ea typeface="Calibri"/>
                <a:cs typeface="Times New Roman"/>
              </a:rPr>
              <a:t>у </a:t>
            </a:r>
            <a:r>
              <a:rPr lang="uk-UA" dirty="0">
                <a:ea typeface="Calibri"/>
                <a:cs typeface="Times New Roman"/>
              </a:rPr>
              <a:t>ліквідаційній процедурі без такого погодження</a:t>
            </a:r>
            <a:r>
              <a:rPr lang="uk-UA" b="1" dirty="0">
                <a:ea typeface="Calibri"/>
                <a:cs typeface="Times New Roman"/>
              </a:rPr>
              <a:t>;</a:t>
            </a:r>
            <a:endParaRPr lang="uk-UA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300"/>
              <a:buFont typeface="Times New Roman"/>
              <a:buChar char="-"/>
            </a:pPr>
            <a:r>
              <a:rPr lang="uk-UA" dirty="0">
                <a:ea typeface="Calibri"/>
                <a:cs typeface="Times New Roman"/>
              </a:rPr>
              <a:t> щодо  призначення членів ліквідаційної комісії та відповідно включення органу </a:t>
            </a:r>
            <a:r>
              <a:rPr lang="uk-UA" dirty="0">
                <a:solidFill>
                  <a:prstClr val="black"/>
                </a:solidFill>
                <a:ea typeface="Calibri"/>
                <a:cs typeface="Times New Roman"/>
              </a:rPr>
              <a:t>уповноваженого управляти державним майном </a:t>
            </a:r>
            <a:r>
              <a:rPr lang="uk-UA" dirty="0" smtClean="0">
                <a:ea typeface="Calibri"/>
                <a:cs typeface="Times New Roman"/>
              </a:rPr>
              <a:t>до її складу   </a:t>
            </a:r>
            <a:r>
              <a:rPr lang="uk-UA" dirty="0">
                <a:ea typeface="Calibri"/>
                <a:cs typeface="Times New Roman"/>
              </a:rPr>
              <a:t>( ст. 96 </a:t>
            </a:r>
            <a:r>
              <a:rPr lang="uk-UA" dirty="0" smtClean="0">
                <a:ea typeface="Calibri"/>
                <a:cs typeface="Times New Roman"/>
              </a:rPr>
              <a:t>Кодексу);</a:t>
            </a:r>
            <a:endParaRPr lang="uk-UA" dirty="0"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300"/>
              <a:buFont typeface="Times New Roman"/>
              <a:buChar char="-"/>
            </a:pPr>
            <a:r>
              <a:rPr lang="uk-UA" dirty="0">
                <a:ea typeface="Calibri"/>
                <a:cs typeface="Times New Roman"/>
              </a:rPr>
              <a:t>щодо схвалення звіту ліквідатора власником майна (</a:t>
            </a:r>
            <a:r>
              <a:rPr lang="uk-UA" dirty="0" smtClean="0">
                <a:ea typeface="Calibri"/>
                <a:cs typeface="Times New Roman"/>
              </a:rPr>
              <a:t>органом</a:t>
            </a:r>
            <a:r>
              <a:rPr lang="uk-UA" dirty="0">
                <a:solidFill>
                  <a:prstClr val="black"/>
                </a:solidFill>
                <a:ea typeface="Calibri"/>
                <a:cs typeface="Times New Roman"/>
              </a:rPr>
              <a:t> уповноваженого управляти державним </a:t>
            </a:r>
            <a:r>
              <a:rPr lang="uk-UA" dirty="0" smtClean="0">
                <a:solidFill>
                  <a:prstClr val="black"/>
                </a:solidFill>
                <a:ea typeface="Calibri"/>
                <a:cs typeface="Times New Roman"/>
              </a:rPr>
              <a:t>майном</a:t>
            </a:r>
            <a:r>
              <a:rPr lang="uk-UA" dirty="0" smtClean="0">
                <a:ea typeface="Calibri"/>
                <a:cs typeface="Times New Roman"/>
              </a:rPr>
              <a:t>) </a:t>
            </a:r>
            <a:r>
              <a:rPr lang="uk-UA" dirty="0">
                <a:ea typeface="Calibri"/>
                <a:cs typeface="Times New Roman"/>
              </a:rPr>
              <a:t>боржника  державного підприємства (ч.1 ст. 46 </a:t>
            </a:r>
            <a:r>
              <a:rPr lang="uk-UA" dirty="0" smtClean="0">
                <a:ea typeface="Calibri"/>
                <a:cs typeface="Times New Roman"/>
              </a:rPr>
              <a:t>Закону,   </a:t>
            </a:r>
            <a:r>
              <a:rPr lang="uk-UA" dirty="0">
                <a:ea typeface="Calibri"/>
                <a:cs typeface="Times New Roman"/>
              </a:rPr>
              <a:t>ст. 65 </a:t>
            </a:r>
            <a:r>
              <a:rPr lang="uk-UA" dirty="0" smtClean="0">
                <a:ea typeface="Calibri"/>
                <a:cs typeface="Times New Roman"/>
              </a:rPr>
              <a:t>Кодексу)</a:t>
            </a:r>
            <a:endParaRPr lang="uk-UA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73478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23478"/>
            <a:ext cx="8229600" cy="857250"/>
          </a:xfr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uk-UA" sz="2400" b="1" dirty="0">
                <a:solidFill>
                  <a:prstClr val="black"/>
                </a:solidFill>
                <a:ea typeface="+mn-ea"/>
                <a:cs typeface="+mn-cs"/>
              </a:rPr>
              <a:t>Порядок розгляду спорів, стороною в яких є боржник</a:t>
            </a:r>
            <a:br>
              <a:rPr lang="uk-UA" sz="2400" b="1" dirty="0">
                <a:solidFill>
                  <a:prstClr val="black"/>
                </a:solidFill>
                <a:ea typeface="+mn-ea"/>
                <a:cs typeface="+mn-cs"/>
              </a:rPr>
            </a:br>
            <a:endParaRPr lang="uk-UA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251520" y="987574"/>
            <a:ext cx="8424936" cy="39399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400" b="1" dirty="0">
                <a:solidFill>
                  <a:schemeClr val="tx1"/>
                </a:solidFill>
              </a:rPr>
              <a:t> </a:t>
            </a:r>
            <a:endParaRPr lang="uk-UA" sz="14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sz="1600" dirty="0" smtClean="0"/>
              <a:t>Розгляд </a:t>
            </a:r>
            <a:r>
              <a:rPr lang="uk-UA" sz="1600" dirty="0">
                <a:solidFill>
                  <a:prstClr val="black"/>
                </a:solidFill>
              </a:rPr>
              <a:t>господарським судом в межах цієї справи </a:t>
            </a:r>
            <a:r>
              <a:rPr lang="uk-UA" sz="1600" dirty="0" smtClean="0">
                <a:solidFill>
                  <a:prstClr val="black"/>
                </a:solidFill>
              </a:rPr>
              <a:t>про банкрутство за </a:t>
            </a:r>
            <a:r>
              <a:rPr lang="uk-UA" sz="1600" dirty="0">
                <a:solidFill>
                  <a:prstClr val="black"/>
                </a:solidFill>
              </a:rPr>
              <a:t>правилами, </a:t>
            </a:r>
            <a:r>
              <a:rPr lang="uk-UA" sz="1600" dirty="0" err="1">
                <a:solidFill>
                  <a:prstClr val="black"/>
                </a:solidFill>
              </a:rPr>
              <a:t>пер</a:t>
            </a:r>
            <a:r>
              <a:rPr lang="uk-UA" sz="1600" dirty="0">
                <a:solidFill>
                  <a:prstClr val="black"/>
                </a:solidFill>
              </a:rPr>
              <a:t>едбаченими ГПК, з урахуванням особливостей, визначених цією статтею</a:t>
            </a:r>
            <a:r>
              <a:rPr lang="uk-UA" sz="1600" dirty="0" smtClean="0"/>
              <a:t> </a:t>
            </a:r>
            <a:r>
              <a:rPr lang="uk-UA" sz="1600" b="1" dirty="0" smtClean="0"/>
              <a:t>спорів, </a:t>
            </a:r>
            <a:r>
              <a:rPr lang="uk-UA" sz="1600" b="1" dirty="0"/>
              <a:t>стороною в яких є </a:t>
            </a:r>
            <a:r>
              <a:rPr lang="uk-UA" sz="1600" b="1" dirty="0" smtClean="0"/>
              <a:t>боржник</a:t>
            </a:r>
          </a:p>
          <a:p>
            <a:pPr marL="0" indent="0" algn="just">
              <a:buNone/>
            </a:pPr>
            <a:endParaRPr lang="uk-UA" sz="1600" dirty="0"/>
          </a:p>
          <a:p>
            <a:pPr marL="0" indent="0" algn="just">
              <a:buNone/>
            </a:pPr>
            <a:r>
              <a:rPr lang="uk-UA" sz="1600" dirty="0" smtClean="0"/>
              <a:t> – з   визначенням складу </a:t>
            </a:r>
            <a:r>
              <a:rPr lang="uk-UA" sz="1600" dirty="0"/>
              <a:t>учасників розгляду спору </a:t>
            </a:r>
            <a:r>
              <a:rPr lang="uk-UA" sz="1600" dirty="0" smtClean="0"/>
              <a:t> відповідно </a:t>
            </a:r>
            <a:r>
              <a:rPr lang="uk-UA" sz="1600" dirty="0" err="1" smtClean="0"/>
              <a:t>до</a:t>
            </a:r>
            <a:r>
              <a:rPr lang="uk-UA" sz="1600" dirty="0" err="1"/>
              <a:t> </a:t>
            </a:r>
            <a:r>
              <a:rPr lang="uk-UA" sz="1600" dirty="0" err="1" smtClean="0"/>
              <a:t>ГПК</a:t>
            </a:r>
            <a:r>
              <a:rPr lang="uk-UA" sz="1600" dirty="0" smtClean="0"/>
              <a:t> України.</a:t>
            </a:r>
            <a:endParaRPr lang="uk-UA" sz="1600" dirty="0"/>
          </a:p>
          <a:p>
            <a:pPr marL="0" indent="0" algn="just">
              <a:buNone/>
            </a:pPr>
            <a:r>
              <a:rPr lang="uk-UA" sz="1600" dirty="0" smtClean="0"/>
              <a:t>- </a:t>
            </a:r>
            <a:r>
              <a:rPr lang="uk-UA" sz="1600" dirty="0"/>
              <a:t>за правилами, визначеними </a:t>
            </a:r>
            <a:r>
              <a:rPr lang="uk-UA" sz="1600" dirty="0" smtClean="0"/>
              <a:t>ГПК України</a:t>
            </a:r>
          </a:p>
          <a:p>
            <a:pPr marL="0" indent="0" algn="just">
              <a:buNone/>
            </a:pPr>
            <a:r>
              <a:rPr lang="uk-UA" sz="1600" dirty="0" smtClean="0"/>
              <a:t>- з ухваленням  за результатами розгляду </a:t>
            </a:r>
            <a:r>
              <a:rPr lang="uk-UA" sz="1600" dirty="0"/>
              <a:t>спору суд </a:t>
            </a:r>
            <a:r>
              <a:rPr lang="uk-UA" sz="1600" dirty="0" smtClean="0"/>
              <a:t>рішення</a:t>
            </a:r>
            <a:r>
              <a:rPr lang="uk-UA" sz="1600" dirty="0"/>
              <a:t>.</a:t>
            </a:r>
          </a:p>
          <a:p>
            <a:pPr marL="0" indent="0" algn="just">
              <a:buNone/>
            </a:pPr>
            <a:r>
              <a:rPr lang="uk-UA" sz="1600" dirty="0" smtClean="0"/>
              <a:t>- надсилання матеріалів справ, в якій стороною є боржник, щодо майнових спорів з вимогами до боржника та його майна, провадження в якій відкрито до відкриття провадження у справі про банкрутство,  до господарського суду, в провадженні якого перебуває справа про банкрутство, який розглядає спір по суті в межах цієї справи(ст. 7 Кодексу)</a:t>
            </a:r>
          </a:p>
          <a:p>
            <a:pPr marL="0" indent="0" algn="just">
              <a:buNone/>
            </a:pPr>
            <a:r>
              <a:rPr lang="uk-UA" sz="1600" dirty="0" smtClean="0"/>
              <a:t>- розгляд спорів боржника з кредиторами, які мають поточні вимоги до боржника до визнання боржника банкрутом в межах справи про банкрутство у позовному провадженні (</a:t>
            </a:r>
            <a:r>
              <a:rPr lang="uk-UA" sz="1600" dirty="0" err="1" smtClean="0"/>
              <a:t>абз</a:t>
            </a:r>
            <a:r>
              <a:rPr lang="uk-UA" sz="1600" dirty="0" smtClean="0"/>
              <a:t>. 3 ч.8 ст.45)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337581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419622"/>
            <a:ext cx="8085584" cy="158417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Вивчаємо, аналізуємо, застосовуємо!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47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ъект 8"/>
          <p:cNvSpPr>
            <a:spLocks noGrp="1"/>
          </p:cNvSpPr>
          <p:nvPr>
            <p:ph sz="half" idx="2"/>
          </p:nvPr>
        </p:nvSpPr>
        <p:spPr>
          <a:xfrm>
            <a:off x="539552" y="195486"/>
            <a:ext cx="3859415" cy="4824535"/>
          </a:xfrm>
        </p:spPr>
        <p:txBody>
          <a:bodyPr>
            <a:noAutofit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uk-UA" sz="1800" b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1800" b="1" dirty="0" smtClean="0">
                <a:solidFill>
                  <a:prstClr val="black"/>
                </a:solidFill>
                <a:ea typeface="Calibri"/>
                <a:cs typeface="Times New Roman"/>
              </a:rPr>
              <a:t>Закон </a:t>
            </a:r>
            <a:r>
              <a:rPr lang="uk-UA" sz="1800" b="1" dirty="0">
                <a:solidFill>
                  <a:prstClr val="black"/>
                </a:solidFill>
                <a:ea typeface="Calibri"/>
                <a:cs typeface="Times New Roman"/>
              </a:rPr>
              <a:t>України «Про відновлення платоспроможності боржника або визнання його </a:t>
            </a:r>
            <a:r>
              <a:rPr lang="uk-UA" sz="1800" b="1" dirty="0" smtClean="0">
                <a:solidFill>
                  <a:prstClr val="black"/>
                </a:solidFill>
                <a:ea typeface="Calibri"/>
                <a:cs typeface="Times New Roman"/>
              </a:rPr>
              <a:t>банкрутом</a:t>
            </a:r>
            <a:r>
              <a:rPr lang="uk-UA" sz="1600" b="1" dirty="0" smtClean="0">
                <a:solidFill>
                  <a:prstClr val="black"/>
                </a:solidFill>
                <a:ea typeface="Calibri"/>
                <a:cs typeface="Times New Roman"/>
              </a:rPr>
              <a:t>»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Цей </a:t>
            </a:r>
            <a:r>
              <a:rPr lang="uk-UA" sz="1800" dirty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Закон встановлює умови та порядок відновлення платоспроможності боржника або визнання його банкрутом та застосування ліквідаційної процедури </a:t>
            </a:r>
            <a:r>
              <a:rPr lang="uk-UA" sz="1800" b="1" dirty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з метою повного або часткового задоволення вимог кредиторів</a:t>
            </a:r>
            <a:r>
              <a:rPr lang="uk-UA" sz="1800" b="1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.</a:t>
            </a:r>
            <a:r>
              <a:rPr lang="uk-UA" sz="1800" b="1" dirty="0">
                <a:latin typeface="+mj-lt"/>
                <a:ea typeface="Calibri"/>
                <a:cs typeface="Times New Roman"/>
              </a:rPr>
              <a:t> </a:t>
            </a:r>
          </a:p>
          <a:p>
            <a:pPr marL="0" indent="0" algn="just">
              <a:buFont typeface="Wingdings 2" pitchFamily="18" charset="2"/>
              <a:buNone/>
            </a:pPr>
            <a:endParaRPr lang="uk-UA" sz="1800" dirty="0" smtClean="0"/>
          </a:p>
        </p:txBody>
      </p:sp>
      <p:sp>
        <p:nvSpPr>
          <p:cNvPr id="29699" name="Объект 10"/>
          <p:cNvSpPr>
            <a:spLocks noGrp="1"/>
          </p:cNvSpPr>
          <p:nvPr>
            <p:ph sz="quarter" idx="4"/>
          </p:nvPr>
        </p:nvSpPr>
        <p:spPr>
          <a:xfrm>
            <a:off x="4572000" y="465534"/>
            <a:ext cx="4176464" cy="4266456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1900" b="1" dirty="0" smtClean="0">
                <a:ea typeface="Calibri"/>
                <a:cs typeface="Times New Roman"/>
              </a:rPr>
              <a:t>Кодекс України з процедур банкрутства</a:t>
            </a:r>
            <a:endParaRPr lang="uk-UA" sz="1900" dirty="0">
              <a:ea typeface="Calibri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1900" dirty="0">
                <a:solidFill>
                  <a:srgbClr val="000000"/>
                </a:solidFill>
                <a:ea typeface="Times New Roman"/>
                <a:cs typeface="Times New Roman"/>
              </a:rPr>
              <a:t>Цей Кодекс встановлює умови та порядок відновлення платоспроможності боржника - юридичної особи або визнання його банкрутом </a:t>
            </a:r>
            <a:r>
              <a:rPr lang="uk-UA" sz="1900" b="1" dirty="0">
                <a:solidFill>
                  <a:srgbClr val="000000"/>
                </a:solidFill>
                <a:ea typeface="Times New Roman"/>
                <a:cs typeface="Times New Roman"/>
              </a:rPr>
              <a:t>з метою задоволення вимог кредиторів, а також відновлення платоспроможності фізичної особи</a:t>
            </a:r>
            <a:r>
              <a:rPr lang="uk-UA" sz="19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  <a:endParaRPr lang="uk-UA" sz="1900" dirty="0">
              <a:ea typeface="Calibri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DB25AE-7416-45A8-925B-C7821629EE9C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803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611560" y="627534"/>
            <a:ext cx="8208912" cy="4515966"/>
          </a:xfrm>
        </p:spPr>
        <p:txBody>
          <a:bodyPr>
            <a:noAutofit/>
          </a:bodyPr>
          <a:lstStyle/>
          <a:p>
            <a:pPr indent="0" algn="just">
              <a:lnSpc>
                <a:spcPct val="115000"/>
              </a:lnSpc>
              <a:spcAft>
                <a:spcPts val="750"/>
              </a:spcAft>
              <a:buNone/>
            </a:pPr>
            <a:r>
              <a:rPr lang="uk-UA" sz="16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Кредитор -</a:t>
            </a:r>
            <a:r>
              <a:rPr lang="uk-UA" sz="16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юридична або фізична особа, а також контролюючий орган, уповноважений відповідно до </a:t>
            </a:r>
            <a:r>
              <a:rPr lang="uk-UA" sz="1600" u="sng" dirty="0" smtClean="0">
                <a:solidFill>
                  <a:srgbClr val="000099"/>
                </a:solidFill>
                <a:effectLst/>
                <a:ea typeface="Times New Roman"/>
                <a:cs typeface="Times New Roman"/>
                <a:hlinkClick r:id="rId2"/>
              </a:rPr>
              <a:t>Податкового кодексу України</a:t>
            </a:r>
            <a:r>
              <a:rPr lang="uk-UA" sz="16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 здійснювати заходи щодо забезпечення погашення податкового боргу та недоїмки зі сплати єдиного внеску на загальнообов’язкове державне соціальне страхування у межах своїх повноважень, та інші державні органи, які мають вимоги щодо грошових зобов’язань до боржника; </a:t>
            </a:r>
            <a:r>
              <a:rPr lang="uk-UA" sz="16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забезпечені кредитори </a:t>
            </a:r>
            <a:r>
              <a:rPr lang="uk-UA" sz="16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- </a:t>
            </a:r>
            <a:r>
              <a:rPr lang="uk-UA" sz="1600" dirty="0" err="1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кредитори</a:t>
            </a:r>
            <a:r>
              <a:rPr lang="uk-UA" sz="16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, вимоги яких до боржника або іншої особи забезпечені заставою майна боржника; </a:t>
            </a:r>
            <a:r>
              <a:rPr lang="uk-UA" sz="16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конкурсні кредитори </a:t>
            </a:r>
            <a:r>
              <a:rPr lang="uk-UA" sz="16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- </a:t>
            </a:r>
            <a:r>
              <a:rPr lang="uk-UA" sz="1600" dirty="0" err="1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кредитори</a:t>
            </a:r>
            <a:r>
              <a:rPr lang="uk-UA" sz="16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за вимогами до боржника, що виникли до відкриття провадження у справі про банкрутство і виконання яких не забезпечено заставою майна боржника; </a:t>
            </a:r>
            <a:r>
              <a:rPr lang="uk-UA" sz="16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поточні кредитори </a:t>
            </a:r>
            <a:r>
              <a:rPr lang="uk-UA" sz="16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- </a:t>
            </a:r>
            <a:r>
              <a:rPr lang="uk-UA" sz="1600" dirty="0" err="1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кредитори</a:t>
            </a:r>
            <a:r>
              <a:rPr lang="uk-UA" sz="16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за вимогами до боржника, що виникли після відкриття провадження у справі про банкрутство (Ст. 1 Кодексу)</a:t>
            </a:r>
            <a:endParaRPr lang="uk-UA" sz="1600" dirty="0">
              <a:ea typeface="Calibri"/>
              <a:cs typeface="Times New Roman"/>
            </a:endParaRPr>
          </a:p>
          <a:p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85351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1560" y="339502"/>
            <a:ext cx="7560840" cy="445314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1800" b="1" dirty="0" smtClean="0"/>
              <a:t>Підстави </a:t>
            </a:r>
            <a:r>
              <a:rPr lang="uk-UA" sz="1800" b="1" dirty="0"/>
              <a:t>для відкриття провадження у справі про </a:t>
            </a:r>
            <a:r>
              <a:rPr lang="uk-UA" sz="1800" b="1" dirty="0" smtClean="0"/>
              <a:t>банкрутство</a:t>
            </a:r>
          </a:p>
          <a:p>
            <a:pPr marL="0" indent="0">
              <a:buNone/>
            </a:pPr>
            <a:endParaRPr lang="uk-UA" sz="1800" dirty="0"/>
          </a:p>
          <a:p>
            <a:pPr marL="0" indent="0" algn="just">
              <a:buNone/>
            </a:pPr>
            <a:r>
              <a:rPr lang="uk-UA" sz="1800" dirty="0" smtClean="0"/>
              <a:t> </a:t>
            </a:r>
            <a:endParaRPr lang="uk-UA" sz="1800" dirty="0"/>
          </a:p>
          <a:p>
            <a:pPr marL="0" indent="0" algn="just">
              <a:buNone/>
            </a:pPr>
            <a:r>
              <a:rPr lang="uk-UA" sz="1800" dirty="0" smtClean="0"/>
              <a:t>     Провадження </a:t>
            </a:r>
            <a:r>
              <a:rPr lang="uk-UA" sz="1800" dirty="0"/>
              <a:t>у справі про банкрутство відкривається господарським судом за заявою боржника також у разі загрози його неплатоспроможності</a:t>
            </a:r>
            <a:r>
              <a:rPr lang="uk-UA" sz="1800" dirty="0" smtClean="0"/>
              <a:t>. </a:t>
            </a:r>
          </a:p>
          <a:p>
            <a:pPr marL="0" indent="0" algn="just">
              <a:buNone/>
            </a:pPr>
            <a:r>
              <a:rPr lang="uk-UA" sz="1800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uk-UA" sz="1800" dirty="0" smtClean="0">
                <a:solidFill>
                  <a:srgbClr val="000000"/>
                </a:solidFill>
                <a:ea typeface="Times New Roman"/>
                <a:cs typeface="Times New Roman"/>
              </a:rPr>
              <a:t>    Право </a:t>
            </a:r>
            <a:r>
              <a:rPr lang="uk-UA" sz="1800" dirty="0">
                <a:solidFill>
                  <a:srgbClr val="000000"/>
                </a:solidFill>
                <a:ea typeface="Times New Roman"/>
                <a:cs typeface="Times New Roman"/>
              </a:rPr>
              <a:t>на звернення до господарського суду із заявою про відкриття провадження у справі про банкрутство мають боржник, кредитор</a:t>
            </a:r>
            <a:r>
              <a:rPr lang="uk-UA" sz="1800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  <a:r>
              <a:rPr lang="uk-UA" sz="1800" dirty="0">
                <a:solidFill>
                  <a:prstClr val="black"/>
                </a:solidFill>
              </a:rPr>
              <a:t> (ст. 8 Кодексу)</a:t>
            </a:r>
            <a:endParaRPr lang="uk-UA" sz="1600" dirty="0"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uk-UA" sz="1800" dirty="0"/>
          </a:p>
          <a:p>
            <a:pPr indent="0" algn="just">
              <a:lnSpc>
                <a:spcPct val="115000"/>
              </a:lnSpc>
              <a:spcAft>
                <a:spcPts val="750"/>
              </a:spcAft>
              <a:buNone/>
            </a:pPr>
            <a:r>
              <a:rPr lang="uk-UA" sz="18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Боржник</a:t>
            </a:r>
            <a:r>
              <a:rPr lang="uk-UA" sz="1800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uk-UA" sz="1800" dirty="0">
                <a:solidFill>
                  <a:srgbClr val="000000"/>
                </a:solidFill>
                <a:ea typeface="Times New Roman"/>
                <a:cs typeface="Times New Roman"/>
              </a:rPr>
              <a:t>- юридична особа або фізична особа, у тому числі фізична особа - підприємець, неспроможна виконати свої грошові зобов’язання, строк виконання яких </a:t>
            </a:r>
            <a:r>
              <a:rPr lang="uk-UA" sz="1800" dirty="0" smtClean="0">
                <a:solidFill>
                  <a:srgbClr val="000000"/>
                </a:solidFill>
                <a:ea typeface="Times New Roman"/>
                <a:cs typeface="Times New Roman"/>
              </a:rPr>
              <a:t>настав (ст. 1 Кодексу)</a:t>
            </a:r>
            <a:endParaRPr lang="uk-UA" sz="1800" dirty="0">
              <a:ea typeface="Calibri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750"/>
              </a:spcAft>
              <a:buNone/>
            </a:pPr>
            <a:r>
              <a:rPr lang="uk-UA" sz="18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Неплатоспроможність</a:t>
            </a:r>
            <a:r>
              <a:rPr lang="uk-UA" sz="1800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uk-UA" sz="1800" dirty="0">
                <a:solidFill>
                  <a:srgbClr val="000000"/>
                </a:solidFill>
                <a:ea typeface="Times New Roman"/>
                <a:cs typeface="Times New Roman"/>
              </a:rPr>
              <a:t>- неспроможність боржника виконати після настання встановленого строку грошові зобов’язання перед кредиторами не інакше, як через застосування процедур, передбачених цим Кодексом;</a:t>
            </a:r>
            <a:endParaRPr lang="uk-UA" sz="1800" dirty="0">
              <a:ea typeface="Calibri"/>
              <a:cs typeface="Times New Roman"/>
            </a:endParaRPr>
          </a:p>
          <a:p>
            <a:pPr marL="0" indent="0" algn="just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38898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339502"/>
            <a:ext cx="4676328" cy="46445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400" b="1" dirty="0" smtClean="0">
                <a:solidFill>
                  <a:schemeClr val="tx1"/>
                </a:solidFill>
              </a:rPr>
              <a:t>Ст. 11 Заява про порушення справи про банкрутство</a:t>
            </a:r>
          </a:p>
          <a:p>
            <a:pPr marL="0" indent="0" algn="just">
              <a:buNone/>
            </a:pPr>
            <a:r>
              <a:rPr lang="uk-UA" sz="1400" dirty="0" smtClean="0"/>
              <a:t>2</a:t>
            </a:r>
            <a:r>
              <a:rPr lang="uk-UA" sz="1400" dirty="0"/>
              <a:t>. До заяви про порушення справи про банкрутство додаються:</a:t>
            </a:r>
          </a:p>
          <a:p>
            <a:pPr marL="0" indent="0" algn="just">
              <a:buNone/>
            </a:pPr>
            <a:r>
              <a:rPr lang="uk-UA" sz="1400" dirty="0"/>
              <a:t>докази сплати судового збору, крім випадків, коли згідно із законом він не підлягає сплаті;</a:t>
            </a:r>
          </a:p>
          <a:p>
            <a:pPr marL="0" indent="0" algn="just">
              <a:buNone/>
            </a:pPr>
            <a:r>
              <a:rPr lang="uk-UA" sz="1400" dirty="0"/>
              <a:t>довіреність чи інший документ, що засвідчує повноваження представника, якщо заяву підписано представником;</a:t>
            </a:r>
          </a:p>
          <a:p>
            <a:pPr marL="0" indent="0" algn="just">
              <a:buNone/>
            </a:pPr>
            <a:r>
              <a:rPr lang="uk-UA" sz="1400" b="1" dirty="0">
                <a:solidFill>
                  <a:schemeClr val="tx1"/>
                </a:solidFill>
              </a:rPr>
              <a:t>докази того, що сума безспірних вимог кредитора (кредиторів) сукупно становить не менше трьохсот мінімальних розмірів заробітної плати, якщо інше не передбачено цим Законом;</a:t>
            </a:r>
          </a:p>
          <a:p>
            <a:pPr marL="0" indent="0" algn="just">
              <a:buNone/>
            </a:pPr>
            <a:r>
              <a:rPr lang="uk-UA" sz="1400" b="1" dirty="0"/>
              <a:t>рішення суду про задоволення вимог кредитора, що набрало законної сили;</a:t>
            </a:r>
          </a:p>
          <a:p>
            <a:pPr marL="0" indent="0" algn="just">
              <a:buNone/>
            </a:pPr>
            <a:r>
              <a:rPr lang="uk-UA" sz="1400" b="1" dirty="0"/>
              <a:t>відповідна постанова державного виконавця або приватного виконавця про відкриття виконавчого провадження з виконання вимог кредитора;</a:t>
            </a:r>
          </a:p>
          <a:p>
            <a:pPr marL="0" indent="0" algn="just">
              <a:buNone/>
            </a:pPr>
            <a:r>
              <a:rPr lang="uk-UA" sz="1400" b="1" dirty="0"/>
              <a:t>докази того, що сума вимог кредитора (кредиторів) не забезпечена повністю заставою майна боржника (за наявності застави).</a:t>
            </a:r>
          </a:p>
          <a:p>
            <a:pPr algn="just"/>
            <a:endParaRPr lang="uk-UA" sz="1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8064" y="339502"/>
            <a:ext cx="3995936" cy="42191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solidFill>
                  <a:schemeClr val="tx1"/>
                </a:solidFill>
              </a:rPr>
              <a:t>Ст. 34 Заява про відкриття </a:t>
            </a:r>
            <a:r>
              <a:rPr lang="uk-UA" sz="1600" b="1" dirty="0" smtClean="0">
                <a:solidFill>
                  <a:schemeClr val="tx1"/>
                </a:solidFill>
              </a:rPr>
              <a:t>провадження у справі</a:t>
            </a:r>
          </a:p>
          <a:p>
            <a:pPr marL="0" indent="0">
              <a:buNone/>
            </a:pPr>
            <a:r>
              <a:rPr lang="uk-UA" sz="1600" dirty="0" smtClean="0"/>
              <a:t>2. До заяви кредитора про відкриття провадження у справі про банкрутство додаються:</a:t>
            </a:r>
          </a:p>
          <a:p>
            <a:pPr marL="0" indent="0">
              <a:buNone/>
            </a:pPr>
            <a:r>
              <a:rPr lang="uk-UA" sz="1600" dirty="0" smtClean="0"/>
              <a:t>докази сплати судового збору, крім випадків, коли згідно із законом судовий збір не підлягає сплаті;</a:t>
            </a:r>
          </a:p>
          <a:p>
            <a:pPr marL="0" indent="0">
              <a:buNone/>
            </a:pPr>
            <a:r>
              <a:rPr lang="uk-UA" sz="1600" dirty="0" smtClean="0"/>
              <a:t>довіреність чи інший документ, що засвідчує повноваження представника, якщо заяву підписано представником;</a:t>
            </a:r>
          </a:p>
          <a:p>
            <a:pPr marL="0" indent="0">
              <a:buNone/>
            </a:pPr>
            <a:r>
              <a:rPr lang="uk-UA" sz="1600" b="1" dirty="0" smtClean="0">
                <a:solidFill>
                  <a:schemeClr val="tx1"/>
                </a:solidFill>
              </a:rPr>
              <a:t>докази авансування винагороди арбітражному керуючому трьох розмірів мінімальної заробітної плати за три місяці виконання повноважень</a:t>
            </a:r>
            <a:r>
              <a:rPr lang="uk-UA" sz="1600" dirty="0" smtClean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r>
              <a:rPr lang="uk-UA" sz="1600" dirty="0" smtClean="0"/>
              <a:t>докази надсилання боржнику копії заяви і доданих до неї документів</a:t>
            </a:r>
            <a:r>
              <a:rPr lang="uk-UA" sz="1800" dirty="0" smtClean="0"/>
              <a:t>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64549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67544" y="123478"/>
            <a:ext cx="7772400" cy="1102519"/>
          </a:xfrm>
        </p:spPr>
        <p:txBody>
          <a:bodyPr>
            <a:normAutofit/>
          </a:bodyPr>
          <a:lstStyle/>
          <a:p>
            <a:r>
              <a:rPr lang="uk-UA" sz="2400" b="1" dirty="0" smtClean="0"/>
              <a:t>Розширення прав  кредиторів, які подали заяви з пропуском строку</a:t>
            </a:r>
            <a:endParaRPr lang="uk-UA" sz="2400" b="1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95536" y="1203598"/>
            <a:ext cx="7376864" cy="3939902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uk-UA" sz="1400" dirty="0" smtClean="0">
                <a:solidFill>
                  <a:prstClr val="black"/>
                </a:solidFill>
              </a:rPr>
              <a:t> </a:t>
            </a:r>
            <a:r>
              <a:rPr lang="uk-UA" sz="2100" dirty="0" smtClean="0">
                <a:solidFill>
                  <a:prstClr val="black"/>
                </a:solidFill>
              </a:rPr>
              <a:t>Для кредиторів, вимоги яких заявлені після закінчення строку, встановленого для їх подання:</a:t>
            </a:r>
          </a:p>
          <a:p>
            <a:pPr lvl="0" algn="just"/>
            <a:r>
              <a:rPr lang="uk-UA" sz="2100" dirty="0" smtClean="0">
                <a:solidFill>
                  <a:prstClr val="black"/>
                </a:solidFill>
              </a:rPr>
              <a:t> - усі </a:t>
            </a:r>
            <a:r>
              <a:rPr lang="uk-UA" sz="2100" dirty="0">
                <a:solidFill>
                  <a:prstClr val="black"/>
                </a:solidFill>
              </a:rPr>
              <a:t>дії, вчинені у судовому процесі, є обов’язковими так само, як вони є обов’язковими для кредиторів, вимоги яких були заявлені протягом встановленого </a:t>
            </a:r>
            <a:r>
              <a:rPr lang="uk-UA" sz="2100" dirty="0" smtClean="0">
                <a:solidFill>
                  <a:prstClr val="black"/>
                </a:solidFill>
              </a:rPr>
              <a:t>строку;</a:t>
            </a:r>
          </a:p>
          <a:p>
            <a:pPr marL="342900" lvl="0" indent="-342900" algn="just">
              <a:buFontTx/>
              <a:buChar char="-"/>
            </a:pPr>
            <a:r>
              <a:rPr lang="uk-UA" sz="2100" dirty="0" smtClean="0">
                <a:solidFill>
                  <a:prstClr val="black"/>
                </a:solidFill>
              </a:rPr>
              <a:t>вимоги  </a:t>
            </a:r>
            <a:r>
              <a:rPr lang="uk-UA" sz="2100" dirty="0">
                <a:solidFill>
                  <a:prstClr val="black"/>
                </a:solidFill>
              </a:rPr>
              <a:t>задовольняються в порядку черговості, встановленої цим </a:t>
            </a:r>
            <a:r>
              <a:rPr lang="uk-UA" sz="2100" dirty="0" smtClean="0">
                <a:solidFill>
                  <a:prstClr val="black"/>
                </a:solidFill>
              </a:rPr>
              <a:t>Кодексом.</a:t>
            </a:r>
          </a:p>
          <a:p>
            <a:pPr lvl="0" algn="just"/>
            <a:endParaRPr lang="uk-UA" sz="2100" dirty="0" smtClean="0">
              <a:solidFill>
                <a:prstClr val="black"/>
              </a:solidFill>
            </a:endParaRPr>
          </a:p>
          <a:p>
            <a:pPr lvl="0" algn="just"/>
            <a:r>
              <a:rPr lang="uk-UA" sz="2100" b="1" i="1" dirty="0" smtClean="0">
                <a:solidFill>
                  <a:prstClr val="black"/>
                </a:solidFill>
              </a:rPr>
              <a:t>Відсутнє  право вирішального голосу на зборах та комітеті кредиторів.</a:t>
            </a:r>
          </a:p>
          <a:p>
            <a:pPr marL="342900" lvl="0" indent="-342900" algn="just">
              <a:buFontTx/>
              <a:buChar char="-"/>
            </a:pPr>
            <a:endParaRPr lang="uk-UA" sz="2100" dirty="0">
              <a:solidFill>
                <a:prstClr val="black"/>
              </a:solidFill>
            </a:endParaRPr>
          </a:p>
          <a:p>
            <a:pPr lvl="0" algn="just"/>
            <a:r>
              <a:rPr lang="uk-UA" sz="2100" dirty="0">
                <a:solidFill>
                  <a:prstClr val="black"/>
                </a:solidFill>
              </a:rPr>
              <a:t>Якщо кредитор заявив вимоги після здійснення розрахунків з іншими кредиторами, то сплачені таким кредиторам кошти поверненню не підлягають</a:t>
            </a:r>
            <a:r>
              <a:rPr lang="uk-UA" sz="2100" dirty="0" smtClean="0">
                <a:solidFill>
                  <a:prstClr val="black"/>
                </a:solidFill>
              </a:rPr>
              <a:t>.</a:t>
            </a:r>
          </a:p>
          <a:p>
            <a:pPr lvl="0" algn="just"/>
            <a:endParaRPr lang="uk-UA" sz="2100" dirty="0">
              <a:solidFill>
                <a:prstClr val="black"/>
              </a:solidFill>
            </a:endParaRPr>
          </a:p>
          <a:p>
            <a:pPr lvl="0" algn="just"/>
            <a:r>
              <a:rPr lang="uk-UA" sz="2100" dirty="0" smtClean="0">
                <a:solidFill>
                  <a:prstClr val="black"/>
                </a:solidFill>
              </a:rPr>
              <a:t>Відомості </a:t>
            </a:r>
            <a:r>
              <a:rPr lang="uk-UA" sz="2100" dirty="0">
                <a:solidFill>
                  <a:prstClr val="black"/>
                </a:solidFill>
              </a:rPr>
              <a:t>про таких </a:t>
            </a:r>
            <a:r>
              <a:rPr lang="uk-UA" sz="2100" dirty="0" smtClean="0">
                <a:solidFill>
                  <a:prstClr val="black"/>
                </a:solidFill>
              </a:rPr>
              <a:t>кредиторів вносяться </a:t>
            </a:r>
            <a:r>
              <a:rPr lang="uk-UA" sz="2100" dirty="0">
                <a:solidFill>
                  <a:prstClr val="black"/>
                </a:solidFill>
              </a:rPr>
              <a:t>до реєстру вимог кредиторів.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2100" dirty="0">
                <a:solidFill>
                  <a:prstClr val="black"/>
                </a:solidFill>
              </a:rPr>
              <a:t>(ч.4,6 ст. 45 Кодексу)</a:t>
            </a:r>
          </a:p>
          <a:p>
            <a:endParaRPr lang="uk-UA" sz="2100" dirty="0"/>
          </a:p>
        </p:txBody>
      </p:sp>
    </p:spTree>
    <p:extLst>
      <p:ext uri="{BB962C8B-B14F-4D97-AF65-F5344CB8AC3E}">
        <p14:creationId xmlns:p14="http://schemas.microsoft.com/office/powerpoint/2010/main" val="3528295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57200" y="1063228"/>
            <a:ext cx="8219256" cy="3740769"/>
          </a:xfrm>
        </p:spPr>
        <p:txBody>
          <a:bodyPr>
            <a:normAutofit/>
          </a:bodyPr>
          <a:lstStyle/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2000" dirty="0" smtClean="0">
                <a:solidFill>
                  <a:srgbClr val="000000"/>
                </a:solidFill>
                <a:ea typeface="Times New Roman"/>
                <a:cs typeface="Times New Roman"/>
              </a:rPr>
              <a:t>- право </a:t>
            </a:r>
            <a:r>
              <a:rPr lang="uk-UA" sz="2000" dirty="0">
                <a:solidFill>
                  <a:srgbClr val="000000"/>
                </a:solidFill>
                <a:ea typeface="Times New Roman"/>
                <a:cs typeface="Times New Roman"/>
              </a:rPr>
              <a:t>комітету кредиторів  в будь-який час звернутися до господарського суду з клопотанням про відсторонення арбітражного керуючого від виконання повноважень незалежно від наявності </a:t>
            </a:r>
            <a:r>
              <a:rPr lang="uk-UA" sz="2000" dirty="0" smtClean="0">
                <a:solidFill>
                  <a:srgbClr val="000000"/>
                </a:solidFill>
                <a:ea typeface="Times New Roman"/>
                <a:cs typeface="Times New Roman"/>
              </a:rPr>
              <a:t>підстав</a:t>
            </a:r>
            <a:r>
              <a:rPr lang="uk-UA" sz="2000" dirty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  <a:endParaRPr lang="uk-UA" sz="20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indent="285750" algn="just">
              <a:lnSpc>
                <a:spcPct val="115000"/>
              </a:lnSpc>
              <a:spcAft>
                <a:spcPts val="750"/>
              </a:spcAft>
            </a:pPr>
            <a:r>
              <a:rPr lang="uk-UA" sz="2000" dirty="0">
                <a:solidFill>
                  <a:srgbClr val="000000"/>
                </a:solidFill>
                <a:ea typeface="Times New Roman"/>
              </a:rPr>
              <a:t>За наявності підстав для відсторонення арбітражного керуючого від виконання повноважень або за клопотанням комітету кредиторів господарський суд протягом 14 днів постановляє ухвалу про відсторонення арбітражного керуючого від виконання </a:t>
            </a:r>
            <a:r>
              <a:rPr lang="uk-UA" sz="2000" dirty="0" smtClean="0">
                <a:solidFill>
                  <a:srgbClr val="000000"/>
                </a:solidFill>
                <a:ea typeface="Times New Roman"/>
              </a:rPr>
              <a:t>повноважень (ч.4 ст. 28 Кодексу)</a:t>
            </a:r>
            <a:endParaRPr lang="uk-UA" sz="2000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uk-UA" sz="2000" dirty="0" smtClean="0">
                <a:solidFill>
                  <a:srgbClr val="000000"/>
                </a:solidFill>
                <a:ea typeface="Times New Roman"/>
                <a:cs typeface="Times New Roman"/>
              </a:rPr>
              <a:t>     </a:t>
            </a:r>
            <a:endParaRPr lang="uk-UA" sz="2000" dirty="0"/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b="1" dirty="0" smtClean="0"/>
              <a:t>Розширення компетенції зборів та комітету кредиторів 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1102085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>
                <a:solidFill>
                  <a:prstClr val="black"/>
                </a:solidFill>
                <a:ea typeface="+mn-ea"/>
                <a:cs typeface="+mn-cs"/>
              </a:rPr>
              <a:t>Розширення компетенції зборів та комітету кредиторів </a:t>
            </a:r>
            <a:br>
              <a:rPr lang="uk-UA" sz="2400" b="1" dirty="0">
                <a:solidFill>
                  <a:prstClr val="black"/>
                </a:solidFill>
                <a:ea typeface="+mn-ea"/>
                <a:cs typeface="+mn-cs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03598"/>
            <a:ext cx="8219256" cy="3675855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750"/>
              </a:spcAft>
              <a:buNone/>
            </a:pP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- надання згоди боржнику у процедурі розпорядження майном  комітетом кредиторів (зборами кредиторів - до моменту формування комітету кредиторів)</a:t>
            </a:r>
          </a:p>
          <a:p>
            <a:pPr marL="457200" lvl="1" indent="0" algn="just">
              <a:lnSpc>
                <a:spcPct val="115000"/>
              </a:lnSpc>
              <a:spcAft>
                <a:spcPts val="750"/>
              </a:spcAft>
              <a:buNone/>
            </a:pP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 вчиняти </a:t>
            </a:r>
            <a:r>
              <a:rPr lang="uk-UA" sz="1600" b="1" i="1" dirty="0">
                <a:solidFill>
                  <a:srgbClr val="000000"/>
                </a:solidFill>
                <a:ea typeface="Times New Roman"/>
                <a:cs typeface="Times New Roman"/>
              </a:rPr>
              <a:t>значні </a:t>
            </a:r>
            <a:r>
              <a:rPr lang="uk-UA" sz="1600" b="1" i="1" dirty="0" smtClean="0">
                <a:solidFill>
                  <a:srgbClr val="000000"/>
                </a:solidFill>
                <a:ea typeface="Times New Roman"/>
                <a:cs typeface="Times New Roman"/>
              </a:rPr>
              <a:t>правочини</a:t>
            </a:r>
            <a:r>
              <a:rPr lang="uk-UA" sz="1600" dirty="0" smtClean="0">
                <a:solidFill>
                  <a:srgbClr val="000000"/>
                </a:solidFill>
                <a:ea typeface="Times New Roman"/>
                <a:cs typeface="Times New Roman"/>
              </a:rPr>
              <a:t>, </a:t>
            </a: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вчинення яких не заборонено цим Кодексом та здійснювати продаж істотних активів боржника.</a:t>
            </a:r>
          </a:p>
          <a:p>
            <a:pPr marL="457200" lvl="1" indent="0" algn="just">
              <a:lnSpc>
                <a:spcPct val="115000"/>
              </a:lnSpc>
              <a:spcAft>
                <a:spcPts val="750"/>
              </a:spcAft>
              <a:buNone/>
            </a:pP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 (Заборона  боржнику вчиняти вказані дії без такої згоди встановлена ч.ч.7,8 ст. 44 Кодексу)</a:t>
            </a:r>
          </a:p>
          <a:p>
            <a:pPr indent="0" algn="just">
              <a:lnSpc>
                <a:spcPct val="115000"/>
              </a:lnSpc>
              <a:spcAft>
                <a:spcPts val="750"/>
              </a:spcAft>
              <a:buNone/>
            </a:pPr>
            <a:r>
              <a:rPr lang="uk-UA" sz="1600" b="1" i="1" dirty="0" smtClean="0">
                <a:solidFill>
                  <a:srgbClr val="000000"/>
                </a:solidFill>
                <a:ea typeface="Times New Roman"/>
                <a:cs typeface="Times New Roman"/>
              </a:rPr>
              <a:t>          значні </a:t>
            </a:r>
            <a:r>
              <a:rPr lang="uk-UA" sz="1600" b="1" i="1" dirty="0">
                <a:solidFill>
                  <a:srgbClr val="000000"/>
                </a:solidFill>
                <a:ea typeface="Times New Roman"/>
                <a:cs typeface="Times New Roman"/>
              </a:rPr>
              <a:t>правочини </a:t>
            </a: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- </a:t>
            </a:r>
            <a:r>
              <a:rPr lang="uk-UA" sz="1600" dirty="0" err="1">
                <a:solidFill>
                  <a:srgbClr val="000000"/>
                </a:solidFill>
                <a:ea typeface="Times New Roman"/>
                <a:cs typeface="Times New Roman"/>
              </a:rPr>
              <a:t>правочини</a:t>
            </a:r>
            <a:r>
              <a:rPr lang="uk-UA" sz="1600" dirty="0">
                <a:solidFill>
                  <a:srgbClr val="000000"/>
                </a:solidFill>
                <a:ea typeface="Times New Roman"/>
                <a:cs typeface="Times New Roman"/>
              </a:rPr>
              <a:t> щодо майна (робіт, послуг), ринкова вартість яких на день вчинення правочину становить 10 і більше відсотків вартості активів боржника за даними останньої річної фінансової звітності. Якщо замість кількох правочинів боржник міг вчинити один значний правочин, то кожен із таких правочинів вважається </a:t>
            </a:r>
            <a:r>
              <a:rPr lang="uk-UA" sz="1600" dirty="0" smtClean="0">
                <a:solidFill>
                  <a:srgbClr val="000000"/>
                </a:solidFill>
                <a:ea typeface="Times New Roman"/>
                <a:cs typeface="Times New Roman"/>
              </a:rPr>
              <a:t>значним (ст.1 Кодексу).</a:t>
            </a:r>
            <a:endParaRPr lang="uk-UA" sz="1600" dirty="0">
              <a:ea typeface="Calibri"/>
              <a:cs typeface="Times New Roman"/>
            </a:endParaRPr>
          </a:p>
          <a:p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0368363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1055</TotalTime>
  <Words>1725</Words>
  <Application>Microsoft Office PowerPoint</Application>
  <PresentationFormat>Экран (16:9)</PresentationFormat>
  <Paragraphs>142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Захист прав кредиторів у Кодексі України з процедур банкрутства</vt:lpstr>
      <vt:lpstr>   - ліквідувати зайві бар'єри та спростити доступ до процедур;  -  збільшити можливості для санації та створити ефективні механізми           позасудового врегулювання;  -  виключити всі положення, що можуть розглядатися як підстава для      звільнення від боргів, крім випадків, коли кредитори на це погоджуються;   - об'єднати мирову угоду та санацію в єдину процедуру;  -  покращити умови участі у процедурах банкрутства забезпечених кредиторів; -  підвищити рівень захищеності прав усіх кредиторів;  -  удосконалити положення закону, що стосуються продажу активів боржника; -  покращити положення забезпечених кредиторів в процедурах банкрутства. </vt:lpstr>
      <vt:lpstr>Презентация PowerPoint</vt:lpstr>
      <vt:lpstr>Презентация PowerPoint</vt:lpstr>
      <vt:lpstr>Презентация PowerPoint</vt:lpstr>
      <vt:lpstr>Презентация PowerPoint</vt:lpstr>
      <vt:lpstr>Розширення прав  кредиторів, які подали заяви з пропуском строку</vt:lpstr>
      <vt:lpstr>Презентация PowerPoint</vt:lpstr>
      <vt:lpstr>Розширення компетенції зборів та комітету кредиторів  </vt:lpstr>
      <vt:lpstr>Розширення компетенції зборів та комітету кредиторів  </vt:lpstr>
      <vt:lpstr>Зміни у застосування судових процедур, що застосовуються до боржника</vt:lpstr>
      <vt:lpstr>Порядок голосування кредиторів </vt:lpstr>
      <vt:lpstr>Захист прав забезпечених кредиторів</vt:lpstr>
      <vt:lpstr>Захист прав забезпечених кредиторів</vt:lpstr>
      <vt:lpstr>Обмеження участі заінтересованих осіб</vt:lpstr>
      <vt:lpstr>Збільшення строку, розширення підстав та суб'єктного складу щодо визнання недійсними угод боржника.</vt:lpstr>
      <vt:lpstr>Солідарна відповідальність керівника боржника </vt:lpstr>
      <vt:lpstr>Солідарна відповідальність керівника боржника</vt:lpstr>
      <vt:lpstr>Субсидіарна відповідальність засновників, інших осіб боржника.</vt:lpstr>
      <vt:lpstr>Право погашення вимог кредиторів</vt:lpstr>
      <vt:lpstr>Зменшення впливу та участі  органу уповноваженого управляти державним майном  у справах про банкрутство державних підприємств. </vt:lpstr>
      <vt:lpstr>Порядок розгляду спорів, стороною в яких є боржник </vt:lpstr>
      <vt:lpstr>Вивчаємо, аналізуємо, застосовуємо!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Захист прав кредиторів у Кодексі України з процедур банкрутства</dc:title>
  <dc:creator>Aic-68</dc:creator>
  <cp:lastModifiedBy>Aic-68</cp:lastModifiedBy>
  <cp:revision>58</cp:revision>
  <cp:lastPrinted>2019-06-12T14:44:09Z</cp:lastPrinted>
  <dcterms:created xsi:type="dcterms:W3CDTF">2019-05-23T15:33:17Z</dcterms:created>
  <dcterms:modified xsi:type="dcterms:W3CDTF">2019-06-14T05:54:58Z</dcterms:modified>
</cp:coreProperties>
</file>