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2049454A-3EBB-4342-84A8-DCFF74327402}" type="datetimeFigureOut">
              <a:rPr lang="ru-RU" smtClean="0"/>
              <a:t>13.06.2019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F510B9-9D3B-4F51-A6EC-FAF779686B0B}"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2049454A-3EBB-4342-84A8-DCFF74327402}" type="datetimeFigureOut">
              <a:rPr lang="ru-RU" smtClean="0"/>
              <a:t>13.06.2019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F510B9-9D3B-4F51-A6EC-FAF779686B0B}"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049454A-3EBB-4342-84A8-DCFF74327402}" type="datetimeFigureOut">
              <a:rPr lang="ru-RU" smtClean="0"/>
              <a:t>13.06.2019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F510B9-9D3B-4F51-A6EC-FAF779686B0B}"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49454A-3EBB-4342-84A8-DCFF74327402}" type="datetimeFigureOut">
              <a:rPr lang="ru-RU" smtClean="0"/>
              <a:t>13.06.2019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F510B9-9D3B-4F51-A6EC-FAF779686B0B}"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049454A-3EBB-4342-84A8-DCFF74327402}" type="datetimeFigureOut">
              <a:rPr lang="ru-RU" smtClean="0"/>
              <a:t>13.06.2019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F510B9-9D3B-4F51-A6EC-FAF779686B0B}"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049454A-3EBB-4342-84A8-DCFF74327402}" type="datetimeFigureOut">
              <a:rPr lang="ru-RU" smtClean="0"/>
              <a:t>13.06.2019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F510B9-9D3B-4F51-A6EC-FAF779686B0B}"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049454A-3EBB-4342-84A8-DCFF74327402}" type="datetimeFigureOut">
              <a:rPr lang="ru-RU" smtClean="0"/>
              <a:t>13.06.2019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7F510B9-9D3B-4F51-A6EC-FAF779686B0B}"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049454A-3EBB-4342-84A8-DCFF74327402}" type="datetimeFigureOut">
              <a:rPr lang="ru-RU" smtClean="0"/>
              <a:t>13.06.2019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7F510B9-9D3B-4F51-A6EC-FAF779686B0B}"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49454A-3EBB-4342-84A8-DCFF74327402}" type="datetimeFigureOut">
              <a:rPr lang="ru-RU" smtClean="0"/>
              <a:t>13.06.2019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7F510B9-9D3B-4F51-A6EC-FAF779686B0B}"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049454A-3EBB-4342-84A8-DCFF74327402}" type="datetimeFigureOut">
              <a:rPr lang="ru-RU" smtClean="0"/>
              <a:t>13.06.2019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F510B9-9D3B-4F51-A6EC-FAF779686B0B}"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049454A-3EBB-4342-84A8-DCFF74327402}" type="datetimeFigureOut">
              <a:rPr lang="ru-RU" smtClean="0"/>
              <a:t>13.06.2019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F510B9-9D3B-4F51-A6EC-FAF779686B0B}"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049454A-3EBB-4342-84A8-DCFF74327402}" type="datetimeFigureOut">
              <a:rPr lang="ru-RU" smtClean="0"/>
              <a:t>13.06.2019</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7F510B9-9D3B-4F51-A6EC-FAF779686B0B}"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59632" y="332656"/>
            <a:ext cx="6264696" cy="3528392"/>
          </a:xfrm>
        </p:spPr>
        <p:txBody>
          <a:bodyPr/>
          <a:lstStyle/>
          <a:p>
            <a:pPr marL="182880" indent="0" algn="ctr">
              <a:buNone/>
            </a:pPr>
            <a:r>
              <a:rPr lang="uk-UA" sz="4000" b="0" i="1" dirty="0">
                <a:effectLst/>
              </a:rPr>
              <a:t>ОСОБЛИВОСТІ РЕАЛІЗАЦІЇ МАЙНА ЗА НОВИМ КОДЕКСОМ З ПРОЦЕДУР  БАНКРУТСТВА</a:t>
            </a:r>
            <a:br>
              <a:rPr lang="uk-UA" sz="4000" b="0" i="1" dirty="0">
                <a:effectLst/>
              </a:rPr>
            </a:br>
            <a:br>
              <a:rPr lang="uk-UA" sz="4800" b="0" i="1" dirty="0">
                <a:effectLst/>
              </a:rPr>
            </a:br>
            <a:r>
              <a:rPr lang="uk-UA" sz="1400" i="1" dirty="0" err="1">
                <a:effectLst/>
              </a:rPr>
              <a:t>Притуляк</a:t>
            </a:r>
            <a:r>
              <a:rPr lang="uk-UA" sz="1400" i="1" dirty="0">
                <a:effectLst/>
              </a:rPr>
              <a:t> Валерій Миколайович</a:t>
            </a:r>
            <a:br>
              <a:rPr lang="uk-UA" sz="1400" i="1" dirty="0">
                <a:effectLst/>
              </a:rPr>
            </a:br>
            <a:r>
              <a:rPr lang="uk-UA" sz="1400" b="0" i="1" dirty="0">
                <a:effectLst/>
              </a:rPr>
              <a:t>Приватний виконавець, Голова комітету з етики АПВУ , </a:t>
            </a:r>
            <a:br>
              <a:rPr lang="uk-UA" sz="1400" b="0" i="1" dirty="0">
                <a:effectLst/>
              </a:rPr>
            </a:br>
            <a:r>
              <a:rPr lang="uk-UA" sz="1400" b="0" i="1" dirty="0" err="1">
                <a:effectLst/>
              </a:rPr>
              <a:t>к.ю.н</a:t>
            </a:r>
            <a:r>
              <a:rPr lang="uk-UA" sz="1400" b="0" i="1" dirty="0">
                <a:effectLst/>
              </a:rPr>
              <a:t>., доц. </a:t>
            </a:r>
            <a:endParaRPr lang="ru-RU" sz="1800" i="1" dirty="0">
              <a:effectLst/>
            </a:endParaRPr>
          </a:p>
        </p:txBody>
      </p:sp>
    </p:spTree>
    <p:extLst>
      <p:ext uri="{BB962C8B-B14F-4D97-AF65-F5344CB8AC3E}">
        <p14:creationId xmlns:p14="http://schemas.microsoft.com/office/powerpoint/2010/main" val="2603066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332656"/>
            <a:ext cx="6512511" cy="1143000"/>
          </a:xfrm>
        </p:spPr>
        <p:txBody>
          <a:bodyPr/>
          <a:lstStyle/>
          <a:p>
            <a:pPr marL="0" indent="0">
              <a:buNone/>
            </a:pPr>
            <a:r>
              <a:rPr lang="uk-UA" i="1" dirty="0">
                <a:solidFill>
                  <a:schemeClr val="bg2">
                    <a:lumMod val="50000"/>
                  </a:schemeClr>
                </a:solidFill>
              </a:rPr>
              <a:t>СЕТАМ</a:t>
            </a:r>
            <a:r>
              <a:rPr lang="en-US" dirty="0"/>
              <a:t>VS</a:t>
            </a:r>
            <a:r>
              <a:rPr lang="uk-UA" i="1" dirty="0">
                <a:solidFill>
                  <a:schemeClr val="bg2">
                    <a:lumMod val="50000"/>
                  </a:schemeClr>
                </a:solidFill>
              </a:rPr>
              <a:t>ПРОЗОРРО</a:t>
            </a:r>
            <a:endParaRPr lang="ru-RU" i="1" dirty="0">
              <a:solidFill>
                <a:schemeClr val="bg2">
                  <a:lumMod val="50000"/>
                </a:schemeClr>
              </a:solidFill>
            </a:endParaRPr>
          </a:p>
        </p:txBody>
      </p:sp>
      <p:sp>
        <p:nvSpPr>
          <p:cNvPr id="3" name="Объект 2"/>
          <p:cNvSpPr>
            <a:spLocks noGrp="1"/>
          </p:cNvSpPr>
          <p:nvPr>
            <p:ph sz="quarter" idx="13"/>
          </p:nvPr>
        </p:nvSpPr>
        <p:spPr>
          <a:xfrm>
            <a:off x="1115616" y="2060848"/>
            <a:ext cx="6400800" cy="3474720"/>
          </a:xfrm>
        </p:spPr>
        <p:txBody>
          <a:bodyPr/>
          <a:lstStyle/>
          <a:p>
            <a:pPr marL="45720" indent="0" algn="ctr">
              <a:buNone/>
            </a:pPr>
            <a:r>
              <a:rPr lang="uk-UA" dirty="0">
                <a:solidFill>
                  <a:schemeClr val="tx2">
                    <a:lumMod val="50000"/>
                  </a:schemeClr>
                </a:solidFill>
              </a:rPr>
              <a:t>На даний час ведуться дискусії з приводу вибору платформи, на базі якої буде здійснюватися продаж майна  в провадженні у справі про банкрутство. </a:t>
            </a:r>
          </a:p>
          <a:p>
            <a:pPr marL="45720" indent="0" algn="ctr">
              <a:buNone/>
            </a:pPr>
            <a:r>
              <a:rPr lang="uk-UA" dirty="0">
                <a:solidFill>
                  <a:schemeClr val="tx2">
                    <a:lumMod val="50000"/>
                  </a:schemeClr>
                </a:solidFill>
              </a:rPr>
              <a:t>Найбільш популярними є Державне підприємство «Сетам» та система публічних закупівель «</a:t>
            </a:r>
            <a:r>
              <a:rPr lang="en-US" dirty="0" err="1">
                <a:solidFill>
                  <a:schemeClr val="tx2">
                    <a:lumMod val="50000"/>
                  </a:schemeClr>
                </a:solidFill>
              </a:rPr>
              <a:t>Prozorro</a:t>
            </a:r>
            <a:r>
              <a:rPr lang="uk-UA" dirty="0">
                <a:solidFill>
                  <a:schemeClr val="tx2">
                    <a:lumMod val="50000"/>
                  </a:schemeClr>
                </a:solidFill>
              </a:rPr>
              <a:t>».</a:t>
            </a:r>
            <a:endParaRPr lang="ru-RU" dirty="0">
              <a:solidFill>
                <a:schemeClr val="tx2">
                  <a:lumMod val="50000"/>
                </a:schemeClr>
              </a:solidFill>
            </a:endParaRPr>
          </a:p>
        </p:txBody>
      </p:sp>
    </p:spTree>
    <p:extLst>
      <p:ext uri="{BB962C8B-B14F-4D97-AF65-F5344CB8AC3E}">
        <p14:creationId xmlns:p14="http://schemas.microsoft.com/office/powerpoint/2010/main" val="1885061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547664" y="4221088"/>
            <a:ext cx="6437454" cy="2400197"/>
          </a:xfrm>
        </p:spPr>
      </p:pic>
      <p:sp>
        <p:nvSpPr>
          <p:cNvPr id="2" name="Заголовок 1"/>
          <p:cNvSpPr>
            <a:spLocks noGrp="1"/>
          </p:cNvSpPr>
          <p:nvPr>
            <p:ph type="title"/>
          </p:nvPr>
        </p:nvSpPr>
        <p:spPr>
          <a:xfrm>
            <a:off x="323529" y="236715"/>
            <a:ext cx="8597693" cy="4488429"/>
          </a:xfrm>
        </p:spPr>
        <p:txBody>
          <a:bodyPr/>
          <a:lstStyle/>
          <a:p>
            <a:pPr marL="0" indent="0" algn="ctr">
              <a:buNone/>
            </a:pPr>
            <a:r>
              <a:rPr lang="ru-RU" sz="2000" dirty="0">
                <a:solidFill>
                  <a:schemeClr val="tx2">
                    <a:lumMod val="50000"/>
                  </a:schemeClr>
                </a:solidFill>
                <a:effectLst/>
              </a:rPr>
              <a:t>ДП «Сетам» </a:t>
            </a:r>
            <a:r>
              <a:rPr lang="ru-RU" sz="2000" dirty="0" err="1">
                <a:solidFill>
                  <a:schemeClr val="tx2">
                    <a:lumMod val="50000"/>
                  </a:schemeClr>
                </a:solidFill>
                <a:effectLst/>
              </a:rPr>
              <a:t>займається</a:t>
            </a:r>
            <a:r>
              <a:rPr lang="ru-RU" sz="2000" dirty="0">
                <a:solidFill>
                  <a:schemeClr val="tx2">
                    <a:lumMod val="50000"/>
                  </a:schemeClr>
                </a:solidFill>
                <a:effectLst/>
              </a:rPr>
              <a:t> </a:t>
            </a:r>
            <a:r>
              <a:rPr lang="ru-RU" sz="2000" dirty="0" err="1">
                <a:solidFill>
                  <a:schemeClr val="tx2">
                    <a:lumMod val="50000"/>
                  </a:schemeClr>
                </a:solidFill>
                <a:effectLst/>
              </a:rPr>
              <a:t>реалізацією</a:t>
            </a:r>
            <a:r>
              <a:rPr lang="ru-RU" sz="2000" dirty="0">
                <a:solidFill>
                  <a:schemeClr val="tx2">
                    <a:lumMod val="50000"/>
                  </a:schemeClr>
                </a:solidFill>
                <a:effectLst/>
              </a:rPr>
              <a:t> </a:t>
            </a:r>
            <a:r>
              <a:rPr lang="ru-RU" sz="2000" dirty="0" err="1">
                <a:solidFill>
                  <a:schemeClr val="tx2">
                    <a:lumMod val="50000"/>
                  </a:schemeClr>
                </a:solidFill>
                <a:effectLst/>
              </a:rPr>
              <a:t>арештованого</a:t>
            </a:r>
            <a:r>
              <a:rPr lang="ru-RU" sz="2000" dirty="0">
                <a:solidFill>
                  <a:schemeClr val="tx2">
                    <a:lumMod val="50000"/>
                  </a:schemeClr>
                </a:solidFill>
                <a:effectLst/>
              </a:rPr>
              <a:t> (</a:t>
            </a:r>
            <a:r>
              <a:rPr lang="ru-RU" sz="2000" dirty="0" err="1">
                <a:solidFill>
                  <a:schemeClr val="tx2">
                    <a:lumMod val="50000"/>
                  </a:schemeClr>
                </a:solidFill>
                <a:effectLst/>
              </a:rPr>
              <a:t>зазвичай</a:t>
            </a:r>
            <a:r>
              <a:rPr lang="ru-RU" sz="2000" dirty="0">
                <a:solidFill>
                  <a:schemeClr val="tx2">
                    <a:lumMod val="50000"/>
                  </a:schemeClr>
                </a:solidFill>
                <a:effectLst/>
              </a:rPr>
              <a:t> за борги) майна. Система продажу </a:t>
            </a:r>
            <a:r>
              <a:rPr lang="ru-RU" sz="2000" dirty="0" err="1">
                <a:solidFill>
                  <a:schemeClr val="tx2">
                    <a:lumMod val="50000"/>
                  </a:schemeClr>
                </a:solidFill>
                <a:effectLst/>
              </a:rPr>
              <a:t>досить</a:t>
            </a:r>
            <a:r>
              <a:rPr lang="ru-RU" sz="2000" dirty="0">
                <a:solidFill>
                  <a:schemeClr val="tx2">
                    <a:lumMod val="50000"/>
                  </a:schemeClr>
                </a:solidFill>
                <a:effectLst/>
              </a:rPr>
              <a:t> </a:t>
            </a:r>
            <a:r>
              <a:rPr lang="ru-RU" sz="2000" dirty="0" err="1">
                <a:solidFill>
                  <a:schemeClr val="tx2">
                    <a:lumMod val="50000"/>
                  </a:schemeClr>
                </a:solidFill>
                <a:effectLst/>
              </a:rPr>
              <a:t>прогресивною</a:t>
            </a:r>
            <a:r>
              <a:rPr lang="ru-RU" sz="2000" dirty="0">
                <a:solidFill>
                  <a:schemeClr val="tx2">
                    <a:lumMod val="50000"/>
                  </a:schemeClr>
                </a:solidFill>
                <a:effectLst/>
              </a:rPr>
              <a:t> та </a:t>
            </a:r>
            <a:r>
              <a:rPr lang="ru-RU" sz="2000" dirty="0" err="1">
                <a:solidFill>
                  <a:schemeClr val="tx2">
                    <a:lumMod val="50000"/>
                  </a:schemeClr>
                </a:solidFill>
                <a:effectLst/>
              </a:rPr>
              <a:t>сучасною</a:t>
            </a:r>
            <a:r>
              <a:rPr lang="ru-RU" sz="2000" dirty="0">
                <a:solidFill>
                  <a:schemeClr val="tx2">
                    <a:lumMod val="50000"/>
                  </a:schemeClr>
                </a:solidFill>
                <a:effectLst/>
              </a:rPr>
              <a:t> – на </a:t>
            </a:r>
            <a:r>
              <a:rPr lang="ru-RU" sz="2000" dirty="0" err="1">
                <a:solidFill>
                  <a:schemeClr val="tx2">
                    <a:lumMod val="50000"/>
                  </a:schemeClr>
                </a:solidFill>
                <a:effectLst/>
              </a:rPr>
              <a:t>офіційній</a:t>
            </a:r>
            <a:r>
              <a:rPr lang="ru-RU" sz="2000" dirty="0">
                <a:solidFill>
                  <a:schemeClr val="tx2">
                    <a:lumMod val="50000"/>
                  </a:schemeClr>
                </a:solidFill>
                <a:effectLst/>
              </a:rPr>
              <a:t> </a:t>
            </a:r>
            <a:r>
              <a:rPr lang="ru-RU" sz="2000" dirty="0" err="1">
                <a:solidFill>
                  <a:schemeClr val="tx2">
                    <a:lumMod val="50000"/>
                  </a:schemeClr>
                </a:solidFill>
                <a:effectLst/>
              </a:rPr>
              <a:t>сторінці</a:t>
            </a:r>
            <a:r>
              <a:rPr lang="ru-RU" sz="2000" dirty="0">
                <a:solidFill>
                  <a:schemeClr val="tx2">
                    <a:lumMod val="50000"/>
                  </a:schemeClr>
                </a:solidFill>
                <a:effectLst/>
              </a:rPr>
              <a:t> </a:t>
            </a:r>
            <a:r>
              <a:rPr lang="ru-RU" sz="2000" dirty="0" err="1">
                <a:solidFill>
                  <a:schemeClr val="tx2">
                    <a:lumMod val="50000"/>
                  </a:schemeClr>
                </a:solidFill>
                <a:effectLst/>
              </a:rPr>
              <a:t>підприємства</a:t>
            </a:r>
            <a:r>
              <a:rPr lang="ru-RU" sz="2000" dirty="0">
                <a:solidFill>
                  <a:schemeClr val="tx2">
                    <a:lumMod val="50000"/>
                  </a:schemeClr>
                </a:solidFill>
                <a:effectLst/>
              </a:rPr>
              <a:t> </a:t>
            </a:r>
            <a:r>
              <a:rPr lang="ru-RU" sz="2000" dirty="0" err="1">
                <a:solidFill>
                  <a:schemeClr val="tx2">
                    <a:lumMod val="50000"/>
                  </a:schemeClr>
                </a:solidFill>
                <a:effectLst/>
              </a:rPr>
              <a:t>можна</a:t>
            </a:r>
            <a:r>
              <a:rPr lang="ru-RU" sz="2000" dirty="0">
                <a:solidFill>
                  <a:schemeClr val="tx2">
                    <a:lumMod val="50000"/>
                  </a:schemeClr>
                </a:solidFill>
                <a:effectLst/>
              </a:rPr>
              <a:t> </a:t>
            </a:r>
            <a:r>
              <a:rPr lang="ru-RU" sz="2000" dirty="0" err="1">
                <a:solidFill>
                  <a:schemeClr val="tx2">
                    <a:lumMod val="50000"/>
                  </a:schemeClr>
                </a:solidFill>
                <a:effectLst/>
              </a:rPr>
              <a:t>ознайомитись</a:t>
            </a:r>
            <a:r>
              <a:rPr lang="ru-RU" sz="2000" dirty="0">
                <a:solidFill>
                  <a:schemeClr val="tx2">
                    <a:lumMod val="50000"/>
                  </a:schemeClr>
                </a:solidFill>
                <a:effectLst/>
              </a:rPr>
              <a:t>  з </a:t>
            </a:r>
            <a:r>
              <a:rPr lang="ru-RU" sz="2000" dirty="0" err="1">
                <a:solidFill>
                  <a:schemeClr val="tx2">
                    <a:lumMod val="50000"/>
                  </a:schemeClr>
                </a:solidFill>
                <a:effectLst/>
              </a:rPr>
              <a:t>переліком</a:t>
            </a:r>
            <a:r>
              <a:rPr lang="ru-RU" sz="2000" dirty="0">
                <a:solidFill>
                  <a:schemeClr val="tx2">
                    <a:lumMod val="50000"/>
                  </a:schemeClr>
                </a:solidFill>
                <a:effectLst/>
              </a:rPr>
              <a:t> того, </a:t>
            </a:r>
            <a:r>
              <a:rPr lang="ru-RU" sz="2000" dirty="0" err="1">
                <a:solidFill>
                  <a:schemeClr val="tx2">
                    <a:lumMod val="50000"/>
                  </a:schemeClr>
                </a:solidFill>
                <a:effectLst/>
              </a:rPr>
              <a:t>що</a:t>
            </a:r>
            <a:r>
              <a:rPr lang="ru-RU" sz="2000" dirty="0">
                <a:solidFill>
                  <a:schemeClr val="tx2">
                    <a:lumMod val="50000"/>
                  </a:schemeClr>
                </a:solidFill>
                <a:effectLst/>
              </a:rPr>
              <a:t> </a:t>
            </a:r>
            <a:r>
              <a:rPr lang="ru-RU" sz="2000" dirty="0" err="1">
                <a:solidFill>
                  <a:schemeClr val="tx2">
                    <a:lumMod val="50000"/>
                  </a:schemeClr>
                </a:solidFill>
                <a:effectLst/>
              </a:rPr>
              <a:t>пропонують</a:t>
            </a:r>
            <a:r>
              <a:rPr lang="ru-RU" sz="2000" dirty="0">
                <a:solidFill>
                  <a:schemeClr val="tx2">
                    <a:lumMod val="50000"/>
                  </a:schemeClr>
                </a:solidFill>
                <a:effectLst/>
              </a:rPr>
              <a:t> для продажу; </a:t>
            </a:r>
            <a:r>
              <a:rPr lang="ru-RU" sz="2000" dirty="0" err="1">
                <a:solidFill>
                  <a:schemeClr val="tx2">
                    <a:lumMod val="50000"/>
                  </a:schemeClr>
                </a:solidFill>
                <a:effectLst/>
              </a:rPr>
              <a:t>дізнатись</a:t>
            </a:r>
            <a:r>
              <a:rPr lang="ru-RU" sz="2000" dirty="0">
                <a:solidFill>
                  <a:schemeClr val="tx2">
                    <a:lumMod val="50000"/>
                  </a:schemeClr>
                </a:solidFill>
                <a:effectLst/>
              </a:rPr>
              <a:t> </a:t>
            </a:r>
            <a:r>
              <a:rPr lang="ru-RU" sz="2000" dirty="0" err="1">
                <a:solidFill>
                  <a:schemeClr val="tx2">
                    <a:lumMod val="50000"/>
                  </a:schemeClr>
                </a:solidFill>
                <a:effectLst/>
              </a:rPr>
              <a:t>його</a:t>
            </a:r>
            <a:r>
              <a:rPr lang="ru-RU" sz="2000" dirty="0">
                <a:solidFill>
                  <a:schemeClr val="tx2">
                    <a:lumMod val="50000"/>
                  </a:schemeClr>
                </a:solidFill>
                <a:effectLst/>
              </a:rPr>
              <a:t> </a:t>
            </a:r>
            <a:r>
              <a:rPr lang="ru-RU" sz="2000" dirty="0" err="1">
                <a:solidFill>
                  <a:schemeClr val="tx2">
                    <a:lumMod val="50000"/>
                  </a:schemeClr>
                </a:solidFill>
                <a:effectLst/>
              </a:rPr>
              <a:t>стартову</a:t>
            </a:r>
            <a:r>
              <a:rPr lang="ru-RU" sz="2000" dirty="0">
                <a:solidFill>
                  <a:schemeClr val="tx2">
                    <a:lumMod val="50000"/>
                  </a:schemeClr>
                </a:solidFill>
                <a:effectLst/>
              </a:rPr>
              <a:t> </a:t>
            </a:r>
            <a:r>
              <a:rPr lang="ru-RU" sz="2000" dirty="0" err="1">
                <a:solidFill>
                  <a:schemeClr val="tx2">
                    <a:lumMod val="50000"/>
                  </a:schemeClr>
                </a:solidFill>
                <a:effectLst/>
              </a:rPr>
              <a:t>ціну</a:t>
            </a:r>
            <a:r>
              <a:rPr lang="ru-RU" sz="2000" dirty="0">
                <a:solidFill>
                  <a:schemeClr val="tx2">
                    <a:lumMod val="50000"/>
                  </a:schemeClr>
                </a:solidFill>
                <a:effectLst/>
              </a:rPr>
              <a:t>; де </a:t>
            </a:r>
            <a:r>
              <a:rPr lang="ru-RU" sz="2000" dirty="0" err="1">
                <a:solidFill>
                  <a:schemeClr val="tx2">
                    <a:lumMod val="50000"/>
                  </a:schemeClr>
                </a:solidFill>
                <a:effectLst/>
              </a:rPr>
              <a:t>перебуває</a:t>
            </a:r>
            <a:r>
              <a:rPr lang="ru-RU" sz="2000" dirty="0">
                <a:solidFill>
                  <a:schemeClr val="tx2">
                    <a:lumMod val="50000"/>
                  </a:schemeClr>
                </a:solidFill>
                <a:effectLst/>
              </a:rPr>
              <a:t> </a:t>
            </a:r>
            <a:r>
              <a:rPr lang="ru-RU" sz="2000" dirty="0" err="1">
                <a:solidFill>
                  <a:schemeClr val="tx2">
                    <a:lumMod val="50000"/>
                  </a:schemeClr>
                </a:solidFill>
                <a:effectLst/>
              </a:rPr>
              <a:t>річ</a:t>
            </a:r>
            <a:r>
              <a:rPr lang="ru-RU" sz="2000" dirty="0">
                <a:solidFill>
                  <a:schemeClr val="tx2">
                    <a:lumMod val="50000"/>
                  </a:schemeClr>
                </a:solidFill>
                <a:effectLst/>
              </a:rPr>
              <a:t>, яка вас </a:t>
            </a:r>
            <a:r>
              <a:rPr lang="ru-RU" sz="2000" dirty="0" err="1">
                <a:solidFill>
                  <a:schemeClr val="tx2">
                    <a:lumMod val="50000"/>
                  </a:schemeClr>
                </a:solidFill>
                <a:effectLst/>
              </a:rPr>
              <a:t>зацікавила</a:t>
            </a:r>
            <a:r>
              <a:rPr lang="ru-RU" sz="2000" dirty="0">
                <a:solidFill>
                  <a:schemeClr val="tx2">
                    <a:lumMod val="50000"/>
                  </a:schemeClr>
                </a:solidFill>
                <a:effectLst/>
              </a:rPr>
              <a:t>; </a:t>
            </a:r>
            <a:r>
              <a:rPr lang="ru-RU" sz="2000" dirty="0" err="1">
                <a:solidFill>
                  <a:schemeClr val="tx2">
                    <a:lumMod val="50000"/>
                  </a:schemeClr>
                </a:solidFill>
                <a:effectLst/>
              </a:rPr>
              <a:t>зареєструватись</a:t>
            </a:r>
            <a:r>
              <a:rPr lang="ru-RU" sz="2000" dirty="0">
                <a:solidFill>
                  <a:schemeClr val="tx2">
                    <a:lumMod val="50000"/>
                  </a:schemeClr>
                </a:solidFill>
                <a:effectLst/>
              </a:rPr>
              <a:t>, як </a:t>
            </a:r>
            <a:r>
              <a:rPr lang="ru-RU" sz="2000" dirty="0" err="1">
                <a:solidFill>
                  <a:schemeClr val="tx2">
                    <a:lumMod val="50000"/>
                  </a:schemeClr>
                </a:solidFill>
                <a:effectLst/>
              </a:rPr>
              <a:t>учасник</a:t>
            </a:r>
            <a:r>
              <a:rPr lang="ru-RU" sz="2000" dirty="0">
                <a:solidFill>
                  <a:schemeClr val="tx2">
                    <a:lumMod val="50000"/>
                  </a:schemeClr>
                </a:solidFill>
                <a:effectLst/>
              </a:rPr>
              <a:t> </a:t>
            </a:r>
            <a:r>
              <a:rPr lang="ru-RU" sz="2000" dirty="0" err="1">
                <a:solidFill>
                  <a:schemeClr val="tx2">
                    <a:lumMod val="50000"/>
                  </a:schemeClr>
                </a:solidFill>
                <a:effectLst/>
              </a:rPr>
              <a:t>аукціону</a:t>
            </a:r>
            <a:r>
              <a:rPr lang="ru-RU" sz="2000" dirty="0">
                <a:solidFill>
                  <a:schemeClr val="tx2">
                    <a:lumMod val="50000"/>
                  </a:schemeClr>
                </a:solidFill>
                <a:effectLst/>
              </a:rPr>
              <a:t>. Торги </a:t>
            </a:r>
            <a:r>
              <a:rPr lang="ru-RU" sz="2000" dirty="0" err="1">
                <a:solidFill>
                  <a:schemeClr val="tx2">
                    <a:lumMod val="50000"/>
                  </a:schemeClr>
                </a:solidFill>
                <a:effectLst/>
              </a:rPr>
              <a:t>відбуваються</a:t>
            </a:r>
            <a:r>
              <a:rPr lang="ru-RU" sz="2000" dirty="0">
                <a:solidFill>
                  <a:schemeClr val="tx2">
                    <a:lumMod val="50000"/>
                  </a:schemeClr>
                </a:solidFill>
                <a:effectLst/>
              </a:rPr>
              <a:t> в онлайн-</a:t>
            </a:r>
            <a:r>
              <a:rPr lang="ru-RU" sz="2000" dirty="0" err="1">
                <a:solidFill>
                  <a:schemeClr val="tx2">
                    <a:lumMod val="50000"/>
                  </a:schemeClr>
                </a:solidFill>
                <a:effectLst/>
              </a:rPr>
              <a:t>режимі</a:t>
            </a:r>
            <a:r>
              <a:rPr lang="ru-RU" sz="2000" dirty="0">
                <a:solidFill>
                  <a:schemeClr val="tx2">
                    <a:lumMod val="50000"/>
                  </a:schemeClr>
                </a:solidFill>
                <a:effectLst/>
              </a:rPr>
              <a:t>, все </a:t>
            </a:r>
            <a:r>
              <a:rPr lang="ru-RU" sz="2000" dirty="0" err="1">
                <a:solidFill>
                  <a:schemeClr val="tx2">
                    <a:lumMod val="50000"/>
                  </a:schemeClr>
                </a:solidFill>
                <a:effectLst/>
              </a:rPr>
              <a:t>прозоро</a:t>
            </a:r>
            <a:r>
              <a:rPr lang="ru-RU" sz="2000" dirty="0">
                <a:solidFill>
                  <a:schemeClr val="tx2">
                    <a:lumMod val="50000"/>
                  </a:schemeClr>
                </a:solidFill>
                <a:effectLst/>
              </a:rPr>
              <a:t> і </a:t>
            </a:r>
            <a:r>
              <a:rPr lang="ru-RU" sz="2000" dirty="0" err="1">
                <a:solidFill>
                  <a:schemeClr val="tx2">
                    <a:lumMod val="50000"/>
                  </a:schemeClr>
                </a:solidFill>
                <a:effectLst/>
              </a:rPr>
              <a:t>зрозуміло</a:t>
            </a:r>
            <a:r>
              <a:rPr lang="ru-RU" sz="2000" dirty="0">
                <a:solidFill>
                  <a:schemeClr val="tx2">
                    <a:lumMod val="50000"/>
                  </a:schemeClr>
                </a:solidFill>
                <a:effectLst/>
              </a:rPr>
              <a:t>. </a:t>
            </a:r>
            <a:r>
              <a:rPr lang="ru-RU" sz="2000" dirty="0" err="1">
                <a:solidFill>
                  <a:schemeClr val="tx2">
                    <a:lumMod val="50000"/>
                  </a:schemeClr>
                </a:solidFill>
                <a:effectLst/>
              </a:rPr>
              <a:t>Переможець</a:t>
            </a:r>
            <a:r>
              <a:rPr lang="ru-RU" sz="2000" dirty="0">
                <a:solidFill>
                  <a:schemeClr val="tx2">
                    <a:lumMod val="50000"/>
                  </a:schemeClr>
                </a:solidFill>
                <a:effectLst/>
              </a:rPr>
              <a:t> </a:t>
            </a:r>
            <a:r>
              <a:rPr lang="ru-RU" sz="2000" dirty="0" err="1">
                <a:solidFill>
                  <a:schemeClr val="tx2">
                    <a:lumMod val="50000"/>
                  </a:schemeClr>
                </a:solidFill>
                <a:effectLst/>
              </a:rPr>
              <a:t>аукціону</a:t>
            </a:r>
            <a:r>
              <a:rPr lang="ru-RU" sz="2000" dirty="0">
                <a:solidFill>
                  <a:schemeClr val="tx2">
                    <a:lumMod val="50000"/>
                  </a:schemeClr>
                </a:solidFill>
                <a:effectLst/>
              </a:rPr>
              <a:t> (тут все просто – </a:t>
            </a:r>
            <a:r>
              <a:rPr lang="ru-RU" sz="2000" dirty="0" err="1">
                <a:solidFill>
                  <a:schemeClr val="tx2">
                    <a:lumMod val="50000"/>
                  </a:schemeClr>
                </a:solidFill>
                <a:effectLst/>
              </a:rPr>
              <a:t>хто</a:t>
            </a:r>
            <a:r>
              <a:rPr lang="ru-RU" sz="2000" dirty="0">
                <a:solidFill>
                  <a:schemeClr val="tx2">
                    <a:lumMod val="50000"/>
                  </a:schemeClr>
                </a:solidFill>
                <a:effectLst/>
              </a:rPr>
              <a:t> дав </a:t>
            </a:r>
            <a:r>
              <a:rPr lang="ru-RU" sz="2000" dirty="0" err="1">
                <a:solidFill>
                  <a:schemeClr val="tx2">
                    <a:lumMod val="50000"/>
                  </a:schemeClr>
                </a:solidFill>
                <a:effectLst/>
              </a:rPr>
              <a:t>більшу</a:t>
            </a:r>
            <a:r>
              <a:rPr lang="ru-RU" sz="2000" dirty="0">
                <a:solidFill>
                  <a:schemeClr val="tx2">
                    <a:lumMod val="50000"/>
                  </a:schemeClr>
                </a:solidFill>
                <a:effectLst/>
              </a:rPr>
              <a:t> </a:t>
            </a:r>
            <a:r>
              <a:rPr lang="ru-RU" sz="2000" dirty="0" err="1">
                <a:solidFill>
                  <a:schemeClr val="tx2">
                    <a:lumMod val="50000"/>
                  </a:schemeClr>
                </a:solidFill>
                <a:effectLst/>
              </a:rPr>
              <a:t>ціну</a:t>
            </a:r>
            <a:r>
              <a:rPr lang="ru-RU" sz="2000" dirty="0">
                <a:solidFill>
                  <a:schemeClr val="tx2">
                    <a:lumMod val="50000"/>
                  </a:schemeClr>
                </a:solidFill>
                <a:effectLst/>
              </a:rPr>
              <a:t>, той і </a:t>
            </a:r>
            <a:r>
              <a:rPr lang="ru-RU" sz="2000" dirty="0" err="1">
                <a:solidFill>
                  <a:schemeClr val="tx2">
                    <a:lumMod val="50000"/>
                  </a:schemeClr>
                </a:solidFill>
                <a:effectLst/>
              </a:rPr>
              <a:t>переміг</a:t>
            </a:r>
            <a:r>
              <a:rPr lang="ru-RU" sz="2000" dirty="0">
                <a:solidFill>
                  <a:schemeClr val="tx2">
                    <a:lumMod val="50000"/>
                  </a:schemeClr>
                </a:solidFill>
                <a:effectLst/>
              </a:rPr>
              <a:t>) </a:t>
            </a:r>
            <a:r>
              <a:rPr lang="ru-RU" sz="2000" dirty="0" err="1">
                <a:solidFill>
                  <a:schemeClr val="tx2">
                    <a:lumMod val="50000"/>
                  </a:schemeClr>
                </a:solidFill>
                <a:effectLst/>
              </a:rPr>
              <a:t>перераховує</a:t>
            </a:r>
            <a:r>
              <a:rPr lang="ru-RU" sz="2000" dirty="0">
                <a:solidFill>
                  <a:schemeClr val="tx2">
                    <a:lumMod val="50000"/>
                  </a:schemeClr>
                </a:solidFill>
                <a:effectLst/>
              </a:rPr>
              <a:t> </a:t>
            </a:r>
            <a:r>
              <a:rPr lang="ru-RU" sz="2000" dirty="0" err="1">
                <a:solidFill>
                  <a:schemeClr val="tx2">
                    <a:lumMod val="50000"/>
                  </a:schemeClr>
                </a:solidFill>
                <a:effectLst/>
              </a:rPr>
              <a:t>гроші</a:t>
            </a:r>
            <a:r>
              <a:rPr lang="ru-RU" sz="2000" dirty="0">
                <a:solidFill>
                  <a:schemeClr val="tx2">
                    <a:lumMod val="50000"/>
                  </a:schemeClr>
                </a:solidFill>
                <a:effectLst/>
              </a:rPr>
              <a:t> і </a:t>
            </a:r>
            <a:r>
              <a:rPr lang="ru-RU" sz="2000" dirty="0" err="1">
                <a:solidFill>
                  <a:schemeClr val="tx2">
                    <a:lumMod val="50000"/>
                  </a:schemeClr>
                </a:solidFill>
                <a:effectLst/>
              </a:rPr>
              <a:t>отримує</a:t>
            </a:r>
            <a:r>
              <a:rPr lang="ru-RU" sz="2000" dirty="0">
                <a:solidFill>
                  <a:schemeClr val="tx2">
                    <a:lumMod val="50000"/>
                  </a:schemeClr>
                </a:solidFill>
                <a:effectLst/>
              </a:rPr>
              <a:t> Протокол </a:t>
            </a:r>
            <a:r>
              <a:rPr lang="ru-RU" sz="2000" dirty="0" err="1">
                <a:solidFill>
                  <a:schemeClr val="tx2">
                    <a:lumMod val="50000"/>
                  </a:schemeClr>
                </a:solidFill>
                <a:effectLst/>
              </a:rPr>
              <a:t>електронних</a:t>
            </a:r>
            <a:r>
              <a:rPr lang="ru-RU" sz="2000" dirty="0">
                <a:solidFill>
                  <a:schemeClr val="tx2">
                    <a:lumMod val="50000"/>
                  </a:schemeClr>
                </a:solidFill>
                <a:effectLst/>
              </a:rPr>
              <a:t> </a:t>
            </a:r>
            <a:r>
              <a:rPr lang="ru-RU" sz="2000" dirty="0" err="1">
                <a:solidFill>
                  <a:schemeClr val="tx2">
                    <a:lumMod val="50000"/>
                  </a:schemeClr>
                </a:solidFill>
                <a:effectLst/>
              </a:rPr>
              <a:t>торгів</a:t>
            </a:r>
            <a:r>
              <a:rPr lang="ru-RU" sz="2000" dirty="0">
                <a:solidFill>
                  <a:schemeClr val="tx2">
                    <a:lumMod val="50000"/>
                  </a:schemeClr>
                </a:solidFill>
                <a:effectLst/>
              </a:rPr>
              <a:t> та Акт </a:t>
            </a:r>
            <a:r>
              <a:rPr lang="ru-RU" sz="2000" dirty="0" err="1">
                <a:solidFill>
                  <a:schemeClr val="tx2">
                    <a:lumMod val="50000"/>
                  </a:schemeClr>
                </a:solidFill>
                <a:effectLst/>
              </a:rPr>
              <a:t>реалізації</a:t>
            </a:r>
            <a:r>
              <a:rPr lang="ru-RU" sz="2000" dirty="0">
                <a:solidFill>
                  <a:schemeClr val="tx2">
                    <a:lumMod val="50000"/>
                  </a:schemeClr>
                </a:solidFill>
                <a:effectLst/>
              </a:rPr>
              <a:t> майна. </a:t>
            </a:r>
            <a:br>
              <a:rPr lang="ru-RU" sz="2000" dirty="0">
                <a:solidFill>
                  <a:schemeClr val="tx2">
                    <a:lumMod val="50000"/>
                  </a:schemeClr>
                </a:solidFill>
                <a:effectLst/>
              </a:rPr>
            </a:br>
            <a:r>
              <a:rPr lang="ru-RU" sz="2000" dirty="0" err="1">
                <a:solidFill>
                  <a:schemeClr val="tx2">
                    <a:lumMod val="50000"/>
                  </a:schemeClr>
                </a:solidFill>
                <a:effectLst/>
              </a:rPr>
              <a:t>Верховний</a:t>
            </a:r>
            <a:r>
              <a:rPr lang="ru-RU" sz="2000" dirty="0">
                <a:solidFill>
                  <a:schemeClr val="tx2">
                    <a:lumMod val="50000"/>
                  </a:schemeClr>
                </a:solidFill>
                <a:effectLst/>
              </a:rPr>
              <a:t> суд </a:t>
            </a:r>
            <a:r>
              <a:rPr lang="ru-RU" sz="2000" dirty="0" err="1">
                <a:solidFill>
                  <a:schemeClr val="tx2">
                    <a:lumMod val="50000"/>
                  </a:schemeClr>
                </a:solidFill>
                <a:effectLst/>
              </a:rPr>
              <a:t>зазначає</a:t>
            </a:r>
            <a:r>
              <a:rPr lang="ru-RU" sz="2000" dirty="0">
                <a:solidFill>
                  <a:schemeClr val="tx2">
                    <a:lumMod val="50000"/>
                  </a:schemeClr>
                </a:solidFill>
                <a:effectLst/>
              </a:rPr>
              <a:t>, </a:t>
            </a:r>
            <a:r>
              <a:rPr lang="ru-RU" sz="2000" dirty="0" err="1">
                <a:solidFill>
                  <a:schemeClr val="tx2">
                    <a:lumMod val="50000"/>
                  </a:schemeClr>
                </a:solidFill>
                <a:effectLst/>
              </a:rPr>
              <a:t>що</a:t>
            </a:r>
            <a:r>
              <a:rPr lang="ru-RU" sz="2000" dirty="0">
                <a:solidFill>
                  <a:schemeClr val="tx2">
                    <a:lumMod val="50000"/>
                  </a:schemeClr>
                </a:solidFill>
                <a:effectLst/>
              </a:rPr>
              <a:t>  акт про </a:t>
            </a:r>
            <a:r>
              <a:rPr lang="ru-RU" sz="2000" dirty="0" err="1">
                <a:solidFill>
                  <a:schemeClr val="tx2">
                    <a:lumMod val="50000"/>
                  </a:schemeClr>
                </a:solidFill>
                <a:effectLst/>
              </a:rPr>
              <a:t>проведені</a:t>
            </a:r>
            <a:r>
              <a:rPr lang="ru-RU" sz="2000" dirty="0">
                <a:solidFill>
                  <a:schemeClr val="tx2">
                    <a:lumMod val="50000"/>
                  </a:schemeClr>
                </a:solidFill>
                <a:effectLst/>
              </a:rPr>
              <a:t> </a:t>
            </a:r>
            <a:r>
              <a:rPr lang="ru-RU" sz="2000" dirty="0" err="1">
                <a:solidFill>
                  <a:schemeClr val="tx2">
                    <a:lumMod val="50000"/>
                  </a:schemeClr>
                </a:solidFill>
                <a:effectLst/>
              </a:rPr>
              <a:t>електронні</a:t>
            </a:r>
            <a:r>
              <a:rPr lang="ru-RU" sz="2000" dirty="0">
                <a:solidFill>
                  <a:schemeClr val="tx2">
                    <a:lumMod val="50000"/>
                  </a:schemeClr>
                </a:solidFill>
                <a:effectLst/>
              </a:rPr>
              <a:t> торги є документом, </a:t>
            </a:r>
            <a:r>
              <a:rPr lang="ru-RU" sz="2000" dirty="0" err="1">
                <a:solidFill>
                  <a:schemeClr val="tx2">
                    <a:lumMod val="50000"/>
                  </a:schemeClr>
                </a:solidFill>
                <a:effectLst/>
              </a:rPr>
              <a:t>що</a:t>
            </a:r>
            <a:r>
              <a:rPr lang="ru-RU" sz="2000" dirty="0">
                <a:solidFill>
                  <a:schemeClr val="tx2">
                    <a:lumMod val="50000"/>
                  </a:schemeClr>
                </a:solidFill>
                <a:effectLst/>
              </a:rPr>
              <a:t> </a:t>
            </a:r>
            <a:r>
              <a:rPr lang="ru-RU" sz="2000" dirty="0" err="1">
                <a:solidFill>
                  <a:schemeClr val="tx2">
                    <a:lumMod val="50000"/>
                  </a:schemeClr>
                </a:solidFill>
                <a:effectLst/>
              </a:rPr>
              <a:t>підтверджує</a:t>
            </a:r>
            <a:r>
              <a:rPr lang="ru-RU" sz="2000" dirty="0">
                <a:solidFill>
                  <a:schemeClr val="tx2">
                    <a:lumMod val="50000"/>
                  </a:schemeClr>
                </a:solidFill>
                <a:effectLst/>
              </a:rPr>
              <a:t> </a:t>
            </a:r>
            <a:r>
              <a:rPr lang="ru-RU" sz="2000" dirty="0" err="1">
                <a:solidFill>
                  <a:schemeClr val="tx2">
                    <a:lumMod val="50000"/>
                  </a:schemeClr>
                </a:solidFill>
                <a:effectLst/>
              </a:rPr>
              <a:t>виникнення</a:t>
            </a:r>
            <a:r>
              <a:rPr lang="ru-RU" sz="2000" dirty="0">
                <a:solidFill>
                  <a:schemeClr val="tx2">
                    <a:lumMod val="50000"/>
                  </a:schemeClr>
                </a:solidFill>
                <a:effectLst/>
              </a:rPr>
              <a:t> права </a:t>
            </a:r>
            <a:r>
              <a:rPr lang="ru-RU" sz="2000" dirty="0" err="1">
                <a:solidFill>
                  <a:schemeClr val="tx2">
                    <a:lumMod val="50000"/>
                  </a:schemeClr>
                </a:solidFill>
                <a:effectLst/>
              </a:rPr>
              <a:t>власності</a:t>
            </a:r>
            <a:r>
              <a:rPr lang="ru-RU" sz="2000" dirty="0">
                <a:solidFill>
                  <a:schemeClr val="tx2">
                    <a:lumMod val="50000"/>
                  </a:schemeClr>
                </a:solidFill>
                <a:effectLst/>
              </a:rPr>
              <a:t> на </a:t>
            </a:r>
            <a:r>
              <a:rPr lang="ru-RU" sz="2000" dirty="0" err="1">
                <a:solidFill>
                  <a:schemeClr val="tx2">
                    <a:lumMod val="50000"/>
                  </a:schemeClr>
                </a:solidFill>
                <a:effectLst/>
              </a:rPr>
              <a:t>придбане</a:t>
            </a:r>
            <a:r>
              <a:rPr lang="ru-RU" sz="2000" dirty="0">
                <a:solidFill>
                  <a:schemeClr val="tx2">
                    <a:lumMod val="50000"/>
                  </a:schemeClr>
                </a:solidFill>
                <a:effectLst/>
              </a:rPr>
              <a:t> </a:t>
            </a:r>
            <a:r>
              <a:rPr lang="ru-RU" sz="2000" dirty="0" err="1">
                <a:solidFill>
                  <a:schemeClr val="tx2">
                    <a:lumMod val="50000"/>
                  </a:schemeClr>
                </a:solidFill>
                <a:effectLst/>
              </a:rPr>
              <a:t>майно</a:t>
            </a:r>
            <a:r>
              <a:rPr lang="ru-RU" sz="2000" dirty="0">
                <a:solidFill>
                  <a:schemeClr val="tx2">
                    <a:lumMod val="50000"/>
                  </a:schemeClr>
                </a:solidFill>
                <a:effectLst/>
              </a:rPr>
              <a:t> (Постанова ВС №910/8052/17 </a:t>
            </a:r>
            <a:r>
              <a:rPr lang="ru-RU" sz="2000" dirty="0" err="1">
                <a:solidFill>
                  <a:schemeClr val="tx2">
                    <a:lumMod val="50000"/>
                  </a:schemeClr>
                </a:solidFill>
                <a:effectLst/>
              </a:rPr>
              <a:t>від</a:t>
            </a:r>
            <a:r>
              <a:rPr lang="ru-RU" sz="2000" dirty="0">
                <a:solidFill>
                  <a:schemeClr val="tx2">
                    <a:lumMod val="50000"/>
                  </a:schemeClr>
                </a:solidFill>
                <a:effectLst/>
              </a:rPr>
              <a:t> 24.01.2018 року)</a:t>
            </a:r>
          </a:p>
        </p:txBody>
      </p:sp>
    </p:spTree>
    <p:extLst>
      <p:ext uri="{BB962C8B-B14F-4D97-AF65-F5344CB8AC3E}">
        <p14:creationId xmlns:p14="http://schemas.microsoft.com/office/powerpoint/2010/main" val="816323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4572000" y="1844824"/>
            <a:ext cx="4461690" cy="2952328"/>
          </a:xfrm>
        </p:spPr>
      </p:pic>
      <p:sp>
        <p:nvSpPr>
          <p:cNvPr id="2" name="Заголовок 1"/>
          <p:cNvSpPr>
            <a:spLocks noGrp="1"/>
          </p:cNvSpPr>
          <p:nvPr>
            <p:ph type="title"/>
          </p:nvPr>
        </p:nvSpPr>
        <p:spPr>
          <a:xfrm>
            <a:off x="0" y="332656"/>
            <a:ext cx="4680520" cy="5544616"/>
          </a:xfrm>
        </p:spPr>
        <p:txBody>
          <a:bodyPr/>
          <a:lstStyle/>
          <a:p>
            <a:pPr marL="0" indent="0" algn="ctr">
              <a:buNone/>
            </a:pPr>
            <a:r>
              <a:rPr lang="ru-RU" sz="2400" dirty="0" err="1">
                <a:solidFill>
                  <a:schemeClr val="tx2">
                    <a:lumMod val="50000"/>
                  </a:schemeClr>
                </a:solidFill>
                <a:effectLst/>
              </a:rPr>
              <a:t>Організації-замовники</a:t>
            </a:r>
            <a:r>
              <a:rPr lang="ru-RU" sz="2400" dirty="0">
                <a:solidFill>
                  <a:schemeClr val="tx2">
                    <a:lumMod val="50000"/>
                  </a:schemeClr>
                </a:solidFill>
                <a:effectLst/>
              </a:rPr>
              <a:t> </a:t>
            </a:r>
            <a:r>
              <a:rPr lang="ru-RU" sz="2400" dirty="0" err="1">
                <a:solidFill>
                  <a:schemeClr val="tx2">
                    <a:lumMod val="50000"/>
                  </a:schemeClr>
                </a:solidFill>
                <a:effectLst/>
              </a:rPr>
              <a:t>оприлюднюють</a:t>
            </a:r>
            <a:r>
              <a:rPr lang="ru-RU" sz="2400" dirty="0">
                <a:solidFill>
                  <a:schemeClr val="tx2">
                    <a:lumMod val="50000"/>
                  </a:schemeClr>
                </a:solidFill>
                <a:effectLst/>
              </a:rPr>
              <a:t> </a:t>
            </a:r>
            <a:r>
              <a:rPr lang="ru-RU" sz="2400" dirty="0" err="1">
                <a:solidFill>
                  <a:schemeClr val="tx2">
                    <a:lumMod val="50000"/>
                  </a:schemeClr>
                </a:solidFill>
                <a:effectLst/>
              </a:rPr>
              <a:t>тендерні</a:t>
            </a:r>
            <a:r>
              <a:rPr lang="ru-RU" sz="2400" dirty="0">
                <a:solidFill>
                  <a:schemeClr val="tx2">
                    <a:lumMod val="50000"/>
                  </a:schemeClr>
                </a:solidFill>
                <a:effectLst/>
              </a:rPr>
              <a:t> </a:t>
            </a:r>
            <a:r>
              <a:rPr lang="ru-RU" sz="2400" dirty="0" err="1">
                <a:solidFill>
                  <a:schemeClr val="tx2">
                    <a:lumMod val="50000"/>
                  </a:schemeClr>
                </a:solidFill>
                <a:effectLst/>
              </a:rPr>
              <a:t>оголошення</a:t>
            </a:r>
            <a:r>
              <a:rPr lang="ru-RU" sz="2400" dirty="0">
                <a:solidFill>
                  <a:schemeClr val="tx2">
                    <a:lumMod val="50000"/>
                  </a:schemeClr>
                </a:solidFill>
                <a:effectLst/>
              </a:rPr>
              <a:t> (а </a:t>
            </a:r>
            <a:r>
              <a:rPr lang="ru-RU" sz="2400" dirty="0" err="1">
                <a:solidFill>
                  <a:schemeClr val="tx2">
                    <a:lumMod val="50000"/>
                  </a:schemeClr>
                </a:solidFill>
                <a:effectLst/>
              </a:rPr>
              <a:t>учасники</a:t>
            </a:r>
            <a:r>
              <a:rPr lang="ru-RU" sz="2400" dirty="0">
                <a:solidFill>
                  <a:schemeClr val="tx2">
                    <a:lumMod val="50000"/>
                  </a:schemeClr>
                </a:solidFill>
                <a:effectLst/>
              </a:rPr>
              <a:t> </a:t>
            </a:r>
            <a:r>
              <a:rPr lang="ru-RU" sz="2400" dirty="0" err="1">
                <a:solidFill>
                  <a:schemeClr val="tx2">
                    <a:lumMod val="50000"/>
                  </a:schemeClr>
                </a:solidFill>
                <a:effectLst/>
              </a:rPr>
              <a:t>аукціону</a:t>
            </a:r>
            <a:r>
              <a:rPr lang="ru-RU" sz="2400" dirty="0">
                <a:solidFill>
                  <a:schemeClr val="tx2">
                    <a:lumMod val="50000"/>
                  </a:schemeClr>
                </a:solidFill>
                <a:effectLst/>
              </a:rPr>
              <a:t> </a:t>
            </a:r>
            <a:r>
              <a:rPr lang="ru-RU" sz="2400" dirty="0" err="1">
                <a:solidFill>
                  <a:schemeClr val="tx2">
                    <a:lumMod val="50000"/>
                  </a:schemeClr>
                </a:solidFill>
                <a:effectLst/>
              </a:rPr>
              <a:t>беруть</a:t>
            </a:r>
            <a:r>
              <a:rPr lang="ru-RU" sz="2400" dirty="0">
                <a:solidFill>
                  <a:schemeClr val="tx2">
                    <a:lumMod val="50000"/>
                  </a:schemeClr>
                </a:solidFill>
                <a:effectLst/>
              </a:rPr>
              <a:t> участь в торгах) за </a:t>
            </a:r>
            <a:r>
              <a:rPr lang="ru-RU" sz="2400" dirty="0" err="1">
                <a:solidFill>
                  <a:schemeClr val="tx2">
                    <a:lumMod val="50000"/>
                  </a:schemeClr>
                </a:solidFill>
                <a:effectLst/>
              </a:rPr>
              <a:t>допомогою</a:t>
            </a:r>
            <a:r>
              <a:rPr lang="ru-RU" sz="2400" dirty="0">
                <a:solidFill>
                  <a:schemeClr val="tx2">
                    <a:lumMod val="50000"/>
                  </a:schemeClr>
                </a:solidFill>
                <a:effectLst/>
              </a:rPr>
              <a:t> модулю </a:t>
            </a:r>
            <a:r>
              <a:rPr lang="ru-RU" sz="2400" dirty="0" err="1">
                <a:solidFill>
                  <a:schemeClr val="tx2">
                    <a:lumMod val="50000"/>
                  </a:schemeClr>
                </a:solidFill>
                <a:effectLst/>
              </a:rPr>
              <a:t>електронного</a:t>
            </a:r>
            <a:r>
              <a:rPr lang="ru-RU" sz="2400" dirty="0">
                <a:solidFill>
                  <a:schemeClr val="tx2">
                    <a:lumMod val="50000"/>
                  </a:schemeClr>
                </a:solidFill>
                <a:effectLst/>
              </a:rPr>
              <a:t> </a:t>
            </a:r>
            <a:r>
              <a:rPr lang="ru-RU" sz="2400" dirty="0" err="1">
                <a:solidFill>
                  <a:schemeClr val="tx2">
                    <a:lumMod val="50000"/>
                  </a:schemeClr>
                </a:solidFill>
                <a:effectLst/>
              </a:rPr>
              <a:t>аукціону</a:t>
            </a:r>
            <a:r>
              <a:rPr lang="ru-RU" sz="2400" dirty="0">
                <a:solidFill>
                  <a:schemeClr val="tx2">
                    <a:lumMod val="50000"/>
                  </a:schemeClr>
                </a:solidFill>
                <a:effectLst/>
              </a:rPr>
              <a:t>, доступ до </a:t>
            </a:r>
            <a:r>
              <a:rPr lang="ru-RU" sz="2400" dirty="0" err="1">
                <a:solidFill>
                  <a:schemeClr val="tx2">
                    <a:lumMod val="50000"/>
                  </a:schemeClr>
                </a:solidFill>
                <a:effectLst/>
              </a:rPr>
              <a:t>якого</a:t>
            </a:r>
            <a:r>
              <a:rPr lang="ru-RU" sz="2400" dirty="0">
                <a:solidFill>
                  <a:schemeClr val="tx2">
                    <a:lumMod val="50000"/>
                  </a:schemeClr>
                </a:solidFill>
                <a:effectLst/>
              </a:rPr>
              <a:t> вони </a:t>
            </a:r>
            <a:r>
              <a:rPr lang="ru-RU" sz="2400" dirty="0" err="1">
                <a:solidFill>
                  <a:schemeClr val="tx2">
                    <a:lumMod val="50000"/>
                  </a:schemeClr>
                </a:solidFill>
                <a:effectLst/>
              </a:rPr>
              <a:t>отримують</a:t>
            </a:r>
            <a:r>
              <a:rPr lang="ru-RU" sz="2400" dirty="0">
                <a:solidFill>
                  <a:schemeClr val="tx2">
                    <a:lumMod val="50000"/>
                  </a:schemeClr>
                </a:solidFill>
                <a:effectLst/>
              </a:rPr>
              <a:t>, </a:t>
            </a:r>
            <a:r>
              <a:rPr lang="ru-RU" sz="2400" dirty="0" err="1">
                <a:solidFill>
                  <a:schemeClr val="tx2">
                    <a:lumMod val="50000"/>
                  </a:schemeClr>
                </a:solidFill>
                <a:effectLst/>
              </a:rPr>
              <a:t>зареєструвавшись</a:t>
            </a:r>
            <a:r>
              <a:rPr lang="ru-RU" sz="2400" dirty="0">
                <a:solidFill>
                  <a:schemeClr val="tx2">
                    <a:lumMod val="50000"/>
                  </a:schemeClr>
                </a:solidFill>
                <a:effectLst/>
              </a:rPr>
              <a:t> на </a:t>
            </a:r>
            <a:r>
              <a:rPr lang="ru-RU" sz="2400" dirty="0" err="1">
                <a:solidFill>
                  <a:schemeClr val="tx2">
                    <a:lumMod val="50000"/>
                  </a:schemeClr>
                </a:solidFill>
                <a:effectLst/>
              </a:rPr>
              <a:t>авторизованих</a:t>
            </a:r>
            <a:r>
              <a:rPr lang="ru-RU" sz="2400" dirty="0">
                <a:solidFill>
                  <a:schemeClr val="tx2">
                    <a:lumMod val="50000"/>
                  </a:schemeClr>
                </a:solidFill>
                <a:effectLst/>
              </a:rPr>
              <a:t> </a:t>
            </a:r>
            <a:r>
              <a:rPr lang="ru-RU" sz="2400" dirty="0" err="1">
                <a:solidFill>
                  <a:schemeClr val="tx2">
                    <a:lumMod val="50000"/>
                  </a:schemeClr>
                </a:solidFill>
                <a:effectLst/>
              </a:rPr>
              <a:t>електронних</a:t>
            </a:r>
            <a:r>
              <a:rPr lang="ru-RU" sz="2400" dirty="0">
                <a:solidFill>
                  <a:schemeClr val="tx2">
                    <a:lumMod val="50000"/>
                  </a:schemeClr>
                </a:solidFill>
                <a:effectLst/>
              </a:rPr>
              <a:t> </a:t>
            </a:r>
            <a:r>
              <a:rPr lang="ru-RU" sz="2400" dirty="0" err="1">
                <a:solidFill>
                  <a:schemeClr val="tx2">
                    <a:lumMod val="50000"/>
                  </a:schemeClr>
                </a:solidFill>
                <a:effectLst/>
              </a:rPr>
              <a:t>майданчиках</a:t>
            </a:r>
            <a:r>
              <a:rPr lang="ru-RU" sz="2400" dirty="0">
                <a:solidFill>
                  <a:schemeClr val="tx2">
                    <a:lumMod val="50000"/>
                  </a:schemeClr>
                </a:solidFill>
                <a:effectLst/>
              </a:rPr>
              <a:t>. </a:t>
            </a:r>
            <a:br>
              <a:rPr lang="ru-RU" sz="2400" dirty="0">
                <a:solidFill>
                  <a:schemeClr val="tx2">
                    <a:lumMod val="50000"/>
                  </a:schemeClr>
                </a:solidFill>
                <a:effectLst/>
              </a:rPr>
            </a:br>
            <a:r>
              <a:rPr lang="ru-RU" sz="2400" dirty="0" err="1">
                <a:solidFill>
                  <a:schemeClr val="tx2">
                    <a:lumMod val="50000"/>
                  </a:schemeClr>
                </a:solidFill>
                <a:effectLst/>
              </a:rPr>
              <a:t>Закупівлі</a:t>
            </a:r>
            <a:r>
              <a:rPr lang="ru-RU" sz="2400" dirty="0">
                <a:solidFill>
                  <a:schemeClr val="tx2">
                    <a:lumMod val="50000"/>
                  </a:schemeClr>
                </a:solidFill>
                <a:effectLst/>
              </a:rPr>
              <a:t> </a:t>
            </a:r>
            <a:r>
              <a:rPr lang="ru-RU" sz="2400" dirty="0" err="1">
                <a:solidFill>
                  <a:schemeClr val="tx2">
                    <a:lumMod val="50000"/>
                  </a:schemeClr>
                </a:solidFill>
                <a:effectLst/>
              </a:rPr>
              <a:t>відбуваються</a:t>
            </a:r>
            <a:r>
              <a:rPr lang="ru-RU" sz="2400" dirty="0">
                <a:solidFill>
                  <a:schemeClr val="tx2">
                    <a:lumMod val="50000"/>
                  </a:schemeClr>
                </a:solidFill>
                <a:effectLst/>
              </a:rPr>
              <a:t> в онлайн-</a:t>
            </a:r>
            <a:r>
              <a:rPr lang="ru-RU" sz="2400" dirty="0" err="1">
                <a:solidFill>
                  <a:schemeClr val="tx2">
                    <a:lumMod val="50000"/>
                  </a:schemeClr>
                </a:solidFill>
                <a:effectLst/>
              </a:rPr>
              <a:t>режимі</a:t>
            </a:r>
            <a:r>
              <a:rPr lang="ru-RU" sz="2400" dirty="0">
                <a:solidFill>
                  <a:schemeClr val="tx2">
                    <a:lumMod val="50000"/>
                  </a:schemeClr>
                </a:solidFill>
                <a:effectLst/>
              </a:rPr>
              <a:t>.  Дана система </a:t>
            </a:r>
            <a:r>
              <a:rPr lang="ru-RU" sz="2400" dirty="0" err="1">
                <a:solidFill>
                  <a:schemeClr val="tx2">
                    <a:lumMod val="50000"/>
                  </a:schemeClr>
                </a:solidFill>
                <a:effectLst/>
              </a:rPr>
              <a:t>створювалася</a:t>
            </a:r>
            <a:r>
              <a:rPr lang="ru-RU" sz="2400" dirty="0">
                <a:solidFill>
                  <a:schemeClr val="tx2">
                    <a:lumMod val="50000"/>
                  </a:schemeClr>
                </a:solidFill>
                <a:effectLst/>
              </a:rPr>
              <a:t> для </a:t>
            </a:r>
            <a:r>
              <a:rPr lang="ru-RU" sz="2400" dirty="0" err="1">
                <a:solidFill>
                  <a:schemeClr val="tx2">
                    <a:lumMod val="50000"/>
                  </a:schemeClr>
                </a:solidFill>
                <a:effectLst/>
              </a:rPr>
              <a:t>проведення</a:t>
            </a:r>
            <a:r>
              <a:rPr lang="ru-RU" sz="2400" dirty="0">
                <a:solidFill>
                  <a:schemeClr val="tx2">
                    <a:lumMod val="50000"/>
                  </a:schemeClr>
                </a:solidFill>
                <a:effectLst/>
              </a:rPr>
              <a:t> </a:t>
            </a:r>
            <a:r>
              <a:rPr lang="ru-RU" sz="2400" dirty="0" err="1">
                <a:solidFill>
                  <a:schemeClr val="tx2">
                    <a:lumMod val="50000"/>
                  </a:schemeClr>
                </a:solidFill>
                <a:effectLst/>
              </a:rPr>
              <a:t>державних</a:t>
            </a:r>
            <a:r>
              <a:rPr lang="ru-RU" sz="2400" dirty="0">
                <a:solidFill>
                  <a:schemeClr val="tx2">
                    <a:lumMod val="50000"/>
                  </a:schemeClr>
                </a:solidFill>
                <a:effectLst/>
              </a:rPr>
              <a:t> </a:t>
            </a:r>
            <a:r>
              <a:rPr lang="ru-RU" sz="2400" dirty="0" err="1">
                <a:solidFill>
                  <a:schemeClr val="tx2">
                    <a:lumMod val="50000"/>
                  </a:schemeClr>
                </a:solidFill>
                <a:effectLst/>
              </a:rPr>
              <a:t>закупівель</a:t>
            </a:r>
            <a:r>
              <a:rPr lang="ru-RU" sz="2400" dirty="0">
                <a:solidFill>
                  <a:schemeClr val="tx2">
                    <a:lumMod val="50000"/>
                  </a:schemeClr>
                </a:solidFill>
                <a:effectLst/>
              </a:rPr>
              <a:t>,  і </a:t>
            </a:r>
            <a:r>
              <a:rPr lang="ru-RU" sz="2400" dirty="0" err="1">
                <a:solidFill>
                  <a:schemeClr val="tx2">
                    <a:lumMod val="50000"/>
                  </a:schemeClr>
                </a:solidFill>
                <a:effectLst/>
              </a:rPr>
              <a:t>саме</a:t>
            </a:r>
            <a:r>
              <a:rPr lang="ru-RU" sz="2400" dirty="0">
                <a:solidFill>
                  <a:schemeClr val="tx2">
                    <a:lumMod val="50000"/>
                  </a:schemeClr>
                </a:solidFill>
                <a:effectLst/>
              </a:rPr>
              <a:t> для такого виду </a:t>
            </a:r>
            <a:r>
              <a:rPr lang="ru-RU" sz="2400" dirty="0" err="1">
                <a:solidFill>
                  <a:schemeClr val="tx2">
                    <a:lumMod val="50000"/>
                  </a:schemeClr>
                </a:solidFill>
                <a:effectLst/>
              </a:rPr>
              <a:t>торгів</a:t>
            </a:r>
            <a:r>
              <a:rPr lang="ru-RU" sz="2400" dirty="0">
                <a:solidFill>
                  <a:schemeClr val="tx2">
                    <a:lumMod val="50000"/>
                  </a:schemeClr>
                </a:solidFill>
                <a:effectLst/>
              </a:rPr>
              <a:t> </a:t>
            </a:r>
            <a:r>
              <a:rPr lang="ru-RU" sz="2400" dirty="0" err="1">
                <a:solidFill>
                  <a:schemeClr val="tx2">
                    <a:lumMod val="50000"/>
                  </a:schemeClr>
                </a:solidFill>
                <a:effectLst/>
              </a:rPr>
              <a:t>найбільше</a:t>
            </a:r>
            <a:r>
              <a:rPr lang="ru-RU" sz="2400" dirty="0">
                <a:solidFill>
                  <a:schemeClr val="tx2">
                    <a:lumMod val="50000"/>
                  </a:schemeClr>
                </a:solidFill>
                <a:effectLst/>
              </a:rPr>
              <a:t> </a:t>
            </a:r>
            <a:r>
              <a:rPr lang="ru-RU" sz="2400" dirty="0" err="1">
                <a:solidFill>
                  <a:schemeClr val="tx2">
                    <a:lumMod val="50000"/>
                  </a:schemeClr>
                </a:solidFill>
                <a:effectLst/>
              </a:rPr>
              <a:t>підходить</a:t>
            </a:r>
            <a:r>
              <a:rPr lang="ru-RU" sz="2400" dirty="0">
                <a:solidFill>
                  <a:schemeClr val="tx2">
                    <a:lumMod val="50000"/>
                  </a:schemeClr>
                </a:solidFill>
                <a:effectLst/>
              </a:rPr>
              <a:t>.</a:t>
            </a:r>
          </a:p>
        </p:txBody>
      </p:sp>
    </p:spTree>
    <p:extLst>
      <p:ext uri="{BB962C8B-B14F-4D97-AF65-F5344CB8AC3E}">
        <p14:creationId xmlns:p14="http://schemas.microsoft.com/office/powerpoint/2010/main" val="2632269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6597352" cy="4785712"/>
          </a:xfrm>
        </p:spPr>
        <p:txBody>
          <a:bodyPr>
            <a:normAutofit/>
          </a:bodyPr>
          <a:lstStyle/>
          <a:p>
            <a:pPr marL="45720" indent="0" algn="ctr">
              <a:buNone/>
            </a:pPr>
            <a:r>
              <a:rPr lang="uk-UA" dirty="0">
                <a:solidFill>
                  <a:srgbClr val="FF0000"/>
                </a:solidFill>
              </a:rPr>
              <a:t>Розглянувши дані варіанти виділяємо певні досить важливі переваги ДП «Сетам», а саме:</a:t>
            </a:r>
          </a:p>
          <a:p>
            <a:pPr marL="45720" indent="0" algn="ctr">
              <a:buNone/>
            </a:pPr>
            <a:r>
              <a:rPr lang="uk-UA" dirty="0">
                <a:solidFill>
                  <a:schemeClr val="tx2">
                    <a:lumMod val="50000"/>
                  </a:schemeClr>
                </a:solidFill>
              </a:rPr>
              <a:t>- Захищеність системи – використовується криптографічна технологія </a:t>
            </a:r>
            <a:r>
              <a:rPr lang="en-US" dirty="0" err="1">
                <a:solidFill>
                  <a:schemeClr val="tx2">
                    <a:lumMod val="50000"/>
                  </a:schemeClr>
                </a:solidFill>
              </a:rPr>
              <a:t>blockchain</a:t>
            </a:r>
            <a:r>
              <a:rPr lang="uk-UA" dirty="0">
                <a:solidFill>
                  <a:schemeClr val="tx2">
                    <a:lumMod val="50000"/>
                  </a:schemeClr>
                </a:solidFill>
              </a:rPr>
              <a:t>;</a:t>
            </a:r>
          </a:p>
          <a:p>
            <a:pPr marL="45720" indent="0" algn="ctr">
              <a:buNone/>
            </a:pPr>
            <a:r>
              <a:rPr lang="uk-UA" dirty="0">
                <a:solidFill>
                  <a:schemeClr val="tx2">
                    <a:lumMod val="50000"/>
                  </a:schemeClr>
                </a:solidFill>
              </a:rPr>
              <a:t>- Визначені чіткі підстави припинення торгів;</a:t>
            </a:r>
          </a:p>
          <a:p>
            <a:pPr marL="45720" indent="0" algn="ctr">
              <a:buNone/>
            </a:pPr>
            <a:r>
              <a:rPr lang="uk-UA" dirty="0">
                <a:solidFill>
                  <a:schemeClr val="tx2">
                    <a:lumMod val="50000"/>
                  </a:schemeClr>
                </a:solidFill>
              </a:rPr>
              <a:t>- Відсутність «людського фактора»;</a:t>
            </a:r>
          </a:p>
          <a:p>
            <a:pPr marL="45720" indent="0" algn="ctr">
              <a:buNone/>
            </a:pPr>
            <a:r>
              <a:rPr lang="uk-UA" dirty="0">
                <a:solidFill>
                  <a:schemeClr val="tx2">
                    <a:lumMod val="50000"/>
                  </a:schemeClr>
                </a:solidFill>
              </a:rPr>
              <a:t>- Конкуренція;</a:t>
            </a:r>
          </a:p>
          <a:p>
            <a:pPr marL="45720" indent="0" algn="ctr">
              <a:buNone/>
            </a:pPr>
            <a:r>
              <a:rPr lang="uk-UA" dirty="0">
                <a:solidFill>
                  <a:schemeClr val="tx2">
                    <a:lumMod val="50000"/>
                  </a:schemeClr>
                </a:solidFill>
              </a:rPr>
              <a:t>- Доступ до торгів без надання документів, тобто вистачає лише </a:t>
            </a:r>
            <a:r>
              <a:rPr lang="uk-UA" dirty="0" err="1">
                <a:solidFill>
                  <a:schemeClr val="tx2">
                    <a:lumMod val="50000"/>
                  </a:schemeClr>
                </a:solidFill>
              </a:rPr>
              <a:t>онлайн-реєстрації</a:t>
            </a:r>
            <a:r>
              <a:rPr lang="uk-UA" dirty="0">
                <a:solidFill>
                  <a:schemeClr val="tx2">
                    <a:lumMod val="50000"/>
                  </a:schemeClr>
                </a:solidFill>
              </a:rPr>
              <a:t> та сплати гарантійного внеску;</a:t>
            </a:r>
          </a:p>
          <a:p>
            <a:pPr marL="45720" indent="0" algn="ctr">
              <a:buNone/>
            </a:pPr>
            <a:r>
              <a:rPr lang="uk-UA" dirty="0">
                <a:solidFill>
                  <a:schemeClr val="tx2">
                    <a:lumMod val="50000"/>
                  </a:schemeClr>
                </a:solidFill>
              </a:rPr>
              <a:t>- Автоматичний доступ учасників до торгів – без жодних ускладнень та зловживань.</a:t>
            </a:r>
            <a:endParaRPr lang="ru-RU" dirty="0">
              <a:solidFill>
                <a:schemeClr val="tx2">
                  <a:lumMod val="50000"/>
                </a:schemeClr>
              </a:solidFill>
            </a:endParaRPr>
          </a:p>
        </p:txBody>
      </p:sp>
    </p:spTree>
    <p:extLst>
      <p:ext uri="{BB962C8B-B14F-4D97-AF65-F5344CB8AC3E}">
        <p14:creationId xmlns:p14="http://schemas.microsoft.com/office/powerpoint/2010/main" val="1892472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15616" y="1916832"/>
            <a:ext cx="6400800" cy="3474720"/>
          </a:xfrm>
        </p:spPr>
        <p:txBody>
          <a:bodyPr>
            <a:normAutofit/>
          </a:bodyPr>
          <a:lstStyle/>
          <a:p>
            <a:pPr marL="45720" indent="0" algn="ctr">
              <a:buNone/>
            </a:pPr>
            <a:r>
              <a:rPr lang="uk-UA" sz="6000" b="1" i="1" dirty="0"/>
              <a:t>ДЯКУЮ ЗА УВАГУ!</a:t>
            </a:r>
            <a:endParaRPr lang="ru-RU" sz="6000" b="1" i="1" dirty="0"/>
          </a:p>
        </p:txBody>
      </p:sp>
    </p:spTree>
    <p:extLst>
      <p:ext uri="{BB962C8B-B14F-4D97-AF65-F5344CB8AC3E}">
        <p14:creationId xmlns:p14="http://schemas.microsoft.com/office/powerpoint/2010/main" val="1672993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Объект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491880" y="1556792"/>
            <a:ext cx="5823034" cy="3475037"/>
          </a:xfrm>
        </p:spPr>
      </p:pic>
      <p:sp>
        <p:nvSpPr>
          <p:cNvPr id="2" name="Заголовок 1"/>
          <p:cNvSpPr>
            <a:spLocks noGrp="1"/>
          </p:cNvSpPr>
          <p:nvPr>
            <p:ph type="title"/>
          </p:nvPr>
        </p:nvSpPr>
        <p:spPr>
          <a:xfrm>
            <a:off x="107504" y="764704"/>
            <a:ext cx="3960440" cy="4392488"/>
          </a:xfrm>
        </p:spPr>
        <p:txBody>
          <a:bodyPr/>
          <a:lstStyle/>
          <a:p>
            <a:pPr marL="0" indent="0" algn="ctr">
              <a:buNone/>
            </a:pPr>
            <a:r>
              <a:rPr lang="uk-UA" sz="3200" dirty="0">
                <a:solidFill>
                  <a:schemeClr val="tx2">
                    <a:lumMod val="50000"/>
                  </a:schemeClr>
                </a:solidFill>
                <a:effectLst/>
              </a:rPr>
              <a:t>Нещодавно було прийнято  Кодекс України з процедур банкрутства.</a:t>
            </a:r>
            <a:br>
              <a:rPr lang="uk-UA" sz="3200" dirty="0">
                <a:solidFill>
                  <a:schemeClr val="tx2">
                    <a:lumMod val="50000"/>
                  </a:schemeClr>
                </a:solidFill>
                <a:effectLst/>
              </a:rPr>
            </a:br>
            <a:r>
              <a:rPr lang="uk-UA" sz="3200" dirty="0">
                <a:solidFill>
                  <a:schemeClr val="tx2">
                    <a:lumMod val="50000"/>
                  </a:schemeClr>
                </a:solidFill>
                <a:effectLst/>
              </a:rPr>
              <a:t>Це стало важливим кроком наближення до європейських стандартів продажу майна банкрутів.</a:t>
            </a:r>
            <a:endParaRPr lang="ru-RU" sz="3200" dirty="0">
              <a:solidFill>
                <a:schemeClr val="tx2">
                  <a:lumMod val="50000"/>
                </a:schemeClr>
              </a:solidFill>
              <a:effectLst/>
            </a:endParaRPr>
          </a:p>
        </p:txBody>
      </p:sp>
    </p:spTree>
    <p:extLst>
      <p:ext uri="{BB962C8B-B14F-4D97-AF65-F5344CB8AC3E}">
        <p14:creationId xmlns:p14="http://schemas.microsoft.com/office/powerpoint/2010/main" val="614867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484932" y="116632"/>
            <a:ext cx="5659068" cy="5256584"/>
          </a:xfrm>
        </p:spPr>
      </p:pic>
      <p:sp>
        <p:nvSpPr>
          <p:cNvPr id="2" name="Заголовок 1"/>
          <p:cNvSpPr>
            <a:spLocks noGrp="1"/>
          </p:cNvSpPr>
          <p:nvPr>
            <p:ph type="title"/>
          </p:nvPr>
        </p:nvSpPr>
        <p:spPr>
          <a:xfrm>
            <a:off x="0" y="692696"/>
            <a:ext cx="3635896" cy="4896544"/>
          </a:xfrm>
        </p:spPr>
        <p:txBody>
          <a:bodyPr/>
          <a:lstStyle/>
          <a:p>
            <a:pPr marL="0" indent="0" algn="ctr">
              <a:buNone/>
            </a:pPr>
            <a:r>
              <a:rPr lang="uk-UA" sz="2000" dirty="0">
                <a:solidFill>
                  <a:schemeClr val="tx2">
                    <a:lumMod val="50000"/>
                  </a:schemeClr>
                </a:solidFill>
                <a:effectLst/>
              </a:rPr>
              <a:t>За кодексом </a:t>
            </a:r>
            <a:r>
              <a:rPr lang="ru-RU" sz="2000" dirty="0" err="1">
                <a:solidFill>
                  <a:schemeClr val="tx2">
                    <a:lumMod val="50000"/>
                  </a:schemeClr>
                </a:solidFill>
                <a:effectLst/>
              </a:rPr>
              <a:t>банкрутство</a:t>
            </a:r>
            <a:r>
              <a:rPr lang="ru-RU" sz="2000" dirty="0">
                <a:solidFill>
                  <a:schemeClr val="tx2">
                    <a:lumMod val="50000"/>
                  </a:schemeClr>
                </a:solidFill>
                <a:effectLst/>
              </a:rPr>
              <a:t> -  </a:t>
            </a:r>
            <a:r>
              <a:rPr lang="ru-RU" sz="2000" dirty="0" err="1">
                <a:solidFill>
                  <a:schemeClr val="tx2">
                    <a:lumMod val="50000"/>
                  </a:schemeClr>
                </a:solidFill>
                <a:effectLst/>
              </a:rPr>
              <a:t>це</a:t>
            </a:r>
            <a:r>
              <a:rPr lang="ru-RU" sz="2000" dirty="0">
                <a:solidFill>
                  <a:schemeClr val="tx2">
                    <a:lumMod val="50000"/>
                  </a:schemeClr>
                </a:solidFill>
                <a:effectLst/>
              </a:rPr>
              <a:t> </a:t>
            </a:r>
            <a:r>
              <a:rPr lang="ru-RU" sz="2000" dirty="0" err="1">
                <a:solidFill>
                  <a:schemeClr val="tx2">
                    <a:lumMod val="50000"/>
                  </a:schemeClr>
                </a:solidFill>
                <a:effectLst/>
              </a:rPr>
              <a:t>визнана</a:t>
            </a:r>
            <a:r>
              <a:rPr lang="ru-RU" sz="2000" dirty="0">
                <a:solidFill>
                  <a:schemeClr val="tx2">
                    <a:lumMod val="50000"/>
                  </a:schemeClr>
                </a:solidFill>
                <a:effectLst/>
              </a:rPr>
              <a:t> </a:t>
            </a:r>
            <a:r>
              <a:rPr lang="ru-RU" sz="2000" dirty="0" err="1">
                <a:solidFill>
                  <a:schemeClr val="tx2">
                    <a:lumMod val="50000"/>
                  </a:schemeClr>
                </a:solidFill>
                <a:effectLst/>
              </a:rPr>
              <a:t>господарським</a:t>
            </a:r>
            <a:r>
              <a:rPr lang="ru-RU" sz="2000" dirty="0">
                <a:solidFill>
                  <a:schemeClr val="tx2">
                    <a:lumMod val="50000"/>
                  </a:schemeClr>
                </a:solidFill>
                <a:effectLst/>
              </a:rPr>
              <a:t> судом </a:t>
            </a:r>
            <a:r>
              <a:rPr lang="ru-RU" sz="2000" dirty="0" err="1">
                <a:solidFill>
                  <a:schemeClr val="tx2">
                    <a:lumMod val="50000"/>
                  </a:schemeClr>
                </a:solidFill>
                <a:effectLst/>
              </a:rPr>
              <a:t>неспроможність</a:t>
            </a:r>
            <a:r>
              <a:rPr lang="ru-RU" sz="2000" dirty="0">
                <a:solidFill>
                  <a:schemeClr val="tx2">
                    <a:lumMod val="50000"/>
                  </a:schemeClr>
                </a:solidFill>
                <a:effectLst/>
              </a:rPr>
              <a:t> </a:t>
            </a:r>
            <a:r>
              <a:rPr lang="ru-RU" sz="2000" dirty="0" err="1">
                <a:solidFill>
                  <a:schemeClr val="tx2">
                    <a:lumMod val="50000"/>
                  </a:schemeClr>
                </a:solidFill>
                <a:effectLst/>
              </a:rPr>
              <a:t>боржника</a:t>
            </a:r>
            <a:r>
              <a:rPr lang="ru-RU" sz="2000" dirty="0">
                <a:solidFill>
                  <a:schemeClr val="tx2">
                    <a:lumMod val="50000"/>
                  </a:schemeClr>
                </a:solidFill>
                <a:effectLst/>
              </a:rPr>
              <a:t> </a:t>
            </a:r>
            <a:r>
              <a:rPr lang="ru-RU" sz="2000" dirty="0" err="1">
                <a:solidFill>
                  <a:schemeClr val="tx2">
                    <a:lumMod val="50000"/>
                  </a:schemeClr>
                </a:solidFill>
                <a:effectLst/>
              </a:rPr>
              <a:t>відновити</a:t>
            </a:r>
            <a:r>
              <a:rPr lang="ru-RU" sz="2000" dirty="0">
                <a:solidFill>
                  <a:schemeClr val="tx2">
                    <a:lumMod val="50000"/>
                  </a:schemeClr>
                </a:solidFill>
                <a:effectLst/>
              </a:rPr>
              <a:t> свою </a:t>
            </a:r>
            <a:r>
              <a:rPr lang="ru-RU" sz="2000" dirty="0" err="1">
                <a:solidFill>
                  <a:schemeClr val="tx2">
                    <a:lumMod val="50000"/>
                  </a:schemeClr>
                </a:solidFill>
                <a:effectLst/>
              </a:rPr>
              <a:t>платоспроможність</a:t>
            </a:r>
            <a:r>
              <a:rPr lang="ru-RU" sz="2000" dirty="0">
                <a:solidFill>
                  <a:schemeClr val="tx2">
                    <a:lumMod val="50000"/>
                  </a:schemeClr>
                </a:solidFill>
                <a:effectLst/>
              </a:rPr>
              <a:t> за </a:t>
            </a:r>
            <a:r>
              <a:rPr lang="ru-RU" sz="2000" dirty="0" err="1">
                <a:solidFill>
                  <a:schemeClr val="tx2">
                    <a:lumMod val="50000"/>
                  </a:schemeClr>
                </a:solidFill>
                <a:effectLst/>
              </a:rPr>
              <a:t>допомогою</a:t>
            </a:r>
            <a:r>
              <a:rPr lang="ru-RU" sz="2000" dirty="0">
                <a:solidFill>
                  <a:schemeClr val="tx2">
                    <a:lumMod val="50000"/>
                  </a:schemeClr>
                </a:solidFill>
                <a:effectLst/>
              </a:rPr>
              <a:t> </a:t>
            </a:r>
            <a:r>
              <a:rPr lang="ru-RU" sz="2000" dirty="0" err="1">
                <a:solidFill>
                  <a:schemeClr val="tx2">
                    <a:lumMod val="50000"/>
                  </a:schemeClr>
                </a:solidFill>
                <a:effectLst/>
              </a:rPr>
              <a:t>процедури</a:t>
            </a:r>
            <a:r>
              <a:rPr lang="ru-RU" sz="2000" dirty="0">
                <a:solidFill>
                  <a:schemeClr val="tx2">
                    <a:lumMod val="50000"/>
                  </a:schemeClr>
                </a:solidFill>
                <a:effectLst/>
              </a:rPr>
              <a:t> </a:t>
            </a:r>
            <a:r>
              <a:rPr lang="ru-RU" sz="2000" dirty="0" err="1">
                <a:solidFill>
                  <a:schemeClr val="tx2">
                    <a:lumMod val="50000"/>
                  </a:schemeClr>
                </a:solidFill>
                <a:effectLst/>
              </a:rPr>
              <a:t>санації</a:t>
            </a:r>
            <a:r>
              <a:rPr lang="ru-RU" sz="2000" dirty="0">
                <a:solidFill>
                  <a:schemeClr val="tx2">
                    <a:lumMod val="50000"/>
                  </a:schemeClr>
                </a:solidFill>
                <a:effectLst/>
              </a:rPr>
              <a:t> та </a:t>
            </a:r>
            <a:r>
              <a:rPr lang="ru-RU" sz="2000" dirty="0" err="1">
                <a:solidFill>
                  <a:schemeClr val="tx2">
                    <a:lumMod val="50000"/>
                  </a:schemeClr>
                </a:solidFill>
                <a:effectLst/>
              </a:rPr>
              <a:t>реструктуризації</a:t>
            </a:r>
            <a:r>
              <a:rPr lang="ru-RU" sz="2000" dirty="0">
                <a:solidFill>
                  <a:schemeClr val="tx2">
                    <a:lumMod val="50000"/>
                  </a:schemeClr>
                </a:solidFill>
                <a:effectLst/>
              </a:rPr>
              <a:t> і </a:t>
            </a:r>
            <a:r>
              <a:rPr lang="ru-RU" sz="2000" dirty="0" err="1">
                <a:solidFill>
                  <a:schemeClr val="tx2">
                    <a:lumMod val="50000"/>
                  </a:schemeClr>
                </a:solidFill>
                <a:effectLst/>
              </a:rPr>
              <a:t>погасити</a:t>
            </a:r>
            <a:r>
              <a:rPr lang="ru-RU" sz="2000" dirty="0">
                <a:solidFill>
                  <a:schemeClr val="tx2">
                    <a:lumMod val="50000"/>
                  </a:schemeClr>
                </a:solidFill>
                <a:effectLst/>
              </a:rPr>
              <a:t> </a:t>
            </a:r>
            <a:r>
              <a:rPr lang="ru-RU" sz="2000" dirty="0" err="1">
                <a:solidFill>
                  <a:schemeClr val="tx2">
                    <a:lumMod val="50000"/>
                  </a:schemeClr>
                </a:solidFill>
                <a:effectLst/>
              </a:rPr>
              <a:t>встановлені</a:t>
            </a:r>
            <a:r>
              <a:rPr lang="ru-RU" sz="2000" dirty="0">
                <a:solidFill>
                  <a:schemeClr val="tx2">
                    <a:lumMod val="50000"/>
                  </a:schemeClr>
                </a:solidFill>
                <a:effectLst/>
              </a:rPr>
              <a:t> у порядку, </a:t>
            </a:r>
            <a:r>
              <a:rPr lang="ru-RU" sz="2000" dirty="0" err="1">
                <a:solidFill>
                  <a:schemeClr val="tx2">
                    <a:lumMod val="50000"/>
                  </a:schemeClr>
                </a:solidFill>
                <a:effectLst/>
              </a:rPr>
              <a:t>визначеному</a:t>
            </a:r>
            <a:r>
              <a:rPr lang="ru-RU" sz="2000" dirty="0">
                <a:solidFill>
                  <a:schemeClr val="tx2">
                    <a:lumMod val="50000"/>
                  </a:schemeClr>
                </a:solidFill>
                <a:effectLst/>
              </a:rPr>
              <a:t> Кодексом, </a:t>
            </a:r>
            <a:r>
              <a:rPr lang="ru-RU" sz="2000" dirty="0" err="1">
                <a:solidFill>
                  <a:schemeClr val="tx2">
                    <a:lumMod val="50000"/>
                  </a:schemeClr>
                </a:solidFill>
                <a:effectLst/>
              </a:rPr>
              <a:t>грошові</a:t>
            </a:r>
            <a:r>
              <a:rPr lang="ru-RU" sz="2000" dirty="0">
                <a:solidFill>
                  <a:schemeClr val="tx2">
                    <a:lumMod val="50000"/>
                  </a:schemeClr>
                </a:solidFill>
                <a:effectLst/>
              </a:rPr>
              <a:t> </a:t>
            </a:r>
            <a:r>
              <a:rPr lang="ru-RU" sz="2000" dirty="0" err="1">
                <a:solidFill>
                  <a:schemeClr val="tx2">
                    <a:lumMod val="50000"/>
                  </a:schemeClr>
                </a:solidFill>
                <a:effectLst/>
              </a:rPr>
              <a:t>вимоги</a:t>
            </a:r>
            <a:r>
              <a:rPr lang="ru-RU" sz="2000" dirty="0">
                <a:solidFill>
                  <a:schemeClr val="tx2">
                    <a:lumMod val="50000"/>
                  </a:schemeClr>
                </a:solidFill>
                <a:effectLst/>
              </a:rPr>
              <a:t> </a:t>
            </a:r>
            <a:r>
              <a:rPr lang="ru-RU" sz="2000" dirty="0" err="1">
                <a:solidFill>
                  <a:schemeClr val="tx2">
                    <a:lumMod val="50000"/>
                  </a:schemeClr>
                </a:solidFill>
                <a:effectLst/>
              </a:rPr>
              <a:t>кредиторів</a:t>
            </a:r>
            <a:r>
              <a:rPr lang="ru-RU" sz="2000" dirty="0">
                <a:solidFill>
                  <a:schemeClr val="tx2">
                    <a:lumMod val="50000"/>
                  </a:schemeClr>
                </a:solidFill>
                <a:effectLst/>
              </a:rPr>
              <a:t> </a:t>
            </a:r>
            <a:r>
              <a:rPr lang="ru-RU" sz="2000" dirty="0" err="1">
                <a:solidFill>
                  <a:schemeClr val="tx2">
                    <a:lumMod val="50000"/>
                  </a:schemeClr>
                </a:solidFill>
                <a:effectLst/>
              </a:rPr>
              <a:t>інакше</a:t>
            </a:r>
            <a:r>
              <a:rPr lang="ru-RU" sz="2000" dirty="0">
                <a:solidFill>
                  <a:schemeClr val="tx2">
                    <a:lumMod val="50000"/>
                  </a:schemeClr>
                </a:solidFill>
                <a:effectLst/>
              </a:rPr>
              <a:t>, </a:t>
            </a:r>
            <a:r>
              <a:rPr lang="ru-RU" sz="2000" dirty="0" err="1">
                <a:solidFill>
                  <a:schemeClr val="tx2">
                    <a:lumMod val="50000"/>
                  </a:schemeClr>
                </a:solidFill>
                <a:effectLst/>
              </a:rPr>
              <a:t>ніж</a:t>
            </a:r>
            <a:r>
              <a:rPr lang="ru-RU" sz="2000" dirty="0">
                <a:solidFill>
                  <a:schemeClr val="tx2">
                    <a:lumMod val="50000"/>
                  </a:schemeClr>
                </a:solidFill>
                <a:effectLst/>
              </a:rPr>
              <a:t> через </a:t>
            </a:r>
            <a:r>
              <a:rPr lang="ru-RU" sz="2000" dirty="0" err="1">
                <a:solidFill>
                  <a:schemeClr val="tx2">
                    <a:lumMod val="50000"/>
                  </a:schemeClr>
                </a:solidFill>
                <a:effectLst/>
              </a:rPr>
              <a:t>застосування</a:t>
            </a:r>
            <a:r>
              <a:rPr lang="ru-RU" sz="2000" dirty="0">
                <a:solidFill>
                  <a:schemeClr val="tx2">
                    <a:lumMod val="50000"/>
                  </a:schemeClr>
                </a:solidFill>
                <a:effectLst/>
              </a:rPr>
              <a:t> </a:t>
            </a:r>
            <a:r>
              <a:rPr lang="ru-RU" sz="2000" dirty="0" err="1">
                <a:solidFill>
                  <a:schemeClr val="tx2">
                    <a:lumMod val="50000"/>
                  </a:schemeClr>
                </a:solidFill>
                <a:effectLst/>
              </a:rPr>
              <a:t>ліквідаційної</a:t>
            </a:r>
            <a:r>
              <a:rPr lang="ru-RU" sz="2000" dirty="0">
                <a:solidFill>
                  <a:schemeClr val="tx2">
                    <a:lumMod val="50000"/>
                  </a:schemeClr>
                </a:solidFill>
                <a:effectLst/>
              </a:rPr>
              <a:t> </a:t>
            </a:r>
            <a:r>
              <a:rPr lang="ru-RU" sz="2000" dirty="0" err="1">
                <a:solidFill>
                  <a:schemeClr val="tx2">
                    <a:lumMod val="50000"/>
                  </a:schemeClr>
                </a:solidFill>
                <a:effectLst/>
              </a:rPr>
              <a:t>процедури</a:t>
            </a:r>
            <a:r>
              <a:rPr lang="ru-RU" sz="2000" dirty="0">
                <a:solidFill>
                  <a:schemeClr val="tx2">
                    <a:lumMod val="50000"/>
                  </a:schemeClr>
                </a:solidFill>
                <a:effectLst/>
              </a:rPr>
              <a:t>.</a:t>
            </a:r>
            <a:br>
              <a:rPr lang="ru-RU" sz="2000" dirty="0">
                <a:solidFill>
                  <a:schemeClr val="tx2">
                    <a:lumMod val="50000"/>
                  </a:schemeClr>
                </a:solidFill>
                <a:effectLst/>
              </a:rPr>
            </a:br>
            <a:r>
              <a:rPr lang="ru-RU" sz="2000" dirty="0" err="1">
                <a:solidFill>
                  <a:schemeClr val="tx2">
                    <a:lumMod val="50000"/>
                  </a:schemeClr>
                </a:solidFill>
                <a:effectLst/>
              </a:rPr>
              <a:t>Розділ</a:t>
            </a:r>
            <a:r>
              <a:rPr lang="ru-RU" sz="2000" dirty="0">
                <a:solidFill>
                  <a:schemeClr val="tx2">
                    <a:lumMod val="50000"/>
                  </a:schemeClr>
                </a:solidFill>
                <a:effectLst/>
              </a:rPr>
              <a:t> </a:t>
            </a:r>
            <a:r>
              <a:rPr lang="en-US" sz="2000" dirty="0">
                <a:solidFill>
                  <a:schemeClr val="tx2">
                    <a:lumMod val="50000"/>
                  </a:schemeClr>
                </a:solidFill>
                <a:effectLst/>
              </a:rPr>
              <a:t>V</a:t>
            </a:r>
            <a:r>
              <a:rPr lang="uk-UA" sz="2000" dirty="0">
                <a:solidFill>
                  <a:schemeClr val="tx2">
                    <a:lumMod val="50000"/>
                  </a:schemeClr>
                </a:solidFill>
                <a:effectLst/>
              </a:rPr>
              <a:t> </a:t>
            </a:r>
            <a:r>
              <a:rPr lang="ru-RU" sz="2000" dirty="0">
                <a:solidFill>
                  <a:schemeClr val="tx2">
                    <a:lumMod val="50000"/>
                  </a:schemeClr>
                </a:solidFill>
                <a:effectLst/>
              </a:rPr>
              <a:t>Книги 3 </a:t>
            </a:r>
            <a:r>
              <a:rPr lang="ru-RU" sz="2000" dirty="0" err="1">
                <a:solidFill>
                  <a:schemeClr val="tx2">
                    <a:lumMod val="50000"/>
                  </a:schemeClr>
                </a:solidFill>
                <a:effectLst/>
              </a:rPr>
              <a:t>регулює</a:t>
            </a:r>
            <a:r>
              <a:rPr lang="ru-RU" sz="2000" dirty="0">
                <a:solidFill>
                  <a:schemeClr val="tx2">
                    <a:lumMod val="50000"/>
                  </a:schemeClr>
                </a:solidFill>
                <a:effectLst/>
              </a:rPr>
              <a:t> </a:t>
            </a:r>
            <a:r>
              <a:rPr lang="ru-RU" sz="2000" dirty="0" err="1">
                <a:solidFill>
                  <a:schemeClr val="tx2">
                    <a:lumMod val="50000"/>
                  </a:schemeClr>
                </a:solidFill>
                <a:effectLst/>
              </a:rPr>
              <a:t>питання</a:t>
            </a:r>
            <a:r>
              <a:rPr lang="ru-RU" sz="2000" dirty="0">
                <a:solidFill>
                  <a:schemeClr val="tx2">
                    <a:lumMod val="50000"/>
                  </a:schemeClr>
                </a:solidFill>
                <a:effectLst/>
              </a:rPr>
              <a:t> продажу майна в </a:t>
            </a:r>
            <a:r>
              <a:rPr lang="ru-RU" sz="2000" dirty="0" err="1">
                <a:solidFill>
                  <a:schemeClr val="tx2">
                    <a:lumMod val="50000"/>
                  </a:schemeClr>
                </a:solidFill>
                <a:effectLst/>
              </a:rPr>
              <a:t>провадженні</a:t>
            </a:r>
            <a:r>
              <a:rPr lang="ru-RU" sz="2000" dirty="0">
                <a:solidFill>
                  <a:schemeClr val="tx2">
                    <a:lumMod val="50000"/>
                  </a:schemeClr>
                </a:solidFill>
                <a:effectLst/>
              </a:rPr>
              <a:t> у </a:t>
            </a:r>
            <a:r>
              <a:rPr lang="ru-RU" sz="2000" dirty="0" err="1">
                <a:solidFill>
                  <a:schemeClr val="tx2">
                    <a:lumMod val="50000"/>
                  </a:schemeClr>
                </a:solidFill>
                <a:effectLst/>
              </a:rPr>
              <a:t>справі</a:t>
            </a:r>
            <a:r>
              <a:rPr lang="ru-RU" sz="2000" dirty="0">
                <a:solidFill>
                  <a:schemeClr val="tx2">
                    <a:lumMod val="50000"/>
                  </a:schemeClr>
                </a:solidFill>
                <a:effectLst/>
              </a:rPr>
              <a:t> про </a:t>
            </a:r>
            <a:r>
              <a:rPr lang="ru-RU" sz="2000" dirty="0" err="1">
                <a:solidFill>
                  <a:schemeClr val="tx2">
                    <a:lumMod val="50000"/>
                  </a:schemeClr>
                </a:solidFill>
                <a:effectLst/>
              </a:rPr>
              <a:t>банкрутвство</a:t>
            </a:r>
            <a:r>
              <a:rPr lang="ru-RU" sz="2000" dirty="0">
                <a:solidFill>
                  <a:schemeClr val="tx2">
                    <a:lumMod val="50000"/>
                  </a:schemeClr>
                </a:solidFill>
                <a:effectLst/>
              </a:rPr>
              <a:t>.</a:t>
            </a:r>
            <a:br>
              <a:rPr lang="ru-RU" sz="1800" dirty="0">
                <a:solidFill>
                  <a:schemeClr val="bg2">
                    <a:lumMod val="50000"/>
                  </a:schemeClr>
                </a:solidFill>
              </a:rPr>
            </a:br>
            <a:r>
              <a:rPr lang="uk-UA" sz="1800" dirty="0">
                <a:solidFill>
                  <a:schemeClr val="bg2">
                    <a:lumMod val="50000"/>
                  </a:schemeClr>
                </a:solidFill>
              </a:rPr>
              <a:t>  </a:t>
            </a:r>
            <a:endParaRPr lang="ru-RU" sz="1800" dirty="0">
              <a:solidFill>
                <a:schemeClr val="bg2">
                  <a:lumMod val="50000"/>
                </a:schemeClr>
              </a:solidFill>
            </a:endParaRPr>
          </a:p>
        </p:txBody>
      </p:sp>
    </p:spTree>
    <p:extLst>
      <p:ext uri="{BB962C8B-B14F-4D97-AF65-F5344CB8AC3E}">
        <p14:creationId xmlns:p14="http://schemas.microsoft.com/office/powerpoint/2010/main" val="2731400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865488" y="1124744"/>
            <a:ext cx="5278512" cy="3953789"/>
          </a:xfrm>
        </p:spPr>
      </p:pic>
      <p:sp>
        <p:nvSpPr>
          <p:cNvPr id="2" name="Заголовок 1"/>
          <p:cNvSpPr>
            <a:spLocks noGrp="1"/>
          </p:cNvSpPr>
          <p:nvPr>
            <p:ph type="title"/>
          </p:nvPr>
        </p:nvSpPr>
        <p:spPr>
          <a:xfrm>
            <a:off x="251520" y="980728"/>
            <a:ext cx="4320480" cy="5472608"/>
          </a:xfrm>
        </p:spPr>
        <p:txBody>
          <a:bodyPr/>
          <a:lstStyle/>
          <a:p>
            <a:pPr marL="0" indent="0" algn="ctr">
              <a:buNone/>
            </a:pPr>
            <a:r>
              <a:rPr lang="uk-UA" sz="2400" dirty="0">
                <a:solidFill>
                  <a:schemeClr val="tx2">
                    <a:lumMod val="50000"/>
                  </a:schemeClr>
                </a:solidFill>
                <a:effectLst/>
              </a:rPr>
              <a:t>Варто приділити увагу процедурі продажу майна до прийняття Кодексу. </a:t>
            </a:r>
            <a:br>
              <a:rPr lang="uk-UA" sz="2400" dirty="0">
                <a:solidFill>
                  <a:schemeClr val="tx2">
                    <a:lumMod val="50000"/>
                  </a:schemeClr>
                </a:solidFill>
                <a:effectLst/>
              </a:rPr>
            </a:br>
            <a:r>
              <a:rPr lang="uk-UA" sz="2400" dirty="0">
                <a:solidFill>
                  <a:schemeClr val="tx2">
                    <a:lumMod val="50000"/>
                  </a:schemeClr>
                </a:solidFill>
                <a:effectLst/>
              </a:rPr>
              <a:t>ЗУ «Про відновлення платоспроможності боржника або визнання його банкрутом» визначає, що продаж майна банкрута здійснюється шляхом проведення аукціону або ж шляхом продажу безпосередньо юридичній чи фізичній особі. </a:t>
            </a:r>
            <a:endParaRPr lang="ru-RU" sz="2400" dirty="0">
              <a:solidFill>
                <a:schemeClr val="tx2">
                  <a:lumMod val="50000"/>
                </a:schemeClr>
              </a:solidFill>
              <a:effectLst/>
            </a:endParaRPr>
          </a:p>
        </p:txBody>
      </p:sp>
    </p:spTree>
    <p:extLst>
      <p:ext uri="{BB962C8B-B14F-4D97-AF65-F5344CB8AC3E}">
        <p14:creationId xmlns:p14="http://schemas.microsoft.com/office/powerpoint/2010/main" val="3472118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915188" y="1412776"/>
            <a:ext cx="5224295" cy="4536504"/>
          </a:xfrm>
        </p:spPr>
      </p:pic>
      <p:sp>
        <p:nvSpPr>
          <p:cNvPr id="2" name="Заголовок 1"/>
          <p:cNvSpPr>
            <a:spLocks noGrp="1"/>
          </p:cNvSpPr>
          <p:nvPr>
            <p:ph type="title"/>
          </p:nvPr>
        </p:nvSpPr>
        <p:spPr>
          <a:xfrm>
            <a:off x="251520" y="1052736"/>
            <a:ext cx="3663668" cy="4896544"/>
          </a:xfrm>
        </p:spPr>
        <p:txBody>
          <a:bodyPr/>
          <a:lstStyle/>
          <a:p>
            <a:pPr marL="0" indent="0" algn="ctr">
              <a:buNone/>
            </a:pPr>
            <a:r>
              <a:rPr lang="uk-UA" sz="2000" dirty="0">
                <a:solidFill>
                  <a:schemeClr val="tx2">
                    <a:lumMod val="50000"/>
                  </a:schemeClr>
                </a:solidFill>
                <a:effectLst/>
              </a:rPr>
              <a:t>Проте </a:t>
            </a:r>
            <a:r>
              <a:rPr lang="ru-RU" sz="2000" dirty="0">
                <a:solidFill>
                  <a:schemeClr val="tx2">
                    <a:lumMod val="50000"/>
                  </a:schemeClr>
                </a:solidFill>
                <a:effectLst/>
              </a:rPr>
              <a:t>торги "з молотка" проходили, як правило, </a:t>
            </a:r>
            <a:r>
              <a:rPr lang="ru-RU" sz="2000" dirty="0" err="1">
                <a:solidFill>
                  <a:schemeClr val="tx2">
                    <a:lumMod val="50000"/>
                  </a:schemeClr>
                </a:solidFill>
                <a:effectLst/>
              </a:rPr>
              <a:t>закрито</a:t>
            </a:r>
            <a:r>
              <a:rPr lang="ru-RU" sz="2000" dirty="0">
                <a:solidFill>
                  <a:schemeClr val="tx2">
                    <a:lumMod val="50000"/>
                  </a:schemeClr>
                </a:solidFill>
                <a:effectLst/>
              </a:rPr>
              <a:t> та </a:t>
            </a:r>
            <a:r>
              <a:rPr lang="ru-RU" sz="2000" dirty="0" err="1">
                <a:solidFill>
                  <a:schemeClr val="tx2">
                    <a:lumMod val="50000"/>
                  </a:schemeClr>
                </a:solidFill>
                <a:effectLst/>
              </a:rPr>
              <a:t>під</a:t>
            </a:r>
            <a:r>
              <a:rPr lang="ru-RU" sz="2000" dirty="0">
                <a:solidFill>
                  <a:schemeClr val="tx2">
                    <a:lumMod val="50000"/>
                  </a:schemeClr>
                </a:solidFill>
                <a:effectLst/>
              </a:rPr>
              <a:t> контролем </a:t>
            </a:r>
            <a:r>
              <a:rPr lang="ru-RU" sz="2000" dirty="0" err="1">
                <a:solidFill>
                  <a:schemeClr val="tx2">
                    <a:lumMod val="50000"/>
                  </a:schemeClr>
                </a:solidFill>
                <a:effectLst/>
              </a:rPr>
              <a:t>організатора</a:t>
            </a:r>
            <a:r>
              <a:rPr lang="ru-RU" sz="2000" dirty="0">
                <a:solidFill>
                  <a:schemeClr val="tx2">
                    <a:lumMod val="50000"/>
                  </a:schemeClr>
                </a:solidFill>
                <a:effectLst/>
              </a:rPr>
              <a:t> </a:t>
            </a:r>
            <a:r>
              <a:rPr lang="ru-RU" sz="2000" dirty="0" err="1">
                <a:solidFill>
                  <a:schemeClr val="tx2">
                    <a:lumMod val="50000"/>
                  </a:schemeClr>
                </a:solidFill>
                <a:effectLst/>
              </a:rPr>
              <a:t>чи</a:t>
            </a:r>
            <a:r>
              <a:rPr lang="ru-RU" sz="2000" dirty="0">
                <a:solidFill>
                  <a:schemeClr val="tx2">
                    <a:lumMod val="50000"/>
                  </a:schemeClr>
                </a:solidFill>
                <a:effectLst/>
              </a:rPr>
              <a:t> </a:t>
            </a:r>
            <a:r>
              <a:rPr lang="ru-RU" sz="2000" dirty="0" err="1">
                <a:solidFill>
                  <a:schemeClr val="tx2">
                    <a:lumMod val="50000"/>
                  </a:schemeClr>
                </a:solidFill>
                <a:effectLst/>
              </a:rPr>
              <a:t>замовника</a:t>
            </a:r>
            <a:r>
              <a:rPr lang="ru-RU" sz="2000" dirty="0">
                <a:solidFill>
                  <a:schemeClr val="tx2">
                    <a:lumMod val="50000"/>
                  </a:schemeClr>
                </a:solidFill>
                <a:effectLst/>
              </a:rPr>
              <a:t> і часто </a:t>
            </a:r>
            <a:r>
              <a:rPr lang="ru-RU" sz="2000" dirty="0" err="1">
                <a:solidFill>
                  <a:schemeClr val="tx2">
                    <a:lumMod val="50000"/>
                  </a:schemeClr>
                </a:solidFill>
                <a:effectLst/>
              </a:rPr>
              <a:t>були</a:t>
            </a:r>
            <a:r>
              <a:rPr lang="ru-RU" sz="2000" dirty="0">
                <a:solidFill>
                  <a:schemeClr val="tx2">
                    <a:lumMod val="50000"/>
                  </a:schemeClr>
                </a:solidFill>
                <a:effectLst/>
              </a:rPr>
              <a:t> </a:t>
            </a:r>
            <a:r>
              <a:rPr lang="ru-RU" sz="2000" dirty="0" err="1">
                <a:solidFill>
                  <a:schemeClr val="tx2">
                    <a:lumMod val="50000"/>
                  </a:schemeClr>
                </a:solidFill>
                <a:effectLst/>
              </a:rPr>
              <a:t>інструментом</a:t>
            </a:r>
            <a:r>
              <a:rPr lang="ru-RU" sz="2000" dirty="0">
                <a:solidFill>
                  <a:schemeClr val="tx2">
                    <a:lumMod val="50000"/>
                  </a:schemeClr>
                </a:solidFill>
                <a:effectLst/>
              </a:rPr>
              <a:t> </a:t>
            </a:r>
            <a:r>
              <a:rPr lang="ru-RU" sz="2000" dirty="0" err="1">
                <a:solidFill>
                  <a:schemeClr val="tx2">
                    <a:lumMod val="50000"/>
                  </a:schemeClr>
                </a:solidFill>
                <a:effectLst/>
              </a:rPr>
              <a:t>викупу</a:t>
            </a:r>
            <a:r>
              <a:rPr lang="ru-RU" sz="2000" dirty="0">
                <a:solidFill>
                  <a:schemeClr val="tx2">
                    <a:lumMod val="50000"/>
                  </a:schemeClr>
                </a:solidFill>
                <a:effectLst/>
              </a:rPr>
              <a:t> майна </a:t>
            </a:r>
            <a:r>
              <a:rPr lang="ru-RU" sz="2000" dirty="0" err="1">
                <a:solidFill>
                  <a:schemeClr val="tx2">
                    <a:lumMod val="50000"/>
                  </a:schemeClr>
                </a:solidFill>
                <a:effectLst/>
              </a:rPr>
              <a:t>банкрута</a:t>
            </a:r>
            <a:r>
              <a:rPr lang="ru-RU" sz="2000" dirty="0">
                <a:solidFill>
                  <a:schemeClr val="tx2">
                    <a:lumMod val="50000"/>
                  </a:schemeClr>
                </a:solidFill>
                <a:effectLst/>
              </a:rPr>
              <a:t> наперед </a:t>
            </a:r>
            <a:r>
              <a:rPr lang="ru-RU" sz="2000" dirty="0" err="1">
                <a:solidFill>
                  <a:schemeClr val="tx2">
                    <a:lumMod val="50000"/>
                  </a:schemeClr>
                </a:solidFill>
                <a:effectLst/>
              </a:rPr>
              <a:t>визначеними</a:t>
            </a:r>
            <a:r>
              <a:rPr lang="ru-RU" sz="2000" dirty="0">
                <a:solidFill>
                  <a:schemeClr val="tx2">
                    <a:lumMod val="50000"/>
                  </a:schemeClr>
                </a:solidFill>
                <a:effectLst/>
              </a:rPr>
              <a:t> особами за </a:t>
            </a:r>
            <a:r>
              <a:rPr lang="ru-RU" sz="2000" dirty="0" err="1">
                <a:solidFill>
                  <a:schemeClr val="tx2">
                    <a:lumMod val="50000"/>
                  </a:schemeClr>
                </a:solidFill>
                <a:effectLst/>
              </a:rPr>
              <a:t>якомога</a:t>
            </a:r>
            <a:r>
              <a:rPr lang="ru-RU" sz="2000" dirty="0">
                <a:solidFill>
                  <a:schemeClr val="tx2">
                    <a:lumMod val="50000"/>
                  </a:schemeClr>
                </a:solidFill>
                <a:effectLst/>
              </a:rPr>
              <a:t> </a:t>
            </a:r>
            <a:r>
              <a:rPr lang="ru-RU" sz="2000" dirty="0" err="1">
                <a:solidFill>
                  <a:schemeClr val="tx2">
                    <a:lumMod val="50000"/>
                  </a:schemeClr>
                </a:solidFill>
                <a:effectLst/>
              </a:rPr>
              <a:t>нижчими</a:t>
            </a:r>
            <a:r>
              <a:rPr lang="ru-RU" sz="2000" dirty="0">
                <a:solidFill>
                  <a:schemeClr val="tx2">
                    <a:lumMod val="50000"/>
                  </a:schemeClr>
                </a:solidFill>
                <a:effectLst/>
              </a:rPr>
              <a:t> </a:t>
            </a:r>
            <a:r>
              <a:rPr lang="ru-RU" sz="2000" dirty="0" err="1">
                <a:solidFill>
                  <a:schemeClr val="tx2">
                    <a:lumMod val="50000"/>
                  </a:schemeClr>
                </a:solidFill>
                <a:effectLst/>
              </a:rPr>
              <a:t>цінами</a:t>
            </a:r>
            <a:r>
              <a:rPr lang="ru-RU" sz="2000" dirty="0">
                <a:solidFill>
                  <a:schemeClr val="tx2">
                    <a:lumMod val="50000"/>
                  </a:schemeClr>
                </a:solidFill>
                <a:effectLst/>
              </a:rPr>
              <a:t>.</a:t>
            </a:r>
            <a:r>
              <a:rPr lang="uk-UA" sz="2000" dirty="0">
                <a:solidFill>
                  <a:schemeClr val="tx2">
                    <a:lumMod val="50000"/>
                  </a:schemeClr>
                </a:solidFill>
                <a:effectLst/>
              </a:rPr>
              <a:t> </a:t>
            </a:r>
            <a:br>
              <a:rPr lang="uk-UA" sz="2000" dirty="0">
                <a:solidFill>
                  <a:schemeClr val="tx2">
                    <a:lumMod val="50000"/>
                  </a:schemeClr>
                </a:solidFill>
                <a:effectLst/>
              </a:rPr>
            </a:br>
            <a:r>
              <a:rPr lang="uk-UA" sz="2000" dirty="0">
                <a:solidFill>
                  <a:schemeClr val="tx2">
                    <a:lumMod val="50000"/>
                  </a:schemeClr>
                </a:solidFill>
                <a:effectLst/>
              </a:rPr>
              <a:t>Кодекс визначає, що </a:t>
            </a:r>
            <a:r>
              <a:rPr lang="ru-RU" sz="2000" dirty="0">
                <a:solidFill>
                  <a:schemeClr val="tx2">
                    <a:lumMod val="50000"/>
                  </a:schemeClr>
                </a:solidFill>
                <a:effectLst/>
              </a:rPr>
              <a:t>продаж майна </a:t>
            </a:r>
            <a:r>
              <a:rPr lang="ru-RU" sz="2000" dirty="0" err="1">
                <a:solidFill>
                  <a:schemeClr val="tx2">
                    <a:lumMod val="50000"/>
                  </a:schemeClr>
                </a:solidFill>
                <a:effectLst/>
              </a:rPr>
              <a:t>боржника</a:t>
            </a:r>
            <a:r>
              <a:rPr lang="ru-RU" sz="2000" dirty="0">
                <a:solidFill>
                  <a:schemeClr val="tx2">
                    <a:lumMod val="50000"/>
                  </a:schemeClr>
                </a:solidFill>
                <a:effectLst/>
              </a:rPr>
              <a:t> на </a:t>
            </a:r>
            <a:r>
              <a:rPr lang="ru-RU" sz="2000" dirty="0" err="1">
                <a:solidFill>
                  <a:schemeClr val="tx2">
                    <a:lumMod val="50000"/>
                  </a:schemeClr>
                </a:solidFill>
                <a:effectLst/>
              </a:rPr>
              <a:t>аукціоні</a:t>
            </a:r>
            <a:r>
              <a:rPr lang="ru-RU" sz="2000" dirty="0">
                <a:solidFill>
                  <a:schemeClr val="tx2">
                    <a:lumMod val="50000"/>
                  </a:schemeClr>
                </a:solidFill>
                <a:effectLst/>
              </a:rPr>
              <a:t> </a:t>
            </a:r>
            <a:r>
              <a:rPr lang="ru-RU" sz="2000" dirty="0" err="1">
                <a:solidFill>
                  <a:schemeClr val="tx2">
                    <a:lumMod val="50000"/>
                  </a:schemeClr>
                </a:solidFill>
                <a:effectLst/>
              </a:rPr>
              <a:t>відбуватиметься</a:t>
            </a:r>
            <a:r>
              <a:rPr lang="ru-RU" sz="2000" dirty="0">
                <a:solidFill>
                  <a:schemeClr val="tx2">
                    <a:lumMod val="50000"/>
                  </a:schemeClr>
                </a:solidFill>
                <a:effectLst/>
              </a:rPr>
              <a:t> в </a:t>
            </a:r>
            <a:r>
              <a:rPr lang="ru-RU" sz="2000" dirty="0" err="1">
                <a:solidFill>
                  <a:schemeClr val="tx2">
                    <a:lumMod val="50000"/>
                  </a:schemeClr>
                </a:solidFill>
                <a:effectLst/>
              </a:rPr>
              <a:t>електронній</a:t>
            </a:r>
            <a:r>
              <a:rPr lang="ru-RU" sz="2000" dirty="0">
                <a:solidFill>
                  <a:schemeClr val="tx2">
                    <a:lumMod val="50000"/>
                  </a:schemeClr>
                </a:solidFill>
                <a:effectLst/>
              </a:rPr>
              <a:t> </a:t>
            </a:r>
            <a:r>
              <a:rPr lang="ru-RU" sz="2000" dirty="0" err="1">
                <a:solidFill>
                  <a:schemeClr val="tx2">
                    <a:lumMod val="50000"/>
                  </a:schemeClr>
                </a:solidFill>
                <a:effectLst/>
              </a:rPr>
              <a:t>торговій</a:t>
            </a:r>
            <a:r>
              <a:rPr lang="ru-RU" sz="2000" dirty="0">
                <a:solidFill>
                  <a:schemeClr val="tx2">
                    <a:lumMod val="50000"/>
                  </a:schemeClr>
                </a:solidFill>
                <a:effectLst/>
              </a:rPr>
              <a:t> </a:t>
            </a:r>
            <a:r>
              <a:rPr lang="ru-RU" sz="2000" dirty="0" err="1">
                <a:solidFill>
                  <a:schemeClr val="tx2">
                    <a:lumMod val="50000"/>
                  </a:schemeClr>
                </a:solidFill>
                <a:effectLst/>
              </a:rPr>
              <a:t>системі</a:t>
            </a:r>
            <a:r>
              <a:rPr lang="ru-RU" sz="2000" dirty="0">
                <a:solidFill>
                  <a:schemeClr val="tx2">
                    <a:lumMod val="50000"/>
                  </a:schemeClr>
                </a:solidFill>
                <a:effectLst/>
              </a:rPr>
              <a:t>. </a:t>
            </a:r>
            <a:br>
              <a:rPr lang="ru-RU" sz="2000" dirty="0">
                <a:solidFill>
                  <a:schemeClr val="tx2">
                    <a:lumMod val="50000"/>
                  </a:schemeClr>
                </a:solidFill>
                <a:effectLst/>
              </a:rPr>
            </a:br>
            <a:r>
              <a:rPr lang="ru-RU" sz="2000" dirty="0" err="1">
                <a:solidFill>
                  <a:schemeClr val="tx2">
                    <a:lumMod val="50000"/>
                  </a:schemeClr>
                </a:solidFill>
                <a:effectLst/>
              </a:rPr>
              <a:t>Тобто</a:t>
            </a:r>
            <a:r>
              <a:rPr lang="ru-RU" sz="2000" dirty="0">
                <a:solidFill>
                  <a:schemeClr val="tx2">
                    <a:lumMod val="50000"/>
                  </a:schemeClr>
                </a:solidFill>
                <a:effectLst/>
              </a:rPr>
              <a:t> </a:t>
            </a:r>
            <a:r>
              <a:rPr lang="ru-RU" sz="2000" dirty="0" err="1">
                <a:solidFill>
                  <a:schemeClr val="tx2">
                    <a:lumMod val="50000"/>
                  </a:schemeClr>
                </a:solidFill>
                <a:effectLst/>
              </a:rPr>
              <a:t>мінімізується</a:t>
            </a:r>
            <a:r>
              <a:rPr lang="ru-RU" sz="2000" dirty="0">
                <a:solidFill>
                  <a:schemeClr val="tx2">
                    <a:lumMod val="50000"/>
                  </a:schemeClr>
                </a:solidFill>
                <a:effectLst/>
              </a:rPr>
              <a:t> </a:t>
            </a:r>
            <a:r>
              <a:rPr lang="ru-RU" sz="2000" dirty="0" err="1">
                <a:solidFill>
                  <a:schemeClr val="tx2">
                    <a:lumMod val="50000"/>
                  </a:schemeClr>
                </a:solidFill>
                <a:effectLst/>
              </a:rPr>
              <a:t>ризик</a:t>
            </a:r>
            <a:r>
              <a:rPr lang="ru-RU" sz="2000" dirty="0">
                <a:solidFill>
                  <a:schemeClr val="tx2">
                    <a:lumMod val="50000"/>
                  </a:schemeClr>
                </a:solidFill>
                <a:effectLst/>
              </a:rPr>
              <a:t>  продажу «для </a:t>
            </a:r>
            <a:r>
              <a:rPr lang="ru-RU" sz="2000" dirty="0" err="1">
                <a:solidFill>
                  <a:schemeClr val="tx2">
                    <a:lumMod val="50000"/>
                  </a:schemeClr>
                </a:solidFill>
                <a:effectLst/>
              </a:rPr>
              <a:t>своїх</a:t>
            </a:r>
            <a:r>
              <a:rPr lang="ru-RU" sz="2000" dirty="0">
                <a:solidFill>
                  <a:schemeClr val="tx2">
                    <a:lumMod val="50000"/>
                  </a:schemeClr>
                </a:solidFill>
                <a:effectLst/>
              </a:rPr>
              <a:t>» за </a:t>
            </a:r>
            <a:r>
              <a:rPr lang="ru-RU" sz="2000" dirty="0" err="1">
                <a:solidFill>
                  <a:schemeClr val="tx2">
                    <a:lumMod val="50000"/>
                  </a:schemeClr>
                </a:solidFill>
                <a:effectLst/>
              </a:rPr>
              <a:t>низькою</a:t>
            </a:r>
            <a:r>
              <a:rPr lang="ru-RU" sz="2000" dirty="0">
                <a:solidFill>
                  <a:schemeClr val="tx2">
                    <a:lumMod val="50000"/>
                  </a:schemeClr>
                </a:solidFill>
                <a:effectLst/>
              </a:rPr>
              <a:t> </a:t>
            </a:r>
            <a:r>
              <a:rPr lang="ru-RU" sz="2000" dirty="0" err="1">
                <a:solidFill>
                  <a:schemeClr val="tx2">
                    <a:lumMod val="50000"/>
                  </a:schemeClr>
                </a:solidFill>
                <a:effectLst/>
              </a:rPr>
              <a:t>ціною</a:t>
            </a:r>
            <a:r>
              <a:rPr lang="ru-RU" sz="2000" dirty="0">
                <a:solidFill>
                  <a:schemeClr val="tx2">
                    <a:lumMod val="50000"/>
                  </a:schemeClr>
                </a:solidFill>
                <a:effectLst/>
              </a:rPr>
              <a:t>.</a:t>
            </a:r>
          </a:p>
        </p:txBody>
      </p:sp>
    </p:spTree>
    <p:extLst>
      <p:ext uri="{BB962C8B-B14F-4D97-AF65-F5344CB8AC3E}">
        <p14:creationId xmlns:p14="http://schemas.microsoft.com/office/powerpoint/2010/main" val="2818500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4788024" y="764704"/>
            <a:ext cx="4129467" cy="5661247"/>
          </a:xfrm>
        </p:spPr>
      </p:pic>
      <p:sp>
        <p:nvSpPr>
          <p:cNvPr id="2" name="Заголовок 1"/>
          <p:cNvSpPr>
            <a:spLocks noGrp="1"/>
          </p:cNvSpPr>
          <p:nvPr>
            <p:ph type="title"/>
          </p:nvPr>
        </p:nvSpPr>
        <p:spPr>
          <a:xfrm>
            <a:off x="0" y="764704"/>
            <a:ext cx="5004048" cy="6264696"/>
          </a:xfrm>
        </p:spPr>
        <p:txBody>
          <a:bodyPr/>
          <a:lstStyle/>
          <a:p>
            <a:pPr marL="0" indent="0" algn="ctr">
              <a:buNone/>
            </a:pPr>
            <a:r>
              <a:rPr lang="uk-UA" sz="2000" dirty="0">
                <a:solidFill>
                  <a:schemeClr val="tx2">
                    <a:lumMod val="50000"/>
                  </a:schemeClr>
                </a:solidFill>
              </a:rPr>
              <a:t>Кодекс визначає нові строки - </a:t>
            </a:r>
            <a:r>
              <a:rPr lang="ru-RU" sz="2000" b="0" dirty="0" err="1">
                <a:solidFill>
                  <a:schemeClr val="tx2">
                    <a:lumMod val="50000"/>
                  </a:schemeClr>
                </a:solidFill>
                <a:effectLst/>
              </a:rPr>
              <a:t>замовник</a:t>
            </a:r>
            <a:r>
              <a:rPr lang="ru-RU" sz="2000" b="0" dirty="0">
                <a:solidFill>
                  <a:schemeClr val="tx2">
                    <a:lumMod val="50000"/>
                  </a:schemeClr>
                </a:solidFill>
                <a:effectLst/>
              </a:rPr>
              <a:t> </a:t>
            </a:r>
            <a:r>
              <a:rPr lang="ru-RU" sz="2000" b="0" dirty="0" err="1">
                <a:solidFill>
                  <a:schemeClr val="tx2">
                    <a:lumMod val="50000"/>
                  </a:schemeClr>
                </a:solidFill>
                <a:effectLst/>
              </a:rPr>
              <a:t>аукціону</a:t>
            </a:r>
            <a:r>
              <a:rPr lang="ru-RU" sz="2000" b="0" dirty="0">
                <a:solidFill>
                  <a:schemeClr val="tx2">
                    <a:lumMod val="50000"/>
                  </a:schemeClr>
                </a:solidFill>
                <a:effectLst/>
              </a:rPr>
              <a:t> повинен </a:t>
            </a:r>
            <a:r>
              <a:rPr lang="ru-RU" sz="2000" b="0" dirty="0" err="1">
                <a:solidFill>
                  <a:schemeClr val="tx2">
                    <a:lumMod val="50000"/>
                  </a:schemeClr>
                </a:solidFill>
                <a:effectLst/>
              </a:rPr>
              <a:t>оголосити</a:t>
            </a:r>
            <a:r>
              <a:rPr lang="ru-RU" sz="2000" b="0" dirty="0">
                <a:solidFill>
                  <a:schemeClr val="tx2">
                    <a:lumMod val="50000"/>
                  </a:schemeClr>
                </a:solidFill>
                <a:effectLst/>
              </a:rPr>
              <a:t> про </a:t>
            </a:r>
            <a:r>
              <a:rPr lang="ru-RU" sz="2000" b="0" dirty="0" err="1">
                <a:solidFill>
                  <a:schemeClr val="tx2">
                    <a:lumMod val="50000"/>
                  </a:schemeClr>
                </a:solidFill>
                <a:effectLst/>
              </a:rPr>
              <a:t>проведення</a:t>
            </a:r>
            <a:r>
              <a:rPr lang="ru-RU" sz="2000" b="0" dirty="0">
                <a:solidFill>
                  <a:schemeClr val="tx2">
                    <a:lumMod val="50000"/>
                  </a:schemeClr>
                </a:solidFill>
                <a:effectLst/>
              </a:rPr>
              <a:t> </a:t>
            </a:r>
            <a:r>
              <a:rPr lang="ru-RU" sz="2000" b="0" dirty="0" err="1">
                <a:solidFill>
                  <a:schemeClr val="tx2">
                    <a:lumMod val="50000"/>
                  </a:schemeClr>
                </a:solidFill>
                <a:effectLst/>
              </a:rPr>
              <a:t>першого</a:t>
            </a:r>
            <a:r>
              <a:rPr lang="ru-RU" sz="2000" b="0" dirty="0">
                <a:solidFill>
                  <a:schemeClr val="tx2">
                    <a:lumMod val="50000"/>
                  </a:schemeClr>
                </a:solidFill>
                <a:effectLst/>
              </a:rPr>
              <a:t> </a:t>
            </a:r>
            <a:r>
              <a:rPr lang="ru-RU" sz="2000" b="0" dirty="0" err="1">
                <a:solidFill>
                  <a:schemeClr val="tx2">
                    <a:lumMod val="50000"/>
                  </a:schemeClr>
                </a:solidFill>
                <a:effectLst/>
              </a:rPr>
              <a:t>аукціону</a:t>
            </a:r>
            <a:r>
              <a:rPr lang="ru-RU" sz="2000" b="0" dirty="0">
                <a:solidFill>
                  <a:schemeClr val="tx2">
                    <a:lumMod val="50000"/>
                  </a:schemeClr>
                </a:solidFill>
                <a:effectLst/>
              </a:rPr>
              <a:t> </a:t>
            </a:r>
            <a:r>
              <a:rPr lang="ru-RU" sz="2000" b="0" dirty="0" err="1">
                <a:solidFill>
                  <a:schemeClr val="tx2">
                    <a:lumMod val="50000"/>
                  </a:schemeClr>
                </a:solidFill>
                <a:effectLst/>
              </a:rPr>
              <a:t>протягом</a:t>
            </a:r>
            <a:r>
              <a:rPr lang="ru-RU" sz="2000" b="0" dirty="0">
                <a:solidFill>
                  <a:schemeClr val="tx2">
                    <a:lumMod val="50000"/>
                  </a:schemeClr>
                </a:solidFill>
                <a:effectLst/>
              </a:rPr>
              <a:t> 20 </a:t>
            </a:r>
            <a:r>
              <a:rPr lang="ru-RU" sz="2000" b="0" dirty="0" err="1">
                <a:solidFill>
                  <a:schemeClr val="tx2">
                    <a:lumMod val="50000"/>
                  </a:schemeClr>
                </a:solidFill>
                <a:effectLst/>
              </a:rPr>
              <a:t>днів</a:t>
            </a:r>
            <a:r>
              <a:rPr lang="ru-RU" sz="2000" b="0" dirty="0">
                <a:solidFill>
                  <a:schemeClr val="tx2">
                    <a:lumMod val="50000"/>
                  </a:schemeClr>
                </a:solidFill>
                <a:effectLst/>
              </a:rPr>
              <a:t> з дня </a:t>
            </a:r>
            <a:r>
              <a:rPr lang="ru-RU" sz="2000" b="0" dirty="0" err="1">
                <a:solidFill>
                  <a:schemeClr val="tx2">
                    <a:lumMod val="50000"/>
                  </a:schemeClr>
                </a:solidFill>
                <a:effectLst/>
              </a:rPr>
              <a:t>отримання</a:t>
            </a:r>
            <a:r>
              <a:rPr lang="ru-RU" sz="2000" b="0" dirty="0">
                <a:solidFill>
                  <a:schemeClr val="tx2">
                    <a:lumMod val="50000"/>
                  </a:schemeClr>
                </a:solidFill>
                <a:effectLst/>
              </a:rPr>
              <a:t> </a:t>
            </a:r>
            <a:r>
              <a:rPr lang="ru-RU" sz="2000" b="0" dirty="0" err="1">
                <a:solidFill>
                  <a:schemeClr val="tx2">
                    <a:lumMod val="50000"/>
                  </a:schemeClr>
                </a:solidFill>
                <a:effectLst/>
              </a:rPr>
              <a:t>згоди</a:t>
            </a:r>
            <a:r>
              <a:rPr lang="ru-RU" sz="2000" b="0" dirty="0">
                <a:solidFill>
                  <a:schemeClr val="tx2">
                    <a:lumMod val="50000"/>
                  </a:schemeClr>
                </a:solidFill>
                <a:effectLst/>
              </a:rPr>
              <a:t> на продаж майна </a:t>
            </a:r>
            <a:r>
              <a:rPr lang="ru-RU" sz="2000" b="0" dirty="0" err="1">
                <a:solidFill>
                  <a:schemeClr val="tx2">
                    <a:lumMod val="50000"/>
                  </a:schemeClr>
                </a:solidFill>
                <a:effectLst/>
              </a:rPr>
              <a:t>або</a:t>
            </a:r>
            <a:r>
              <a:rPr lang="ru-RU" sz="2000" b="0" dirty="0">
                <a:solidFill>
                  <a:schemeClr val="tx2">
                    <a:lumMod val="50000"/>
                  </a:schemeClr>
                </a:solidFill>
                <a:effectLst/>
              </a:rPr>
              <a:t> </a:t>
            </a:r>
            <a:r>
              <a:rPr lang="ru-RU" sz="2000" b="0" dirty="0" err="1">
                <a:solidFill>
                  <a:schemeClr val="tx2">
                    <a:lumMod val="50000"/>
                  </a:schemeClr>
                </a:solidFill>
                <a:effectLst/>
              </a:rPr>
              <a:t>визначення</a:t>
            </a:r>
            <a:r>
              <a:rPr lang="ru-RU" sz="2000" b="0" dirty="0">
                <a:solidFill>
                  <a:schemeClr val="tx2">
                    <a:lumMod val="50000"/>
                  </a:schemeClr>
                </a:solidFill>
                <a:effectLst/>
              </a:rPr>
              <a:t> умов </a:t>
            </a:r>
            <a:r>
              <a:rPr lang="ru-RU" sz="2000" b="0" dirty="0" err="1">
                <a:solidFill>
                  <a:schemeClr val="tx2">
                    <a:lumMod val="50000"/>
                  </a:schemeClr>
                </a:solidFill>
                <a:effectLst/>
              </a:rPr>
              <a:t>аукціону</a:t>
            </a:r>
            <a:r>
              <a:rPr lang="ru-RU" sz="2000" b="0" dirty="0">
                <a:solidFill>
                  <a:schemeClr val="tx2">
                    <a:lumMod val="50000"/>
                  </a:schemeClr>
                </a:solidFill>
                <a:effectLst/>
              </a:rPr>
              <a:t> судом. У </a:t>
            </a:r>
            <a:r>
              <a:rPr lang="ru-RU" sz="2000" b="0" dirty="0" err="1">
                <a:solidFill>
                  <a:schemeClr val="tx2">
                    <a:lumMod val="50000"/>
                  </a:schemeClr>
                </a:solidFill>
                <a:effectLst/>
              </a:rPr>
              <a:t>разі</a:t>
            </a:r>
            <a:r>
              <a:rPr lang="ru-RU" sz="2000" b="0" dirty="0">
                <a:solidFill>
                  <a:schemeClr val="tx2">
                    <a:lumMod val="50000"/>
                  </a:schemeClr>
                </a:solidFill>
                <a:effectLst/>
              </a:rPr>
              <a:t> </a:t>
            </a:r>
            <a:r>
              <a:rPr lang="ru-RU" sz="2000" b="0" dirty="0" err="1">
                <a:solidFill>
                  <a:schemeClr val="tx2">
                    <a:lumMod val="50000"/>
                  </a:schemeClr>
                </a:solidFill>
                <a:effectLst/>
              </a:rPr>
              <a:t>закінчення</a:t>
            </a:r>
            <a:r>
              <a:rPr lang="ru-RU" sz="2000" b="0" dirty="0">
                <a:solidFill>
                  <a:schemeClr val="tx2">
                    <a:lumMod val="50000"/>
                  </a:schemeClr>
                </a:solidFill>
                <a:effectLst/>
              </a:rPr>
              <a:t> </a:t>
            </a:r>
            <a:r>
              <a:rPr lang="ru-RU" sz="2000" b="0" dirty="0" err="1">
                <a:solidFill>
                  <a:schemeClr val="tx2">
                    <a:lumMod val="50000"/>
                  </a:schemeClr>
                </a:solidFill>
                <a:effectLst/>
              </a:rPr>
              <a:t>аукціону</a:t>
            </a:r>
            <a:r>
              <a:rPr lang="ru-RU" sz="2000" b="0" dirty="0">
                <a:solidFill>
                  <a:schemeClr val="tx2">
                    <a:lumMod val="50000"/>
                  </a:schemeClr>
                </a:solidFill>
                <a:effectLst/>
              </a:rPr>
              <a:t> без </a:t>
            </a:r>
            <a:r>
              <a:rPr lang="ru-RU" sz="2000" b="0" dirty="0" err="1">
                <a:solidFill>
                  <a:schemeClr val="tx2">
                    <a:lumMod val="50000"/>
                  </a:schemeClr>
                </a:solidFill>
                <a:effectLst/>
              </a:rPr>
              <a:t>визначення</a:t>
            </a:r>
            <a:r>
              <a:rPr lang="ru-RU" sz="2000" b="0" dirty="0">
                <a:solidFill>
                  <a:schemeClr val="tx2">
                    <a:lumMod val="50000"/>
                  </a:schemeClr>
                </a:solidFill>
                <a:effectLst/>
              </a:rPr>
              <a:t> </a:t>
            </a:r>
            <a:r>
              <a:rPr lang="ru-RU" sz="2000" b="0" dirty="0" err="1">
                <a:solidFill>
                  <a:schemeClr val="tx2">
                    <a:lumMod val="50000"/>
                  </a:schemeClr>
                </a:solidFill>
                <a:effectLst/>
              </a:rPr>
              <a:t>переможця</a:t>
            </a:r>
            <a:r>
              <a:rPr lang="ru-RU" sz="2000" b="0" dirty="0">
                <a:solidFill>
                  <a:schemeClr val="tx2">
                    <a:lumMod val="50000"/>
                  </a:schemeClr>
                </a:solidFill>
                <a:effectLst/>
              </a:rPr>
              <a:t> </a:t>
            </a:r>
            <a:r>
              <a:rPr lang="ru-RU" sz="2000" b="0" dirty="0" err="1">
                <a:solidFill>
                  <a:schemeClr val="tx2">
                    <a:lumMod val="50000"/>
                  </a:schemeClr>
                </a:solidFill>
                <a:effectLst/>
              </a:rPr>
              <a:t>замовник</a:t>
            </a:r>
            <a:r>
              <a:rPr lang="ru-RU" sz="2000" b="0" dirty="0">
                <a:solidFill>
                  <a:schemeClr val="tx2">
                    <a:lumMod val="50000"/>
                  </a:schemeClr>
                </a:solidFill>
                <a:effectLst/>
              </a:rPr>
              <a:t> </a:t>
            </a:r>
            <a:r>
              <a:rPr lang="ru-RU" sz="2000" b="0" dirty="0" err="1">
                <a:solidFill>
                  <a:schemeClr val="tx2">
                    <a:lumMod val="50000"/>
                  </a:schemeClr>
                </a:solidFill>
                <a:effectLst/>
              </a:rPr>
              <a:t>аукціону</a:t>
            </a:r>
            <a:r>
              <a:rPr lang="ru-RU" sz="2000" b="0" dirty="0">
                <a:solidFill>
                  <a:schemeClr val="tx2">
                    <a:lumMod val="50000"/>
                  </a:schemeClr>
                </a:solidFill>
                <a:effectLst/>
              </a:rPr>
              <a:t> </a:t>
            </a:r>
            <a:r>
              <a:rPr lang="ru-RU" sz="2000" b="0" dirty="0" err="1">
                <a:solidFill>
                  <a:schemeClr val="tx2">
                    <a:lumMod val="50000"/>
                  </a:schemeClr>
                </a:solidFill>
                <a:effectLst/>
              </a:rPr>
              <a:t>протягом</a:t>
            </a:r>
            <a:r>
              <a:rPr lang="ru-RU" sz="2000" b="0" dirty="0">
                <a:solidFill>
                  <a:schemeClr val="tx2">
                    <a:lumMod val="50000"/>
                  </a:schemeClr>
                </a:solidFill>
                <a:effectLst/>
              </a:rPr>
              <a:t> одного </a:t>
            </a:r>
            <a:r>
              <a:rPr lang="ru-RU" sz="2000" b="0" dirty="0" err="1">
                <a:solidFill>
                  <a:schemeClr val="tx2">
                    <a:lumMod val="50000"/>
                  </a:schemeClr>
                </a:solidFill>
                <a:effectLst/>
              </a:rPr>
              <a:t>місяця</a:t>
            </a:r>
            <a:r>
              <a:rPr lang="ru-RU" sz="2000" b="0" dirty="0">
                <a:solidFill>
                  <a:schemeClr val="tx2">
                    <a:lumMod val="50000"/>
                  </a:schemeClr>
                </a:solidFill>
                <a:effectLst/>
              </a:rPr>
              <a:t> </a:t>
            </a:r>
            <a:r>
              <a:rPr lang="ru-RU" sz="2000" b="0" dirty="0" err="1">
                <a:solidFill>
                  <a:schemeClr val="tx2">
                    <a:lumMod val="50000"/>
                  </a:schemeClr>
                </a:solidFill>
                <a:effectLst/>
              </a:rPr>
              <a:t>зобов’язаний</a:t>
            </a:r>
            <a:r>
              <a:rPr lang="ru-RU" sz="2000" b="0" dirty="0">
                <a:solidFill>
                  <a:schemeClr val="tx2">
                    <a:lumMod val="50000"/>
                  </a:schemeClr>
                </a:solidFill>
                <a:effectLst/>
              </a:rPr>
              <a:t> </a:t>
            </a:r>
            <a:r>
              <a:rPr lang="ru-RU" sz="2000" b="0" dirty="0" err="1">
                <a:solidFill>
                  <a:schemeClr val="tx2">
                    <a:lumMod val="50000"/>
                  </a:schemeClr>
                </a:solidFill>
                <a:effectLst/>
              </a:rPr>
              <a:t>оголосити</a:t>
            </a:r>
            <a:r>
              <a:rPr lang="ru-RU" sz="2000" b="0" dirty="0">
                <a:solidFill>
                  <a:schemeClr val="tx2">
                    <a:lumMod val="50000"/>
                  </a:schemeClr>
                </a:solidFill>
                <a:effectLst/>
              </a:rPr>
              <a:t> про </a:t>
            </a:r>
            <a:r>
              <a:rPr lang="ru-RU" sz="2000" b="0" dirty="0" err="1">
                <a:solidFill>
                  <a:schemeClr val="tx2">
                    <a:lumMod val="50000"/>
                  </a:schemeClr>
                </a:solidFill>
                <a:effectLst/>
              </a:rPr>
              <a:t>проведення</a:t>
            </a:r>
            <a:r>
              <a:rPr lang="ru-RU" sz="2000" b="0" dirty="0">
                <a:solidFill>
                  <a:schemeClr val="tx2">
                    <a:lumMod val="50000"/>
                  </a:schemeClr>
                </a:solidFill>
                <a:effectLst/>
              </a:rPr>
              <a:t> повторного </a:t>
            </a:r>
            <a:r>
              <a:rPr lang="ru-RU" sz="2000" b="0" dirty="0" err="1">
                <a:solidFill>
                  <a:schemeClr val="tx2">
                    <a:lumMod val="50000"/>
                  </a:schemeClr>
                </a:solidFill>
                <a:effectLst/>
              </a:rPr>
              <a:t>аукціону</a:t>
            </a:r>
            <a:r>
              <a:rPr lang="ru-RU" sz="2000" b="0" dirty="0">
                <a:solidFill>
                  <a:schemeClr val="tx2">
                    <a:lumMod val="50000"/>
                  </a:schemeClr>
                </a:solidFill>
                <a:effectLst/>
              </a:rPr>
              <a:t>.</a:t>
            </a:r>
            <a:br>
              <a:rPr lang="ru-RU" sz="2000" b="0" dirty="0">
                <a:solidFill>
                  <a:schemeClr val="tx2">
                    <a:lumMod val="50000"/>
                  </a:schemeClr>
                </a:solidFill>
                <a:effectLst/>
              </a:rPr>
            </a:br>
            <a:r>
              <a:rPr lang="ru-RU" sz="2000" b="0" dirty="0">
                <a:solidFill>
                  <a:schemeClr val="tx2">
                    <a:lumMod val="50000"/>
                  </a:schemeClr>
                </a:solidFill>
                <a:effectLst/>
              </a:rPr>
              <a:t>У </a:t>
            </a:r>
            <a:r>
              <a:rPr lang="ru-RU" sz="2000" b="0" dirty="0" err="1">
                <a:solidFill>
                  <a:schemeClr val="tx2">
                    <a:lumMod val="50000"/>
                  </a:schemeClr>
                </a:solidFill>
                <a:effectLst/>
              </a:rPr>
              <a:t>разі</a:t>
            </a:r>
            <a:r>
              <a:rPr lang="ru-RU" sz="2000" b="0" dirty="0">
                <a:solidFill>
                  <a:schemeClr val="tx2">
                    <a:lumMod val="50000"/>
                  </a:schemeClr>
                </a:solidFill>
                <a:effectLst/>
              </a:rPr>
              <a:t> </a:t>
            </a:r>
            <a:r>
              <a:rPr lang="ru-RU" sz="2000" b="0" dirty="0" err="1">
                <a:solidFill>
                  <a:schemeClr val="tx2">
                    <a:lumMod val="50000"/>
                  </a:schemeClr>
                </a:solidFill>
                <a:effectLst/>
              </a:rPr>
              <a:t>закінчення</a:t>
            </a:r>
            <a:r>
              <a:rPr lang="ru-RU" sz="2000" b="0" dirty="0">
                <a:solidFill>
                  <a:schemeClr val="tx2">
                    <a:lumMod val="50000"/>
                  </a:schemeClr>
                </a:solidFill>
                <a:effectLst/>
              </a:rPr>
              <a:t> </a:t>
            </a:r>
            <a:r>
              <a:rPr lang="ru-RU" sz="2000" b="0" dirty="0" err="1">
                <a:solidFill>
                  <a:schemeClr val="tx2">
                    <a:lumMod val="50000"/>
                  </a:schemeClr>
                </a:solidFill>
                <a:effectLst/>
              </a:rPr>
              <a:t>першого</a:t>
            </a:r>
            <a:r>
              <a:rPr lang="ru-RU" sz="2000" b="0" dirty="0">
                <a:solidFill>
                  <a:schemeClr val="tx2">
                    <a:lumMod val="50000"/>
                  </a:schemeClr>
                </a:solidFill>
                <a:effectLst/>
              </a:rPr>
              <a:t> повторного </a:t>
            </a:r>
            <a:r>
              <a:rPr lang="ru-RU" sz="2000" b="0" dirty="0" err="1">
                <a:solidFill>
                  <a:schemeClr val="tx2">
                    <a:lumMod val="50000"/>
                  </a:schemeClr>
                </a:solidFill>
                <a:effectLst/>
              </a:rPr>
              <a:t>аукціону</a:t>
            </a:r>
            <a:r>
              <a:rPr lang="ru-RU" sz="2000" b="0" dirty="0">
                <a:solidFill>
                  <a:schemeClr val="tx2">
                    <a:lumMod val="50000"/>
                  </a:schemeClr>
                </a:solidFill>
                <a:effectLst/>
              </a:rPr>
              <a:t> без </a:t>
            </a:r>
            <a:r>
              <a:rPr lang="ru-RU" sz="2000" b="0" dirty="0" err="1">
                <a:solidFill>
                  <a:schemeClr val="tx2">
                    <a:lumMod val="50000"/>
                  </a:schemeClr>
                </a:solidFill>
                <a:effectLst/>
              </a:rPr>
              <a:t>визначення</a:t>
            </a:r>
            <a:r>
              <a:rPr lang="ru-RU" sz="2000" b="0" dirty="0">
                <a:solidFill>
                  <a:schemeClr val="tx2">
                    <a:lumMod val="50000"/>
                  </a:schemeClr>
                </a:solidFill>
                <a:effectLst/>
              </a:rPr>
              <a:t> </a:t>
            </a:r>
            <a:r>
              <a:rPr lang="ru-RU" sz="2000" b="0" dirty="0" err="1">
                <a:solidFill>
                  <a:schemeClr val="tx2">
                    <a:lumMod val="50000"/>
                  </a:schemeClr>
                </a:solidFill>
                <a:effectLst/>
              </a:rPr>
              <a:t>переможця</a:t>
            </a:r>
            <a:r>
              <a:rPr lang="ru-RU" sz="2000" b="0" dirty="0">
                <a:solidFill>
                  <a:schemeClr val="tx2">
                    <a:lumMod val="50000"/>
                  </a:schemeClr>
                </a:solidFill>
                <a:effectLst/>
              </a:rPr>
              <a:t> </a:t>
            </a:r>
            <a:r>
              <a:rPr lang="ru-RU" sz="2000" b="0" dirty="0" err="1">
                <a:solidFill>
                  <a:schemeClr val="tx2">
                    <a:lumMod val="50000"/>
                  </a:schemeClr>
                </a:solidFill>
                <a:effectLst/>
              </a:rPr>
              <a:t>замовник</a:t>
            </a:r>
            <a:r>
              <a:rPr lang="ru-RU" sz="2000" b="0" dirty="0">
                <a:solidFill>
                  <a:schemeClr val="tx2">
                    <a:lumMod val="50000"/>
                  </a:schemeClr>
                </a:solidFill>
                <a:effectLst/>
              </a:rPr>
              <a:t> </a:t>
            </a:r>
            <a:r>
              <a:rPr lang="ru-RU" sz="2000" b="0" dirty="0" err="1">
                <a:solidFill>
                  <a:schemeClr val="tx2">
                    <a:lumMod val="50000"/>
                  </a:schemeClr>
                </a:solidFill>
                <a:effectLst/>
              </a:rPr>
              <a:t>аукціону</a:t>
            </a:r>
            <a:r>
              <a:rPr lang="ru-RU" sz="2000" b="0" dirty="0">
                <a:solidFill>
                  <a:schemeClr val="tx2">
                    <a:lumMod val="50000"/>
                  </a:schemeClr>
                </a:solidFill>
                <a:effectLst/>
              </a:rPr>
              <a:t> </a:t>
            </a:r>
            <a:r>
              <a:rPr lang="ru-RU" sz="2000" b="0" dirty="0" err="1">
                <a:solidFill>
                  <a:schemeClr val="tx2">
                    <a:lumMod val="50000"/>
                  </a:schemeClr>
                </a:solidFill>
                <a:effectLst/>
              </a:rPr>
              <a:t>протягом</a:t>
            </a:r>
            <a:r>
              <a:rPr lang="ru-RU" sz="2000" b="0" dirty="0">
                <a:solidFill>
                  <a:schemeClr val="tx2">
                    <a:lumMod val="50000"/>
                  </a:schemeClr>
                </a:solidFill>
                <a:effectLst/>
              </a:rPr>
              <a:t> одного </a:t>
            </a:r>
            <a:r>
              <a:rPr lang="ru-RU" sz="2000" b="0" dirty="0" err="1">
                <a:solidFill>
                  <a:schemeClr val="tx2">
                    <a:lumMod val="50000"/>
                  </a:schemeClr>
                </a:solidFill>
                <a:effectLst/>
              </a:rPr>
              <a:t>місяця</a:t>
            </a:r>
            <a:r>
              <a:rPr lang="ru-RU" sz="2000" b="0" dirty="0">
                <a:solidFill>
                  <a:schemeClr val="tx2">
                    <a:lumMod val="50000"/>
                  </a:schemeClr>
                </a:solidFill>
                <a:effectLst/>
              </a:rPr>
              <a:t> (а </a:t>
            </a:r>
            <a:r>
              <a:rPr lang="ru-RU" sz="2000" b="0" dirty="0" err="1">
                <a:solidFill>
                  <a:schemeClr val="tx2">
                    <a:lumMod val="50000"/>
                  </a:schemeClr>
                </a:solidFill>
                <a:effectLst/>
              </a:rPr>
              <a:t>якщо</a:t>
            </a:r>
            <a:r>
              <a:rPr lang="ru-RU" sz="2000" b="0" dirty="0">
                <a:solidFill>
                  <a:schemeClr val="tx2">
                    <a:lumMod val="50000"/>
                  </a:schemeClr>
                </a:solidFill>
                <a:effectLst/>
              </a:rPr>
              <a:t> </a:t>
            </a:r>
            <a:r>
              <a:rPr lang="ru-RU" sz="2000" b="0" dirty="0" err="1">
                <a:solidFill>
                  <a:schemeClr val="tx2">
                    <a:lumMod val="50000"/>
                  </a:schemeClr>
                </a:solidFill>
                <a:effectLst/>
              </a:rPr>
              <a:t>продається</a:t>
            </a:r>
            <a:r>
              <a:rPr lang="ru-RU" sz="2000" b="0" dirty="0">
                <a:solidFill>
                  <a:schemeClr val="tx2">
                    <a:lumMod val="50000"/>
                  </a:schemeClr>
                </a:solidFill>
                <a:effectLst/>
              </a:rPr>
              <a:t> </a:t>
            </a:r>
            <a:r>
              <a:rPr lang="ru-RU" sz="2000" b="0" dirty="0" err="1">
                <a:solidFill>
                  <a:schemeClr val="tx2">
                    <a:lumMod val="50000"/>
                  </a:schemeClr>
                </a:solidFill>
                <a:effectLst/>
              </a:rPr>
              <a:t>заставлене</a:t>
            </a:r>
            <a:r>
              <a:rPr lang="ru-RU" sz="2000" b="0" dirty="0">
                <a:solidFill>
                  <a:schemeClr val="tx2">
                    <a:lumMod val="50000"/>
                  </a:schemeClr>
                </a:solidFill>
                <a:effectLst/>
              </a:rPr>
              <a:t> </a:t>
            </a:r>
            <a:r>
              <a:rPr lang="ru-RU" sz="2000" b="0" dirty="0" err="1">
                <a:solidFill>
                  <a:schemeClr val="tx2">
                    <a:lumMod val="50000"/>
                  </a:schemeClr>
                </a:solidFill>
                <a:effectLst/>
              </a:rPr>
              <a:t>майно</a:t>
            </a:r>
            <a:r>
              <a:rPr lang="ru-RU" sz="2000" b="0" dirty="0">
                <a:solidFill>
                  <a:schemeClr val="tx2">
                    <a:lumMod val="50000"/>
                  </a:schemeClr>
                </a:solidFill>
                <a:effectLst/>
              </a:rPr>
              <a:t> - </a:t>
            </a:r>
            <a:r>
              <a:rPr lang="ru-RU" sz="2000" b="0" dirty="0" err="1">
                <a:solidFill>
                  <a:schemeClr val="tx2">
                    <a:lumMod val="50000"/>
                  </a:schemeClr>
                </a:solidFill>
                <a:effectLst/>
              </a:rPr>
              <a:t>протягом</a:t>
            </a:r>
            <a:r>
              <a:rPr lang="ru-RU" sz="2000" b="0" dirty="0">
                <a:solidFill>
                  <a:schemeClr val="tx2">
                    <a:lumMod val="50000"/>
                  </a:schemeClr>
                </a:solidFill>
                <a:effectLst/>
              </a:rPr>
              <a:t> 45 </a:t>
            </a:r>
            <a:r>
              <a:rPr lang="ru-RU" sz="2000" b="0" dirty="0" err="1">
                <a:solidFill>
                  <a:schemeClr val="tx2">
                    <a:lumMod val="50000"/>
                  </a:schemeClr>
                </a:solidFill>
                <a:effectLst/>
              </a:rPr>
              <a:t>днів</a:t>
            </a:r>
            <a:r>
              <a:rPr lang="ru-RU" sz="2000" b="0" dirty="0">
                <a:solidFill>
                  <a:schemeClr val="tx2">
                    <a:lumMod val="50000"/>
                  </a:schemeClr>
                </a:solidFill>
                <a:effectLst/>
              </a:rPr>
              <a:t>) </a:t>
            </a:r>
            <a:r>
              <a:rPr lang="ru-RU" sz="2000" b="0" dirty="0" err="1">
                <a:solidFill>
                  <a:schemeClr val="tx2">
                    <a:lumMod val="50000"/>
                  </a:schemeClr>
                </a:solidFill>
                <a:effectLst/>
              </a:rPr>
              <a:t>зобов’язаний</a:t>
            </a:r>
            <a:r>
              <a:rPr lang="ru-RU" sz="2000" b="0" dirty="0">
                <a:solidFill>
                  <a:schemeClr val="tx2">
                    <a:lumMod val="50000"/>
                  </a:schemeClr>
                </a:solidFill>
                <a:effectLst/>
              </a:rPr>
              <a:t> </a:t>
            </a:r>
            <a:r>
              <a:rPr lang="ru-RU" sz="2000" b="0" dirty="0" err="1">
                <a:solidFill>
                  <a:schemeClr val="tx2">
                    <a:lumMod val="50000"/>
                  </a:schemeClr>
                </a:solidFill>
                <a:effectLst/>
              </a:rPr>
              <a:t>оголосити</a:t>
            </a:r>
            <a:r>
              <a:rPr lang="ru-RU" sz="2000" b="0" dirty="0">
                <a:solidFill>
                  <a:schemeClr val="tx2">
                    <a:lumMod val="50000"/>
                  </a:schemeClr>
                </a:solidFill>
                <a:effectLst/>
              </a:rPr>
              <a:t> про </a:t>
            </a:r>
            <a:r>
              <a:rPr lang="ru-RU" sz="2000" b="0" dirty="0" err="1">
                <a:solidFill>
                  <a:schemeClr val="tx2">
                    <a:lumMod val="50000"/>
                  </a:schemeClr>
                </a:solidFill>
                <a:effectLst/>
              </a:rPr>
              <a:t>проведення</a:t>
            </a:r>
            <a:r>
              <a:rPr lang="ru-RU" sz="2000" b="0" dirty="0">
                <a:solidFill>
                  <a:schemeClr val="tx2">
                    <a:lumMod val="50000"/>
                  </a:schemeClr>
                </a:solidFill>
                <a:effectLst/>
              </a:rPr>
              <a:t> другого повторного </a:t>
            </a:r>
            <a:r>
              <a:rPr lang="ru-RU" sz="2000" b="0" dirty="0" err="1">
                <a:solidFill>
                  <a:schemeClr val="tx2">
                    <a:lumMod val="50000"/>
                  </a:schemeClr>
                </a:solidFill>
                <a:effectLst/>
              </a:rPr>
              <a:t>аукціону</a:t>
            </a:r>
            <a:r>
              <a:rPr lang="ru-RU" sz="2000" b="0" dirty="0">
                <a:solidFill>
                  <a:schemeClr val="tx2">
                    <a:lumMod val="50000"/>
                  </a:schemeClr>
                </a:solidFill>
                <a:effectLst/>
              </a:rPr>
              <a:t>.</a:t>
            </a:r>
          </a:p>
        </p:txBody>
      </p:sp>
    </p:spTree>
    <p:extLst>
      <p:ext uri="{BB962C8B-B14F-4D97-AF65-F5344CB8AC3E}">
        <p14:creationId xmlns:p14="http://schemas.microsoft.com/office/powerpoint/2010/main" val="355718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4499992" y="548680"/>
            <a:ext cx="4320480" cy="3312368"/>
          </a:xfrm>
        </p:spPr>
      </p:pic>
      <p:sp>
        <p:nvSpPr>
          <p:cNvPr id="2" name="Заголовок 1"/>
          <p:cNvSpPr>
            <a:spLocks noGrp="1"/>
          </p:cNvSpPr>
          <p:nvPr>
            <p:ph type="title"/>
          </p:nvPr>
        </p:nvSpPr>
        <p:spPr>
          <a:xfrm>
            <a:off x="0" y="116632"/>
            <a:ext cx="4499992" cy="5256584"/>
          </a:xfrm>
        </p:spPr>
        <p:txBody>
          <a:bodyPr/>
          <a:lstStyle/>
          <a:p>
            <a:pPr marL="0" indent="0" algn="ctr">
              <a:buNone/>
            </a:pPr>
            <a:r>
              <a:rPr lang="ru-RU" sz="2200" b="0" dirty="0">
                <a:solidFill>
                  <a:schemeClr val="tx2">
                    <a:lumMod val="50000"/>
                  </a:schemeClr>
                </a:solidFill>
                <a:effectLst/>
              </a:rPr>
              <a:t>Склад майна, початкова </a:t>
            </a:r>
            <a:r>
              <a:rPr lang="ru-RU" sz="2200" b="0" dirty="0" err="1">
                <a:solidFill>
                  <a:schemeClr val="tx2">
                    <a:lumMod val="50000"/>
                  </a:schemeClr>
                </a:solidFill>
                <a:effectLst/>
              </a:rPr>
              <a:t>ціна</a:t>
            </a:r>
            <a:r>
              <a:rPr lang="ru-RU" sz="2200" b="0" dirty="0">
                <a:solidFill>
                  <a:schemeClr val="tx2">
                    <a:lumMod val="50000"/>
                  </a:schemeClr>
                </a:solidFill>
                <a:effectLst/>
              </a:rPr>
              <a:t> та </a:t>
            </a:r>
            <a:r>
              <a:rPr lang="ru-RU" sz="2200" b="0" dirty="0" err="1">
                <a:solidFill>
                  <a:schemeClr val="tx2">
                    <a:lumMod val="50000"/>
                  </a:schemeClr>
                </a:solidFill>
                <a:effectLst/>
              </a:rPr>
              <a:t>крок</a:t>
            </a:r>
            <a:r>
              <a:rPr lang="ru-RU" sz="2200" b="0" dirty="0">
                <a:solidFill>
                  <a:schemeClr val="tx2">
                    <a:lumMod val="50000"/>
                  </a:schemeClr>
                </a:solidFill>
                <a:effectLst/>
              </a:rPr>
              <a:t> </a:t>
            </a:r>
            <a:r>
              <a:rPr lang="ru-RU" sz="2200" b="0" dirty="0" err="1">
                <a:solidFill>
                  <a:schemeClr val="tx2">
                    <a:lumMod val="50000"/>
                  </a:schemeClr>
                </a:solidFill>
                <a:effectLst/>
              </a:rPr>
              <a:t>аукціону</a:t>
            </a:r>
            <a:r>
              <a:rPr lang="ru-RU" sz="2200" b="0" dirty="0">
                <a:solidFill>
                  <a:schemeClr val="tx2">
                    <a:lumMod val="50000"/>
                  </a:schemeClr>
                </a:solidFill>
                <a:effectLst/>
              </a:rPr>
              <a:t> </a:t>
            </a:r>
            <a:r>
              <a:rPr lang="ru-RU" sz="2200" b="0" dirty="0" err="1">
                <a:solidFill>
                  <a:schemeClr val="tx2">
                    <a:lumMod val="50000"/>
                  </a:schemeClr>
                </a:solidFill>
                <a:effectLst/>
              </a:rPr>
              <a:t>обов’язково</a:t>
            </a:r>
            <a:r>
              <a:rPr lang="ru-RU" sz="2200" b="0" dirty="0">
                <a:solidFill>
                  <a:schemeClr val="tx2">
                    <a:lumMod val="50000"/>
                  </a:schemeClr>
                </a:solidFill>
                <a:effectLst/>
              </a:rPr>
              <a:t>  </a:t>
            </a:r>
            <a:r>
              <a:rPr lang="ru-RU" sz="2200" b="0" dirty="0" err="1">
                <a:solidFill>
                  <a:schemeClr val="tx2">
                    <a:lumMod val="50000"/>
                  </a:schemeClr>
                </a:solidFill>
                <a:effectLst/>
              </a:rPr>
              <a:t>погоджується</a:t>
            </a:r>
            <a:r>
              <a:rPr lang="ru-RU" sz="2200" b="0" dirty="0">
                <a:solidFill>
                  <a:schemeClr val="tx2">
                    <a:lumMod val="50000"/>
                  </a:schemeClr>
                </a:solidFill>
                <a:effectLst/>
              </a:rPr>
              <a:t> з </a:t>
            </a:r>
            <a:r>
              <a:rPr lang="ru-RU" sz="2200" b="0" dirty="0" err="1">
                <a:solidFill>
                  <a:schemeClr val="tx2">
                    <a:lumMod val="50000"/>
                  </a:schemeClr>
                </a:solidFill>
                <a:effectLst/>
              </a:rPr>
              <a:t>комітетом</a:t>
            </a:r>
            <a:r>
              <a:rPr lang="ru-RU" sz="2200" b="0" dirty="0">
                <a:solidFill>
                  <a:schemeClr val="tx2">
                    <a:lumMod val="50000"/>
                  </a:schemeClr>
                </a:solidFill>
                <a:effectLst/>
              </a:rPr>
              <a:t> </a:t>
            </a:r>
            <a:r>
              <a:rPr lang="ru-RU" sz="2200" b="0" dirty="0" err="1">
                <a:solidFill>
                  <a:schemeClr val="tx2">
                    <a:lumMod val="50000"/>
                  </a:schemeClr>
                </a:solidFill>
                <a:effectLst/>
              </a:rPr>
              <a:t>кредиторів</a:t>
            </a:r>
            <a:r>
              <a:rPr lang="ru-RU" sz="2200" b="0" dirty="0">
                <a:solidFill>
                  <a:schemeClr val="tx2">
                    <a:lumMod val="50000"/>
                  </a:schemeClr>
                </a:solidFill>
                <a:effectLst/>
              </a:rPr>
              <a:t> та </a:t>
            </a:r>
            <a:r>
              <a:rPr lang="ru-RU" sz="2200" b="0" dirty="0" err="1">
                <a:solidFill>
                  <a:schemeClr val="tx2">
                    <a:lumMod val="50000"/>
                  </a:schemeClr>
                </a:solidFill>
                <a:effectLst/>
              </a:rPr>
              <a:t>забезпеченим</a:t>
            </a:r>
            <a:r>
              <a:rPr lang="ru-RU" sz="2200" b="0" dirty="0">
                <a:solidFill>
                  <a:schemeClr val="tx2">
                    <a:lumMod val="50000"/>
                  </a:schemeClr>
                </a:solidFill>
                <a:effectLst/>
              </a:rPr>
              <a:t> кредитором. </a:t>
            </a:r>
            <a:br>
              <a:rPr lang="ru-RU" sz="2200" b="0" dirty="0">
                <a:solidFill>
                  <a:schemeClr val="tx2">
                    <a:lumMod val="50000"/>
                  </a:schemeClr>
                </a:solidFill>
                <a:effectLst/>
              </a:rPr>
            </a:br>
            <a:r>
              <a:rPr lang="ru-RU" sz="2200" b="0" dirty="0" err="1">
                <a:solidFill>
                  <a:schemeClr val="tx2">
                    <a:lumMod val="50000"/>
                  </a:schemeClr>
                </a:solidFill>
                <a:effectLst/>
              </a:rPr>
              <a:t>Тобто</a:t>
            </a:r>
            <a:r>
              <a:rPr lang="ru-RU" sz="2200" b="0" dirty="0">
                <a:solidFill>
                  <a:schemeClr val="tx2">
                    <a:lumMod val="50000"/>
                  </a:schemeClr>
                </a:solidFill>
                <a:effectLst/>
              </a:rPr>
              <a:t> </a:t>
            </a:r>
            <a:r>
              <a:rPr lang="ru-RU" sz="2200" b="0" dirty="0" err="1">
                <a:solidFill>
                  <a:schemeClr val="tx2">
                    <a:lumMod val="50000"/>
                  </a:schemeClr>
                </a:solidFill>
                <a:effectLst/>
              </a:rPr>
              <a:t>виключається</a:t>
            </a:r>
            <a:r>
              <a:rPr lang="ru-RU" sz="2200" b="0" dirty="0">
                <a:solidFill>
                  <a:schemeClr val="tx2">
                    <a:lumMod val="50000"/>
                  </a:schemeClr>
                </a:solidFill>
                <a:effectLst/>
              </a:rPr>
              <a:t> </a:t>
            </a:r>
            <a:r>
              <a:rPr lang="ru-RU" sz="2200" b="0" dirty="0" err="1">
                <a:solidFill>
                  <a:schemeClr val="tx2">
                    <a:lumMod val="50000"/>
                  </a:schemeClr>
                </a:solidFill>
                <a:effectLst/>
              </a:rPr>
              <a:t>можливість</a:t>
            </a:r>
            <a:r>
              <a:rPr lang="ru-RU" sz="2200" b="0" dirty="0">
                <a:solidFill>
                  <a:schemeClr val="tx2">
                    <a:lumMod val="50000"/>
                  </a:schemeClr>
                </a:solidFill>
                <a:effectLst/>
              </a:rPr>
              <a:t> </a:t>
            </a:r>
            <a:r>
              <a:rPr lang="ru-RU" sz="2200" b="0" dirty="0" err="1">
                <a:solidFill>
                  <a:schemeClr val="tx2">
                    <a:lumMod val="50000"/>
                  </a:schemeClr>
                </a:solidFill>
                <a:effectLst/>
              </a:rPr>
              <a:t>ліквідатору</a:t>
            </a:r>
            <a:r>
              <a:rPr lang="ru-RU" sz="2200" b="0" dirty="0">
                <a:solidFill>
                  <a:schemeClr val="tx2">
                    <a:lumMod val="50000"/>
                  </a:schemeClr>
                </a:solidFill>
                <a:effectLst/>
              </a:rPr>
              <a:t> </a:t>
            </a:r>
            <a:r>
              <a:rPr lang="ru-RU" sz="2200" b="0" dirty="0" err="1">
                <a:solidFill>
                  <a:schemeClr val="tx2">
                    <a:lumMod val="50000"/>
                  </a:schemeClr>
                </a:solidFill>
                <a:effectLst/>
              </a:rPr>
              <a:t>продати</a:t>
            </a:r>
            <a:r>
              <a:rPr lang="ru-RU" sz="2200" b="0" dirty="0">
                <a:solidFill>
                  <a:schemeClr val="tx2">
                    <a:lumMod val="50000"/>
                  </a:schemeClr>
                </a:solidFill>
                <a:effectLst/>
              </a:rPr>
              <a:t> </a:t>
            </a:r>
            <a:r>
              <a:rPr lang="ru-RU" sz="2200" b="0" dirty="0" err="1">
                <a:solidFill>
                  <a:schemeClr val="tx2">
                    <a:lumMod val="50000"/>
                  </a:schemeClr>
                </a:solidFill>
                <a:effectLst/>
              </a:rPr>
              <a:t>майно</a:t>
            </a:r>
            <a:r>
              <a:rPr lang="ru-RU" sz="2200" b="0" dirty="0">
                <a:solidFill>
                  <a:schemeClr val="tx2">
                    <a:lumMod val="50000"/>
                  </a:schemeClr>
                </a:solidFill>
                <a:effectLst/>
              </a:rPr>
              <a:t> </a:t>
            </a:r>
            <a:r>
              <a:rPr lang="ru-RU" sz="2200" b="0" dirty="0" err="1">
                <a:solidFill>
                  <a:schemeClr val="tx2">
                    <a:lumMod val="50000"/>
                  </a:schemeClr>
                </a:solidFill>
                <a:effectLst/>
              </a:rPr>
              <a:t>дешевше</a:t>
            </a:r>
            <a:r>
              <a:rPr lang="ru-RU" sz="2200" b="0" dirty="0">
                <a:solidFill>
                  <a:schemeClr val="tx2">
                    <a:lumMod val="50000"/>
                  </a:schemeClr>
                </a:solidFill>
                <a:effectLst/>
              </a:rPr>
              <a:t> </a:t>
            </a:r>
            <a:r>
              <a:rPr lang="ru-RU" sz="2200" b="0" dirty="0" err="1">
                <a:solidFill>
                  <a:schemeClr val="tx2">
                    <a:lumMod val="50000"/>
                  </a:schemeClr>
                </a:solidFill>
                <a:effectLst/>
              </a:rPr>
              <a:t>ринкової</a:t>
            </a:r>
            <a:r>
              <a:rPr lang="ru-RU" sz="2200" b="0" dirty="0">
                <a:solidFill>
                  <a:schemeClr val="tx2">
                    <a:lumMod val="50000"/>
                  </a:schemeClr>
                </a:solidFill>
                <a:effectLst/>
              </a:rPr>
              <a:t> </a:t>
            </a:r>
            <a:r>
              <a:rPr lang="ru-RU" sz="2200" b="0" dirty="0" err="1">
                <a:solidFill>
                  <a:schemeClr val="tx2">
                    <a:lumMod val="50000"/>
                  </a:schemeClr>
                </a:solidFill>
                <a:effectLst/>
              </a:rPr>
              <a:t>ціни</a:t>
            </a:r>
            <a:r>
              <a:rPr lang="ru-RU" sz="2200" b="0" dirty="0">
                <a:solidFill>
                  <a:schemeClr val="tx2">
                    <a:lumMod val="50000"/>
                  </a:schemeClr>
                </a:solidFill>
                <a:effectLst/>
              </a:rPr>
              <a:t>. Таким чином </a:t>
            </a:r>
            <a:r>
              <a:rPr lang="ru-RU" sz="2200" b="0" dirty="0" err="1">
                <a:solidFill>
                  <a:schemeClr val="tx2">
                    <a:lumMod val="50000"/>
                  </a:schemeClr>
                </a:solidFill>
                <a:effectLst/>
              </a:rPr>
              <a:t>захищаються</a:t>
            </a:r>
            <a:r>
              <a:rPr lang="ru-RU" sz="2200" b="0" dirty="0">
                <a:solidFill>
                  <a:schemeClr val="tx2">
                    <a:lumMod val="50000"/>
                  </a:schemeClr>
                </a:solidFill>
                <a:effectLst/>
              </a:rPr>
              <a:t>  </a:t>
            </a:r>
            <a:r>
              <a:rPr lang="ru-RU" sz="2200" b="0" dirty="0" err="1">
                <a:solidFill>
                  <a:schemeClr val="tx2">
                    <a:lumMod val="50000"/>
                  </a:schemeClr>
                </a:solidFill>
                <a:effectLst/>
              </a:rPr>
              <a:t>інтереси</a:t>
            </a:r>
            <a:r>
              <a:rPr lang="ru-RU" sz="2200" b="0" dirty="0">
                <a:solidFill>
                  <a:schemeClr val="tx2">
                    <a:lumMod val="50000"/>
                  </a:schemeClr>
                </a:solidFill>
                <a:effectLst/>
              </a:rPr>
              <a:t> </a:t>
            </a:r>
            <a:r>
              <a:rPr lang="ru-RU" sz="2200" b="0" dirty="0" err="1">
                <a:solidFill>
                  <a:schemeClr val="tx2">
                    <a:lumMod val="50000"/>
                  </a:schemeClr>
                </a:solidFill>
                <a:effectLst/>
              </a:rPr>
              <a:t>кредиторів.Початковою</a:t>
            </a:r>
            <a:r>
              <a:rPr lang="ru-RU" sz="2200" b="0" dirty="0">
                <a:solidFill>
                  <a:schemeClr val="tx2">
                    <a:lumMod val="50000"/>
                  </a:schemeClr>
                </a:solidFill>
                <a:effectLst/>
              </a:rPr>
              <a:t> </a:t>
            </a:r>
            <a:r>
              <a:rPr lang="ru-RU" sz="2200" b="0" dirty="0" err="1">
                <a:solidFill>
                  <a:schemeClr val="tx2">
                    <a:lumMod val="50000"/>
                  </a:schemeClr>
                </a:solidFill>
                <a:effectLst/>
              </a:rPr>
              <a:t>ціною</a:t>
            </a:r>
            <a:r>
              <a:rPr lang="ru-RU" sz="2200" b="0" dirty="0">
                <a:solidFill>
                  <a:schemeClr val="tx2">
                    <a:lumMod val="50000"/>
                  </a:schemeClr>
                </a:solidFill>
                <a:effectLst/>
              </a:rPr>
              <a:t> повторного </a:t>
            </a:r>
            <a:r>
              <a:rPr lang="ru-RU" sz="2200" b="0" dirty="0" err="1">
                <a:solidFill>
                  <a:schemeClr val="tx2">
                    <a:lumMod val="50000"/>
                  </a:schemeClr>
                </a:solidFill>
                <a:effectLst/>
              </a:rPr>
              <a:t>аукціону</a:t>
            </a:r>
            <a:r>
              <a:rPr lang="ru-RU" sz="2200" b="0" dirty="0">
                <a:solidFill>
                  <a:schemeClr val="tx2">
                    <a:lumMod val="50000"/>
                  </a:schemeClr>
                </a:solidFill>
                <a:effectLst/>
              </a:rPr>
              <a:t> є </a:t>
            </a:r>
            <a:r>
              <a:rPr lang="ru-RU" sz="2200" b="0" dirty="0" err="1">
                <a:solidFill>
                  <a:schemeClr val="tx2">
                    <a:lumMod val="50000"/>
                  </a:schemeClr>
                </a:solidFill>
                <a:effectLst/>
              </a:rPr>
              <a:t>зменшена</a:t>
            </a:r>
            <a:r>
              <a:rPr lang="ru-RU" sz="2200" b="0" dirty="0">
                <a:solidFill>
                  <a:schemeClr val="tx2">
                    <a:lumMod val="50000"/>
                  </a:schemeClr>
                </a:solidFill>
                <a:effectLst/>
              </a:rPr>
              <a:t> на 20 </a:t>
            </a:r>
            <a:r>
              <a:rPr lang="ru-RU" sz="2200" b="0" dirty="0" err="1">
                <a:solidFill>
                  <a:schemeClr val="tx2">
                    <a:lumMod val="50000"/>
                  </a:schemeClr>
                </a:solidFill>
                <a:effectLst/>
              </a:rPr>
              <a:t>відсотків</a:t>
            </a:r>
            <a:r>
              <a:rPr lang="ru-RU" sz="2200" b="0" dirty="0">
                <a:solidFill>
                  <a:schemeClr val="tx2">
                    <a:lumMod val="50000"/>
                  </a:schemeClr>
                </a:solidFill>
                <a:effectLst/>
              </a:rPr>
              <a:t> початкова </a:t>
            </a:r>
            <a:r>
              <a:rPr lang="ru-RU" sz="2200" b="0" dirty="0" err="1">
                <a:solidFill>
                  <a:schemeClr val="tx2">
                    <a:lumMod val="50000"/>
                  </a:schemeClr>
                </a:solidFill>
                <a:effectLst/>
              </a:rPr>
              <a:t>ціна</a:t>
            </a:r>
            <a:r>
              <a:rPr lang="ru-RU" sz="2200" b="0" dirty="0">
                <a:solidFill>
                  <a:schemeClr val="tx2">
                    <a:lumMod val="50000"/>
                  </a:schemeClr>
                </a:solidFill>
                <a:effectLst/>
              </a:rPr>
              <a:t> </a:t>
            </a:r>
            <a:r>
              <a:rPr lang="ru-RU" sz="2200" b="0" dirty="0" err="1">
                <a:solidFill>
                  <a:schemeClr val="tx2">
                    <a:lumMod val="50000"/>
                  </a:schemeClr>
                </a:solidFill>
                <a:effectLst/>
              </a:rPr>
              <a:t>першого</a:t>
            </a:r>
            <a:r>
              <a:rPr lang="ru-RU" sz="2200" b="0" dirty="0">
                <a:solidFill>
                  <a:schemeClr val="tx2">
                    <a:lumMod val="50000"/>
                  </a:schemeClr>
                </a:solidFill>
                <a:effectLst/>
              </a:rPr>
              <a:t> </a:t>
            </a:r>
            <a:r>
              <a:rPr lang="ru-RU" sz="2200" b="0" dirty="0" err="1">
                <a:solidFill>
                  <a:schemeClr val="tx2">
                    <a:lumMod val="50000"/>
                  </a:schemeClr>
                </a:solidFill>
                <a:effectLst/>
              </a:rPr>
              <a:t>аукціону</a:t>
            </a:r>
            <a:r>
              <a:rPr lang="ru-RU" sz="2200" b="0" dirty="0">
                <a:solidFill>
                  <a:schemeClr val="tx2">
                    <a:lumMod val="50000"/>
                  </a:schemeClr>
                </a:solidFill>
                <a:effectLst/>
              </a:rPr>
              <a:t>. </a:t>
            </a:r>
            <a:br>
              <a:rPr lang="ru-RU" sz="2200" b="0" dirty="0">
                <a:solidFill>
                  <a:schemeClr val="tx2">
                    <a:lumMod val="50000"/>
                  </a:schemeClr>
                </a:solidFill>
                <a:effectLst/>
              </a:rPr>
            </a:br>
            <a:r>
              <a:rPr lang="ru-RU" sz="2200" b="0" dirty="0">
                <a:solidFill>
                  <a:schemeClr val="tx2">
                    <a:lumMod val="50000"/>
                  </a:schemeClr>
                </a:solidFill>
                <a:effectLst/>
              </a:rPr>
              <a:t>Початковою </a:t>
            </a:r>
            <a:r>
              <a:rPr lang="ru-RU" sz="2200" b="0" dirty="0" err="1">
                <a:solidFill>
                  <a:schemeClr val="tx2">
                    <a:lumMod val="50000"/>
                  </a:schemeClr>
                </a:solidFill>
                <a:effectLst/>
              </a:rPr>
              <a:t>ціною</a:t>
            </a:r>
            <a:r>
              <a:rPr lang="ru-RU" sz="2200" b="0" dirty="0">
                <a:solidFill>
                  <a:schemeClr val="tx2">
                    <a:lumMod val="50000"/>
                  </a:schemeClr>
                </a:solidFill>
                <a:effectLst/>
              </a:rPr>
              <a:t> другого повторного </a:t>
            </a:r>
            <a:r>
              <a:rPr lang="ru-RU" sz="2200" b="0" dirty="0" err="1">
                <a:solidFill>
                  <a:schemeClr val="tx2">
                    <a:lumMod val="50000"/>
                  </a:schemeClr>
                </a:solidFill>
                <a:effectLst/>
              </a:rPr>
              <a:t>аукціону</a:t>
            </a:r>
            <a:r>
              <a:rPr lang="ru-RU" sz="2200" b="0" dirty="0">
                <a:solidFill>
                  <a:schemeClr val="tx2">
                    <a:lumMod val="50000"/>
                  </a:schemeClr>
                </a:solidFill>
                <a:effectLst/>
              </a:rPr>
              <a:t> є </a:t>
            </a:r>
            <a:r>
              <a:rPr lang="ru-RU" sz="2200" b="0" dirty="0" err="1">
                <a:solidFill>
                  <a:schemeClr val="tx2">
                    <a:lumMod val="50000"/>
                  </a:schemeClr>
                </a:solidFill>
                <a:effectLst/>
              </a:rPr>
              <a:t>зменшена</a:t>
            </a:r>
            <a:r>
              <a:rPr lang="ru-RU" sz="2200" b="0" dirty="0">
                <a:solidFill>
                  <a:schemeClr val="tx2">
                    <a:lumMod val="50000"/>
                  </a:schemeClr>
                </a:solidFill>
                <a:effectLst/>
              </a:rPr>
              <a:t> на 25 </a:t>
            </a:r>
            <a:r>
              <a:rPr lang="ru-RU" sz="2200" b="0" dirty="0" err="1">
                <a:solidFill>
                  <a:schemeClr val="tx2">
                    <a:lumMod val="50000"/>
                  </a:schemeClr>
                </a:solidFill>
                <a:effectLst/>
              </a:rPr>
              <a:t>відсотків</a:t>
            </a:r>
            <a:r>
              <a:rPr lang="ru-RU" sz="2200" b="0" dirty="0">
                <a:solidFill>
                  <a:schemeClr val="tx2">
                    <a:lumMod val="50000"/>
                  </a:schemeClr>
                </a:solidFill>
                <a:effectLst/>
              </a:rPr>
              <a:t> початкова </a:t>
            </a:r>
            <a:r>
              <a:rPr lang="ru-RU" sz="2200" b="0" dirty="0" err="1">
                <a:solidFill>
                  <a:schemeClr val="tx2">
                    <a:lumMod val="50000"/>
                  </a:schemeClr>
                </a:solidFill>
                <a:effectLst/>
              </a:rPr>
              <a:t>ціна</a:t>
            </a:r>
            <a:r>
              <a:rPr lang="ru-RU" sz="2200" b="0" dirty="0">
                <a:solidFill>
                  <a:schemeClr val="tx2">
                    <a:lumMod val="50000"/>
                  </a:schemeClr>
                </a:solidFill>
                <a:effectLst/>
              </a:rPr>
              <a:t> </a:t>
            </a:r>
            <a:r>
              <a:rPr lang="ru-RU" sz="2200" b="0" dirty="0" err="1">
                <a:solidFill>
                  <a:schemeClr val="tx2">
                    <a:lumMod val="50000"/>
                  </a:schemeClr>
                </a:solidFill>
                <a:effectLst/>
              </a:rPr>
              <a:t>першого</a:t>
            </a:r>
            <a:r>
              <a:rPr lang="ru-RU" sz="2200" b="0" dirty="0">
                <a:solidFill>
                  <a:schemeClr val="tx2">
                    <a:lumMod val="50000"/>
                  </a:schemeClr>
                </a:solidFill>
                <a:effectLst/>
              </a:rPr>
              <a:t> повторного </a:t>
            </a:r>
            <a:r>
              <a:rPr lang="ru-RU" sz="2200" b="0" dirty="0" err="1">
                <a:solidFill>
                  <a:schemeClr val="tx2">
                    <a:lumMod val="50000"/>
                  </a:schemeClr>
                </a:solidFill>
                <a:effectLst/>
              </a:rPr>
              <a:t>аукціону</a:t>
            </a:r>
            <a:r>
              <a:rPr lang="ru-RU" sz="2200" b="0" dirty="0">
                <a:solidFill>
                  <a:schemeClr val="tx2">
                    <a:lumMod val="50000"/>
                  </a:schemeClr>
                </a:solidFill>
                <a:effectLst/>
              </a:rPr>
              <a:t>.</a:t>
            </a:r>
            <a:br>
              <a:rPr lang="ru-RU" sz="2200" b="0" dirty="0">
                <a:solidFill>
                  <a:schemeClr val="bg2">
                    <a:lumMod val="50000"/>
                  </a:schemeClr>
                </a:solidFill>
                <a:effectLst/>
              </a:rPr>
            </a:br>
            <a:br>
              <a:rPr lang="ru-RU" sz="2200" b="0" dirty="0">
                <a:solidFill>
                  <a:schemeClr val="bg2">
                    <a:lumMod val="50000"/>
                  </a:schemeClr>
                </a:solidFill>
                <a:effectLst/>
              </a:rPr>
            </a:br>
            <a:endParaRPr lang="ru-RU" sz="2200" dirty="0">
              <a:solidFill>
                <a:schemeClr val="bg2">
                  <a:lumMod val="50000"/>
                </a:schemeClr>
              </a:solidFill>
            </a:endParaRPr>
          </a:p>
        </p:txBody>
      </p:sp>
    </p:spTree>
    <p:extLst>
      <p:ext uri="{BB962C8B-B14F-4D97-AF65-F5344CB8AC3E}">
        <p14:creationId xmlns:p14="http://schemas.microsoft.com/office/powerpoint/2010/main" val="3472171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4932040" y="908720"/>
            <a:ext cx="3960440" cy="4536504"/>
          </a:xfrm>
        </p:spPr>
      </p:pic>
      <p:sp>
        <p:nvSpPr>
          <p:cNvPr id="2" name="Заголовок 1"/>
          <p:cNvSpPr>
            <a:spLocks noGrp="1"/>
          </p:cNvSpPr>
          <p:nvPr>
            <p:ph type="title"/>
          </p:nvPr>
        </p:nvSpPr>
        <p:spPr>
          <a:xfrm>
            <a:off x="-16695" y="161962"/>
            <a:ext cx="5740823" cy="6120680"/>
          </a:xfrm>
        </p:spPr>
        <p:txBody>
          <a:bodyPr/>
          <a:lstStyle/>
          <a:p>
            <a:pPr marL="0" indent="0" algn="ctr">
              <a:buNone/>
            </a:pPr>
            <a:r>
              <a:rPr lang="ru-RU" sz="2000" dirty="0" err="1">
                <a:solidFill>
                  <a:schemeClr val="tx2">
                    <a:lumMod val="50000"/>
                  </a:schemeClr>
                </a:solidFill>
                <a:effectLst/>
              </a:rPr>
              <a:t>Покупець</a:t>
            </a:r>
            <a:r>
              <a:rPr lang="ru-RU" sz="2000" dirty="0">
                <a:solidFill>
                  <a:schemeClr val="tx2">
                    <a:lumMod val="50000"/>
                  </a:schemeClr>
                </a:solidFill>
                <a:effectLst/>
              </a:rPr>
              <a:t> </a:t>
            </a:r>
            <a:r>
              <a:rPr lang="ru-RU" sz="2000" dirty="0" err="1">
                <a:solidFill>
                  <a:schemeClr val="tx2">
                    <a:lumMod val="50000"/>
                  </a:schemeClr>
                </a:solidFill>
                <a:effectLst/>
              </a:rPr>
              <a:t>зобов’язаний</a:t>
            </a:r>
            <a:r>
              <a:rPr lang="ru-RU" sz="2000" dirty="0">
                <a:solidFill>
                  <a:schemeClr val="tx2">
                    <a:lumMod val="50000"/>
                  </a:schemeClr>
                </a:solidFill>
                <a:effectLst/>
              </a:rPr>
              <a:t> </a:t>
            </a:r>
            <a:r>
              <a:rPr lang="ru-RU" sz="2000" dirty="0" err="1">
                <a:solidFill>
                  <a:schemeClr val="tx2">
                    <a:lumMod val="50000"/>
                  </a:schemeClr>
                </a:solidFill>
                <a:effectLst/>
              </a:rPr>
              <a:t>сплатити</a:t>
            </a:r>
            <a:r>
              <a:rPr lang="ru-RU" sz="2000" dirty="0">
                <a:solidFill>
                  <a:schemeClr val="tx2">
                    <a:lumMod val="50000"/>
                  </a:schemeClr>
                </a:solidFill>
                <a:effectLst/>
              </a:rPr>
              <a:t> </a:t>
            </a:r>
            <a:r>
              <a:rPr lang="ru-RU" sz="2000" dirty="0" err="1">
                <a:solidFill>
                  <a:schemeClr val="tx2">
                    <a:lumMod val="50000"/>
                  </a:schemeClr>
                </a:solidFill>
                <a:effectLst/>
              </a:rPr>
              <a:t>запропоновану</a:t>
            </a:r>
            <a:r>
              <a:rPr lang="ru-RU" sz="2000" dirty="0">
                <a:solidFill>
                  <a:schemeClr val="tx2">
                    <a:lumMod val="50000"/>
                  </a:schemeClr>
                </a:solidFill>
                <a:effectLst/>
              </a:rPr>
              <a:t> ним </a:t>
            </a:r>
            <a:r>
              <a:rPr lang="ru-RU" sz="2000" dirty="0" err="1">
                <a:solidFill>
                  <a:schemeClr val="tx2">
                    <a:lumMod val="50000"/>
                  </a:schemeClr>
                </a:solidFill>
                <a:effectLst/>
              </a:rPr>
              <a:t>ціну</a:t>
            </a:r>
            <a:r>
              <a:rPr lang="ru-RU" sz="2000" dirty="0">
                <a:solidFill>
                  <a:schemeClr val="tx2">
                    <a:lumMod val="50000"/>
                  </a:schemeClr>
                </a:solidFill>
                <a:effectLst/>
              </a:rPr>
              <a:t> (з </a:t>
            </a:r>
            <a:r>
              <a:rPr lang="ru-RU" sz="2000" dirty="0" err="1">
                <a:solidFill>
                  <a:schemeClr val="tx2">
                    <a:lumMod val="50000"/>
                  </a:schemeClr>
                </a:solidFill>
                <a:effectLst/>
              </a:rPr>
              <a:t>урахуванням</a:t>
            </a:r>
            <a:r>
              <a:rPr lang="ru-RU" sz="2000" dirty="0">
                <a:solidFill>
                  <a:schemeClr val="tx2">
                    <a:lumMod val="50000"/>
                  </a:schemeClr>
                </a:solidFill>
                <a:effectLst/>
              </a:rPr>
              <a:t> </a:t>
            </a:r>
            <a:r>
              <a:rPr lang="ru-RU" sz="2000" dirty="0" err="1">
                <a:solidFill>
                  <a:schemeClr val="tx2">
                    <a:lumMod val="50000"/>
                  </a:schemeClr>
                </a:solidFill>
                <a:effectLst/>
              </a:rPr>
              <a:t>різниці</a:t>
            </a:r>
            <a:r>
              <a:rPr lang="ru-RU" sz="2000" dirty="0">
                <a:solidFill>
                  <a:schemeClr val="tx2">
                    <a:lumMod val="50000"/>
                  </a:schemeClr>
                </a:solidFill>
                <a:effectLst/>
              </a:rPr>
              <a:t> </a:t>
            </a:r>
            <a:r>
              <a:rPr lang="ru-RU" sz="2000" dirty="0" err="1">
                <a:solidFill>
                  <a:schemeClr val="tx2">
                    <a:lumMod val="50000"/>
                  </a:schemeClr>
                </a:solidFill>
                <a:effectLst/>
              </a:rPr>
              <a:t>між</a:t>
            </a:r>
            <a:r>
              <a:rPr lang="ru-RU" sz="2000" dirty="0">
                <a:solidFill>
                  <a:schemeClr val="tx2">
                    <a:lumMod val="50000"/>
                  </a:schemeClr>
                </a:solidFill>
                <a:effectLst/>
              </a:rPr>
              <a:t> </a:t>
            </a:r>
            <a:r>
              <a:rPr lang="ru-RU" sz="2000" dirty="0" err="1">
                <a:solidFill>
                  <a:schemeClr val="tx2">
                    <a:lumMod val="50000"/>
                  </a:schemeClr>
                </a:solidFill>
                <a:effectLst/>
              </a:rPr>
              <a:t>розміром</a:t>
            </a:r>
            <a:r>
              <a:rPr lang="ru-RU" sz="2000" dirty="0">
                <a:solidFill>
                  <a:schemeClr val="tx2">
                    <a:lumMod val="50000"/>
                  </a:schemeClr>
                </a:solidFill>
                <a:effectLst/>
              </a:rPr>
              <a:t> </a:t>
            </a:r>
            <a:r>
              <a:rPr lang="ru-RU" sz="2000" dirty="0" err="1">
                <a:solidFill>
                  <a:schemeClr val="tx2">
                    <a:lumMod val="50000"/>
                  </a:schemeClr>
                </a:solidFill>
                <a:effectLst/>
              </a:rPr>
              <a:t>сплаченого</a:t>
            </a:r>
            <a:r>
              <a:rPr lang="ru-RU" sz="2000" dirty="0">
                <a:solidFill>
                  <a:schemeClr val="tx2">
                    <a:lumMod val="50000"/>
                  </a:schemeClr>
                </a:solidFill>
                <a:effectLst/>
              </a:rPr>
              <a:t> </a:t>
            </a:r>
            <a:r>
              <a:rPr lang="ru-RU" sz="2000" dirty="0" err="1">
                <a:solidFill>
                  <a:schemeClr val="tx2">
                    <a:lumMod val="50000"/>
                  </a:schemeClr>
                </a:solidFill>
                <a:effectLst/>
              </a:rPr>
              <a:t>гарантійного</a:t>
            </a:r>
            <a:r>
              <a:rPr lang="ru-RU" sz="2000" dirty="0">
                <a:solidFill>
                  <a:schemeClr val="tx2">
                    <a:lumMod val="50000"/>
                  </a:schemeClr>
                </a:solidFill>
                <a:effectLst/>
              </a:rPr>
              <a:t> </a:t>
            </a:r>
            <a:r>
              <a:rPr lang="ru-RU" sz="2000" dirty="0" err="1">
                <a:solidFill>
                  <a:schemeClr val="tx2">
                    <a:lumMod val="50000"/>
                  </a:schemeClr>
                </a:solidFill>
                <a:effectLst/>
              </a:rPr>
              <a:t>внеску</a:t>
            </a:r>
            <a:r>
              <a:rPr lang="ru-RU" sz="2000" dirty="0">
                <a:solidFill>
                  <a:schemeClr val="tx2">
                    <a:lumMod val="50000"/>
                  </a:schemeClr>
                </a:solidFill>
                <a:effectLst/>
              </a:rPr>
              <a:t> і </a:t>
            </a:r>
            <a:r>
              <a:rPr lang="ru-RU" sz="2000" dirty="0" err="1">
                <a:solidFill>
                  <a:schemeClr val="tx2">
                    <a:lumMod val="50000"/>
                  </a:schemeClr>
                </a:solidFill>
                <a:effectLst/>
              </a:rPr>
              <a:t>розміром</a:t>
            </a:r>
            <a:r>
              <a:rPr lang="ru-RU" sz="2000" dirty="0">
                <a:solidFill>
                  <a:schemeClr val="tx2">
                    <a:lumMod val="50000"/>
                  </a:schemeClr>
                </a:solidFill>
                <a:effectLst/>
              </a:rPr>
              <a:t> </a:t>
            </a:r>
            <a:r>
              <a:rPr lang="ru-RU" sz="2000" dirty="0" err="1">
                <a:solidFill>
                  <a:schemeClr val="tx2">
                    <a:lumMod val="50000"/>
                  </a:schemeClr>
                </a:solidFill>
                <a:effectLst/>
              </a:rPr>
              <a:t>винагороди</a:t>
            </a:r>
            <a:r>
              <a:rPr lang="ru-RU" sz="2000" dirty="0">
                <a:solidFill>
                  <a:schemeClr val="tx2">
                    <a:lumMod val="50000"/>
                  </a:schemeClr>
                </a:solidFill>
                <a:effectLst/>
              </a:rPr>
              <a:t> оператора </a:t>
            </a:r>
            <a:r>
              <a:rPr lang="ru-RU" sz="2000" dirty="0" err="1">
                <a:solidFill>
                  <a:schemeClr val="tx2">
                    <a:lumMod val="50000"/>
                  </a:schemeClr>
                </a:solidFill>
                <a:effectLst/>
              </a:rPr>
              <a:t>авторизованого</a:t>
            </a:r>
            <a:r>
              <a:rPr lang="ru-RU" sz="2000" dirty="0">
                <a:solidFill>
                  <a:schemeClr val="tx2">
                    <a:lumMod val="50000"/>
                  </a:schemeClr>
                </a:solidFill>
                <a:effectLst/>
              </a:rPr>
              <a:t> </a:t>
            </a:r>
            <a:r>
              <a:rPr lang="ru-RU" sz="2000" dirty="0" err="1">
                <a:solidFill>
                  <a:schemeClr val="tx2">
                    <a:lumMod val="50000"/>
                  </a:schemeClr>
                </a:solidFill>
                <a:effectLst/>
              </a:rPr>
              <a:t>електронного</a:t>
            </a:r>
            <a:r>
              <a:rPr lang="ru-RU" sz="2000" dirty="0">
                <a:solidFill>
                  <a:schemeClr val="tx2">
                    <a:lumMod val="50000"/>
                  </a:schemeClr>
                </a:solidFill>
                <a:effectLst/>
              </a:rPr>
              <a:t> </a:t>
            </a:r>
            <a:r>
              <a:rPr lang="ru-RU" sz="2000" dirty="0" err="1">
                <a:solidFill>
                  <a:schemeClr val="tx2">
                    <a:lumMod val="50000"/>
                  </a:schemeClr>
                </a:solidFill>
                <a:effectLst/>
              </a:rPr>
              <a:t>майданчика</a:t>
            </a:r>
            <a:r>
              <a:rPr lang="ru-RU" sz="2000" dirty="0">
                <a:solidFill>
                  <a:schemeClr val="tx2">
                    <a:lumMod val="50000"/>
                  </a:schemeClr>
                </a:solidFill>
                <a:effectLst/>
              </a:rPr>
              <a:t>) на </a:t>
            </a:r>
            <a:r>
              <a:rPr lang="ru-RU" sz="2000" dirty="0" err="1">
                <a:solidFill>
                  <a:schemeClr val="tx2">
                    <a:lumMod val="50000"/>
                  </a:schemeClr>
                </a:solidFill>
                <a:effectLst/>
              </a:rPr>
              <a:t>ліквідаційний</a:t>
            </a:r>
            <a:r>
              <a:rPr lang="ru-RU" sz="2000" dirty="0">
                <a:solidFill>
                  <a:schemeClr val="tx2">
                    <a:lumMod val="50000"/>
                  </a:schemeClr>
                </a:solidFill>
                <a:effectLst/>
              </a:rPr>
              <a:t> </a:t>
            </a:r>
            <a:r>
              <a:rPr lang="ru-RU" sz="2000" dirty="0" err="1">
                <a:solidFill>
                  <a:schemeClr val="tx2">
                    <a:lumMod val="50000"/>
                  </a:schemeClr>
                </a:solidFill>
                <a:effectLst/>
              </a:rPr>
              <a:t>рахунок</a:t>
            </a:r>
            <a:r>
              <a:rPr lang="ru-RU" sz="2000" dirty="0">
                <a:solidFill>
                  <a:schemeClr val="tx2">
                    <a:lumMod val="50000"/>
                  </a:schemeClr>
                </a:solidFill>
                <a:effectLst/>
              </a:rPr>
              <a:t> </a:t>
            </a:r>
            <a:r>
              <a:rPr lang="ru-RU" sz="2000" dirty="0" err="1">
                <a:solidFill>
                  <a:schemeClr val="tx2">
                    <a:lumMod val="50000"/>
                  </a:schemeClr>
                </a:solidFill>
                <a:effectLst/>
              </a:rPr>
              <a:t>боржника</a:t>
            </a:r>
            <a:r>
              <a:rPr lang="ru-RU" sz="2000" dirty="0">
                <a:solidFill>
                  <a:schemeClr val="tx2">
                    <a:lumMod val="50000"/>
                  </a:schemeClr>
                </a:solidFill>
                <a:effectLst/>
              </a:rPr>
              <a:t> </a:t>
            </a:r>
            <a:r>
              <a:rPr lang="ru-RU" sz="2000" dirty="0" err="1">
                <a:solidFill>
                  <a:schemeClr val="tx2">
                    <a:lumMod val="50000"/>
                  </a:schemeClr>
                </a:solidFill>
                <a:effectLst/>
              </a:rPr>
              <a:t>протягом</a:t>
            </a:r>
            <a:r>
              <a:rPr lang="ru-RU" sz="2000" dirty="0">
                <a:solidFill>
                  <a:schemeClr val="tx2">
                    <a:lumMod val="50000"/>
                  </a:schemeClr>
                </a:solidFill>
                <a:effectLst/>
              </a:rPr>
              <a:t> 10 </a:t>
            </a:r>
            <a:r>
              <a:rPr lang="ru-RU" sz="2000" dirty="0" err="1">
                <a:solidFill>
                  <a:schemeClr val="tx2">
                    <a:lumMod val="50000"/>
                  </a:schemeClr>
                </a:solidFill>
                <a:effectLst/>
              </a:rPr>
              <a:t>робочих</a:t>
            </a:r>
            <a:r>
              <a:rPr lang="ru-RU" sz="2000" dirty="0">
                <a:solidFill>
                  <a:schemeClr val="tx2">
                    <a:lumMod val="50000"/>
                  </a:schemeClr>
                </a:solidFill>
                <a:effectLst/>
              </a:rPr>
              <a:t> </a:t>
            </a:r>
            <a:r>
              <a:rPr lang="ru-RU" sz="2000" dirty="0" err="1">
                <a:solidFill>
                  <a:schemeClr val="tx2">
                    <a:lumMod val="50000"/>
                  </a:schemeClr>
                </a:solidFill>
                <a:effectLst/>
              </a:rPr>
              <a:t>днів</a:t>
            </a:r>
            <a:r>
              <a:rPr lang="ru-RU" sz="2000" dirty="0">
                <a:solidFill>
                  <a:schemeClr val="tx2">
                    <a:lumMod val="50000"/>
                  </a:schemeClr>
                </a:solidFill>
                <a:effectLst/>
              </a:rPr>
              <a:t> з дня </a:t>
            </a:r>
            <a:r>
              <a:rPr lang="ru-RU" sz="2000" dirty="0" err="1">
                <a:solidFill>
                  <a:schemeClr val="tx2">
                    <a:lumMod val="50000"/>
                  </a:schemeClr>
                </a:solidFill>
                <a:effectLst/>
              </a:rPr>
              <a:t>оприлюднення</a:t>
            </a:r>
            <a:r>
              <a:rPr lang="ru-RU" sz="2000" dirty="0">
                <a:solidFill>
                  <a:schemeClr val="tx2">
                    <a:lumMod val="50000"/>
                  </a:schemeClr>
                </a:solidFill>
                <a:effectLst/>
              </a:rPr>
              <a:t> в </a:t>
            </a:r>
            <a:r>
              <a:rPr lang="ru-RU" sz="2000" dirty="0" err="1">
                <a:solidFill>
                  <a:schemeClr val="tx2">
                    <a:lumMod val="50000"/>
                  </a:schemeClr>
                </a:solidFill>
                <a:effectLst/>
              </a:rPr>
              <a:t>електронній</a:t>
            </a:r>
            <a:r>
              <a:rPr lang="ru-RU" sz="2000" dirty="0">
                <a:solidFill>
                  <a:schemeClr val="tx2">
                    <a:lumMod val="50000"/>
                  </a:schemeClr>
                </a:solidFill>
                <a:effectLst/>
              </a:rPr>
              <a:t> </a:t>
            </a:r>
            <a:r>
              <a:rPr lang="ru-RU" sz="2000" dirty="0" err="1">
                <a:solidFill>
                  <a:schemeClr val="tx2">
                    <a:lumMod val="50000"/>
                  </a:schemeClr>
                </a:solidFill>
                <a:effectLst/>
              </a:rPr>
              <a:t>торговій</a:t>
            </a:r>
            <a:r>
              <a:rPr lang="ru-RU" sz="2000" dirty="0">
                <a:solidFill>
                  <a:schemeClr val="tx2">
                    <a:lumMod val="50000"/>
                  </a:schemeClr>
                </a:solidFill>
                <a:effectLst/>
              </a:rPr>
              <a:t> </a:t>
            </a:r>
            <a:r>
              <a:rPr lang="ru-RU" sz="2000" dirty="0" err="1">
                <a:solidFill>
                  <a:schemeClr val="tx2">
                    <a:lumMod val="50000"/>
                  </a:schemeClr>
                </a:solidFill>
                <a:effectLst/>
              </a:rPr>
              <a:t>системі</a:t>
            </a:r>
            <a:r>
              <a:rPr lang="ru-RU" sz="2000" dirty="0">
                <a:solidFill>
                  <a:schemeClr val="tx2">
                    <a:lumMod val="50000"/>
                  </a:schemeClr>
                </a:solidFill>
                <a:effectLst/>
              </a:rPr>
              <a:t> </a:t>
            </a:r>
            <a:r>
              <a:rPr lang="ru-RU" sz="2000" dirty="0" err="1">
                <a:solidFill>
                  <a:schemeClr val="tx2">
                    <a:lumMod val="50000"/>
                  </a:schemeClr>
                </a:solidFill>
                <a:effectLst/>
              </a:rPr>
              <a:t>інформації</a:t>
            </a:r>
            <a:r>
              <a:rPr lang="ru-RU" sz="2000" dirty="0">
                <a:solidFill>
                  <a:schemeClr val="tx2">
                    <a:lumMod val="50000"/>
                  </a:schemeClr>
                </a:solidFill>
                <a:effectLst/>
              </a:rPr>
              <a:t> про </a:t>
            </a:r>
            <a:r>
              <a:rPr lang="ru-RU" sz="2000" dirty="0" err="1">
                <a:solidFill>
                  <a:schemeClr val="tx2">
                    <a:lumMod val="50000"/>
                  </a:schemeClr>
                </a:solidFill>
                <a:effectLst/>
              </a:rPr>
              <a:t>результати</a:t>
            </a:r>
            <a:r>
              <a:rPr lang="ru-RU" sz="2000" dirty="0">
                <a:solidFill>
                  <a:schemeClr val="tx2">
                    <a:lumMod val="50000"/>
                  </a:schemeClr>
                </a:solidFill>
                <a:effectLst/>
              </a:rPr>
              <a:t> </a:t>
            </a:r>
            <a:r>
              <a:rPr lang="ru-RU" sz="2000" dirty="0" err="1">
                <a:solidFill>
                  <a:schemeClr val="tx2">
                    <a:lumMod val="50000"/>
                  </a:schemeClr>
                </a:solidFill>
                <a:effectLst/>
              </a:rPr>
              <a:t>аукціону</a:t>
            </a:r>
            <a:r>
              <a:rPr lang="ru-RU" sz="2000" dirty="0">
                <a:solidFill>
                  <a:schemeClr val="tx2">
                    <a:lumMod val="50000"/>
                  </a:schemeClr>
                </a:solidFill>
                <a:effectLst/>
              </a:rPr>
              <a:t>.</a:t>
            </a:r>
            <a:br>
              <a:rPr lang="ru-RU" sz="2000" dirty="0">
                <a:solidFill>
                  <a:schemeClr val="tx2">
                    <a:lumMod val="50000"/>
                  </a:schemeClr>
                </a:solidFill>
                <a:effectLst/>
              </a:rPr>
            </a:br>
            <a:r>
              <a:rPr lang="ru-RU" sz="2000" dirty="0">
                <a:solidFill>
                  <a:schemeClr val="tx2">
                    <a:lumMod val="50000"/>
                  </a:schemeClr>
                </a:solidFill>
                <a:effectLst/>
              </a:rPr>
              <a:t>За </a:t>
            </a:r>
            <a:r>
              <a:rPr lang="ru-RU" sz="2000" dirty="0" err="1">
                <a:solidFill>
                  <a:schemeClr val="tx2">
                    <a:lumMod val="50000"/>
                  </a:schemeClr>
                </a:solidFill>
                <a:effectLst/>
              </a:rPr>
              <a:t>умови</a:t>
            </a:r>
            <a:r>
              <a:rPr lang="ru-RU" sz="2000" dirty="0">
                <a:solidFill>
                  <a:schemeClr val="tx2">
                    <a:lumMod val="50000"/>
                  </a:schemeClr>
                </a:solidFill>
                <a:effectLst/>
              </a:rPr>
              <a:t> </a:t>
            </a:r>
            <a:r>
              <a:rPr lang="ru-RU" sz="2000" dirty="0" err="1">
                <a:solidFill>
                  <a:schemeClr val="tx2">
                    <a:lumMod val="50000"/>
                  </a:schemeClr>
                </a:solidFill>
                <a:effectLst/>
              </a:rPr>
              <a:t>сплати</a:t>
            </a:r>
            <a:r>
              <a:rPr lang="ru-RU" sz="2000" dirty="0">
                <a:solidFill>
                  <a:schemeClr val="tx2">
                    <a:lumMod val="50000"/>
                  </a:schemeClr>
                </a:solidFill>
                <a:effectLst/>
              </a:rPr>
              <a:t> </a:t>
            </a:r>
            <a:r>
              <a:rPr lang="ru-RU" sz="2000" dirty="0" err="1">
                <a:solidFill>
                  <a:schemeClr val="tx2">
                    <a:lumMod val="50000"/>
                  </a:schemeClr>
                </a:solidFill>
                <a:effectLst/>
              </a:rPr>
              <a:t>покупцем</a:t>
            </a:r>
            <a:r>
              <a:rPr lang="ru-RU" sz="2000" dirty="0">
                <a:solidFill>
                  <a:schemeClr val="tx2">
                    <a:lumMod val="50000"/>
                  </a:schemeClr>
                </a:solidFill>
                <a:effectLst/>
              </a:rPr>
              <a:t> не </a:t>
            </a:r>
            <a:r>
              <a:rPr lang="ru-RU" sz="2000" dirty="0" err="1">
                <a:solidFill>
                  <a:schemeClr val="tx2">
                    <a:lumMod val="50000"/>
                  </a:schemeClr>
                </a:solidFill>
                <a:effectLst/>
              </a:rPr>
              <a:t>менш</a:t>
            </a:r>
            <a:r>
              <a:rPr lang="ru-RU" sz="2000" dirty="0">
                <a:solidFill>
                  <a:schemeClr val="tx2">
                    <a:lumMod val="50000"/>
                  </a:schemeClr>
                </a:solidFill>
                <a:effectLst/>
              </a:rPr>
              <a:t> як 50 </a:t>
            </a:r>
            <a:r>
              <a:rPr lang="ru-RU" sz="2000" dirty="0" err="1">
                <a:solidFill>
                  <a:schemeClr val="tx2">
                    <a:lumMod val="50000"/>
                  </a:schemeClr>
                </a:solidFill>
                <a:effectLst/>
              </a:rPr>
              <a:t>відсотків</a:t>
            </a:r>
            <a:r>
              <a:rPr lang="ru-RU" sz="2000" dirty="0">
                <a:solidFill>
                  <a:schemeClr val="tx2">
                    <a:lumMod val="50000"/>
                  </a:schemeClr>
                </a:solidFill>
                <a:effectLst/>
              </a:rPr>
              <a:t> </a:t>
            </a:r>
            <a:r>
              <a:rPr lang="ru-RU" sz="2000" dirty="0" err="1">
                <a:solidFill>
                  <a:schemeClr val="tx2">
                    <a:lumMod val="50000"/>
                  </a:schemeClr>
                </a:solidFill>
                <a:effectLst/>
              </a:rPr>
              <a:t>належної</a:t>
            </a:r>
            <a:r>
              <a:rPr lang="ru-RU" sz="2000" dirty="0">
                <a:solidFill>
                  <a:schemeClr val="tx2">
                    <a:lumMod val="50000"/>
                  </a:schemeClr>
                </a:solidFill>
                <a:effectLst/>
              </a:rPr>
              <a:t> до </a:t>
            </a:r>
            <a:r>
              <a:rPr lang="ru-RU" sz="2000" dirty="0" err="1">
                <a:solidFill>
                  <a:schemeClr val="tx2">
                    <a:lumMod val="50000"/>
                  </a:schemeClr>
                </a:solidFill>
                <a:effectLst/>
              </a:rPr>
              <a:t>сплати</a:t>
            </a:r>
            <a:r>
              <a:rPr lang="ru-RU" sz="2000" dirty="0">
                <a:solidFill>
                  <a:schemeClr val="tx2">
                    <a:lumMod val="50000"/>
                  </a:schemeClr>
                </a:solidFill>
                <a:effectLst/>
              </a:rPr>
              <a:t> </a:t>
            </a:r>
            <a:r>
              <a:rPr lang="ru-RU" sz="2000" dirty="0" err="1">
                <a:solidFill>
                  <a:schemeClr val="tx2">
                    <a:lumMod val="50000"/>
                  </a:schemeClr>
                </a:solidFill>
                <a:effectLst/>
              </a:rPr>
              <a:t>суми</a:t>
            </a:r>
            <a:r>
              <a:rPr lang="ru-RU" sz="2000" dirty="0">
                <a:solidFill>
                  <a:schemeClr val="tx2">
                    <a:lumMod val="50000"/>
                  </a:schemeClr>
                </a:solidFill>
                <a:effectLst/>
              </a:rPr>
              <a:t> строк оплати </a:t>
            </a:r>
            <a:r>
              <a:rPr lang="ru-RU" sz="2000" dirty="0" err="1">
                <a:solidFill>
                  <a:schemeClr val="tx2">
                    <a:lumMod val="50000"/>
                  </a:schemeClr>
                </a:solidFill>
                <a:effectLst/>
              </a:rPr>
              <a:t>продовжується</a:t>
            </a:r>
            <a:r>
              <a:rPr lang="ru-RU" sz="2000" dirty="0">
                <a:solidFill>
                  <a:schemeClr val="tx2">
                    <a:lumMod val="50000"/>
                  </a:schemeClr>
                </a:solidFill>
                <a:effectLst/>
              </a:rPr>
              <a:t> на 10 </a:t>
            </a:r>
            <a:r>
              <a:rPr lang="ru-RU" sz="2000" dirty="0" err="1">
                <a:solidFill>
                  <a:schemeClr val="tx2">
                    <a:lumMod val="50000"/>
                  </a:schemeClr>
                </a:solidFill>
                <a:effectLst/>
              </a:rPr>
              <a:t>календарних</a:t>
            </a:r>
            <a:r>
              <a:rPr lang="ru-RU" sz="2000" dirty="0">
                <a:solidFill>
                  <a:schemeClr val="tx2">
                    <a:lumMod val="50000"/>
                  </a:schemeClr>
                </a:solidFill>
                <a:effectLst/>
              </a:rPr>
              <a:t> </a:t>
            </a:r>
            <a:r>
              <a:rPr lang="ru-RU" sz="2000" dirty="0" err="1">
                <a:solidFill>
                  <a:schemeClr val="tx2">
                    <a:lumMod val="50000"/>
                  </a:schemeClr>
                </a:solidFill>
                <a:effectLst/>
              </a:rPr>
              <a:t>днів</a:t>
            </a:r>
            <a:r>
              <a:rPr lang="ru-RU" sz="2000" dirty="0">
                <a:solidFill>
                  <a:schemeClr val="tx2">
                    <a:lumMod val="50000"/>
                  </a:schemeClr>
                </a:solidFill>
                <a:effectLst/>
              </a:rPr>
              <a:t>. </a:t>
            </a:r>
            <a:br>
              <a:rPr lang="ru-RU" sz="2000" dirty="0">
                <a:solidFill>
                  <a:schemeClr val="tx2">
                    <a:lumMod val="50000"/>
                  </a:schemeClr>
                </a:solidFill>
                <a:effectLst/>
              </a:rPr>
            </a:br>
            <a:r>
              <a:rPr lang="ru-RU" sz="2000" dirty="0" err="1">
                <a:solidFill>
                  <a:schemeClr val="tx2">
                    <a:lumMod val="50000"/>
                  </a:schemeClr>
                </a:solidFill>
                <a:effectLst/>
              </a:rPr>
              <a:t>Замовник</a:t>
            </a:r>
            <a:r>
              <a:rPr lang="ru-RU" sz="2000" dirty="0">
                <a:solidFill>
                  <a:schemeClr val="tx2">
                    <a:lumMod val="50000"/>
                  </a:schemeClr>
                </a:solidFill>
                <a:effectLst/>
              </a:rPr>
              <a:t> </a:t>
            </a:r>
            <a:r>
              <a:rPr lang="ru-RU" sz="2000" dirty="0" err="1">
                <a:solidFill>
                  <a:schemeClr val="tx2">
                    <a:lumMod val="50000"/>
                  </a:schemeClr>
                </a:solidFill>
                <a:effectLst/>
              </a:rPr>
              <a:t>зобов’язаний</a:t>
            </a:r>
            <a:r>
              <a:rPr lang="ru-RU" sz="2000" dirty="0">
                <a:solidFill>
                  <a:schemeClr val="tx2">
                    <a:lumMod val="50000"/>
                  </a:schemeClr>
                </a:solidFill>
                <a:effectLst/>
              </a:rPr>
              <a:t> </a:t>
            </a:r>
            <a:r>
              <a:rPr lang="ru-RU" sz="2000" dirty="0" err="1">
                <a:solidFill>
                  <a:schemeClr val="tx2">
                    <a:lumMod val="50000"/>
                  </a:schemeClr>
                </a:solidFill>
                <a:effectLst/>
              </a:rPr>
              <a:t>оприлюднити</a:t>
            </a:r>
            <a:r>
              <a:rPr lang="ru-RU" sz="2000" dirty="0">
                <a:solidFill>
                  <a:schemeClr val="tx2">
                    <a:lumMod val="50000"/>
                  </a:schemeClr>
                </a:solidFill>
                <a:effectLst/>
              </a:rPr>
              <a:t> </a:t>
            </a:r>
            <a:r>
              <a:rPr lang="ru-RU" sz="2000" dirty="0" err="1">
                <a:solidFill>
                  <a:schemeClr val="tx2">
                    <a:lumMod val="50000"/>
                  </a:schemeClr>
                </a:solidFill>
                <a:effectLst/>
              </a:rPr>
              <a:t>відомості</a:t>
            </a:r>
            <a:r>
              <a:rPr lang="ru-RU" sz="2000" dirty="0">
                <a:solidFill>
                  <a:schemeClr val="tx2">
                    <a:lumMod val="50000"/>
                  </a:schemeClr>
                </a:solidFill>
                <a:effectLst/>
              </a:rPr>
              <a:t> про </a:t>
            </a:r>
            <a:r>
              <a:rPr lang="ru-RU" sz="2000" dirty="0" err="1">
                <a:solidFill>
                  <a:schemeClr val="tx2">
                    <a:lumMod val="50000"/>
                  </a:schemeClr>
                </a:solidFill>
                <a:effectLst/>
              </a:rPr>
              <a:t>сплату</a:t>
            </a:r>
            <a:r>
              <a:rPr lang="ru-RU" sz="2000" dirty="0">
                <a:solidFill>
                  <a:schemeClr val="tx2">
                    <a:lumMod val="50000"/>
                  </a:schemeClr>
                </a:solidFill>
                <a:effectLst/>
              </a:rPr>
              <a:t> </a:t>
            </a:r>
            <a:r>
              <a:rPr lang="ru-RU" sz="2000" dirty="0" err="1">
                <a:solidFill>
                  <a:schemeClr val="tx2">
                    <a:lumMod val="50000"/>
                  </a:schemeClr>
                </a:solidFill>
                <a:effectLst/>
              </a:rPr>
              <a:t>покупцем</a:t>
            </a:r>
            <a:r>
              <a:rPr lang="ru-RU" sz="2000" dirty="0">
                <a:solidFill>
                  <a:schemeClr val="tx2">
                    <a:lumMod val="50000"/>
                  </a:schemeClr>
                </a:solidFill>
                <a:effectLst/>
              </a:rPr>
              <a:t> </a:t>
            </a:r>
            <a:r>
              <a:rPr lang="ru-RU" sz="2000" dirty="0" err="1">
                <a:solidFill>
                  <a:schemeClr val="tx2">
                    <a:lumMod val="50000"/>
                  </a:schemeClr>
                </a:solidFill>
                <a:effectLst/>
              </a:rPr>
              <a:t>ціни</a:t>
            </a:r>
            <a:r>
              <a:rPr lang="ru-RU" sz="2000" dirty="0">
                <a:solidFill>
                  <a:schemeClr val="tx2">
                    <a:lumMod val="50000"/>
                  </a:schemeClr>
                </a:solidFill>
                <a:effectLst/>
              </a:rPr>
              <a:t> в </a:t>
            </a:r>
            <a:r>
              <a:rPr lang="ru-RU" sz="2000" dirty="0" err="1">
                <a:solidFill>
                  <a:schemeClr val="tx2">
                    <a:lumMod val="50000"/>
                  </a:schemeClr>
                </a:solidFill>
                <a:effectLst/>
              </a:rPr>
              <a:t>електронній</a:t>
            </a:r>
            <a:r>
              <a:rPr lang="ru-RU" sz="2000" dirty="0">
                <a:solidFill>
                  <a:schemeClr val="tx2">
                    <a:lumMod val="50000"/>
                  </a:schemeClr>
                </a:solidFill>
                <a:effectLst/>
              </a:rPr>
              <a:t> </a:t>
            </a:r>
            <a:r>
              <a:rPr lang="ru-RU" sz="2000" dirty="0" err="1">
                <a:solidFill>
                  <a:schemeClr val="tx2">
                    <a:lumMod val="50000"/>
                  </a:schemeClr>
                </a:solidFill>
                <a:effectLst/>
              </a:rPr>
              <a:t>торговій</a:t>
            </a:r>
            <a:r>
              <a:rPr lang="ru-RU" sz="2000" dirty="0">
                <a:solidFill>
                  <a:schemeClr val="tx2">
                    <a:lumMod val="50000"/>
                  </a:schemeClr>
                </a:solidFill>
                <a:effectLst/>
              </a:rPr>
              <a:t> </a:t>
            </a:r>
            <a:r>
              <a:rPr lang="ru-RU" sz="2000" dirty="0" err="1">
                <a:solidFill>
                  <a:schemeClr val="tx2">
                    <a:lumMod val="50000"/>
                  </a:schemeClr>
                </a:solidFill>
                <a:effectLst/>
              </a:rPr>
              <a:t>системі</a:t>
            </a:r>
            <a:r>
              <a:rPr lang="ru-RU" sz="2000" dirty="0">
                <a:solidFill>
                  <a:schemeClr val="tx2">
                    <a:lumMod val="50000"/>
                  </a:schemeClr>
                </a:solidFill>
                <a:effectLst/>
              </a:rPr>
              <a:t> та на веб-сайтах </a:t>
            </a:r>
            <a:r>
              <a:rPr lang="ru-RU" sz="2000" dirty="0" err="1">
                <a:solidFill>
                  <a:schemeClr val="tx2">
                    <a:lumMod val="50000"/>
                  </a:schemeClr>
                </a:solidFill>
                <a:effectLst/>
              </a:rPr>
              <a:t>авторизованих</a:t>
            </a:r>
            <a:r>
              <a:rPr lang="ru-RU" sz="2000" dirty="0">
                <a:solidFill>
                  <a:schemeClr val="tx2">
                    <a:lumMod val="50000"/>
                  </a:schemeClr>
                </a:solidFill>
                <a:effectLst/>
              </a:rPr>
              <a:t> </a:t>
            </a:r>
            <a:r>
              <a:rPr lang="ru-RU" sz="2000" dirty="0" err="1">
                <a:solidFill>
                  <a:schemeClr val="tx2">
                    <a:lumMod val="50000"/>
                  </a:schemeClr>
                </a:solidFill>
                <a:effectLst/>
              </a:rPr>
              <a:t>електронних</a:t>
            </a:r>
            <a:r>
              <a:rPr lang="ru-RU" sz="2000" dirty="0">
                <a:solidFill>
                  <a:schemeClr val="tx2">
                    <a:lumMod val="50000"/>
                  </a:schemeClr>
                </a:solidFill>
                <a:effectLst/>
              </a:rPr>
              <a:t> </a:t>
            </a:r>
            <a:r>
              <a:rPr lang="ru-RU" sz="2000" dirty="0" err="1">
                <a:solidFill>
                  <a:schemeClr val="tx2">
                    <a:lumMod val="50000"/>
                  </a:schemeClr>
                </a:solidFill>
                <a:effectLst/>
              </a:rPr>
              <a:t>майданчиків</a:t>
            </a:r>
            <a:r>
              <a:rPr lang="ru-RU" sz="2000" dirty="0">
                <a:solidFill>
                  <a:schemeClr val="tx2">
                    <a:lumMod val="50000"/>
                  </a:schemeClr>
                </a:solidFill>
                <a:effectLst/>
              </a:rPr>
              <a:t> не </a:t>
            </a:r>
            <a:r>
              <a:rPr lang="ru-RU" sz="2000" dirty="0" err="1">
                <a:solidFill>
                  <a:schemeClr val="tx2">
                    <a:lumMod val="50000"/>
                  </a:schemeClr>
                </a:solidFill>
                <a:effectLst/>
              </a:rPr>
              <a:t>пізніше</a:t>
            </a:r>
            <a:r>
              <a:rPr lang="ru-RU" sz="2000" dirty="0">
                <a:solidFill>
                  <a:schemeClr val="tx2">
                    <a:lumMod val="50000"/>
                  </a:schemeClr>
                </a:solidFill>
                <a:effectLst/>
              </a:rPr>
              <a:t> </a:t>
            </a:r>
            <a:r>
              <a:rPr lang="ru-RU" sz="2000" dirty="0" err="1">
                <a:solidFill>
                  <a:schemeClr val="tx2">
                    <a:lumMod val="50000"/>
                  </a:schemeClr>
                </a:solidFill>
                <a:effectLst/>
              </a:rPr>
              <a:t>ніж</a:t>
            </a:r>
            <a:r>
              <a:rPr lang="ru-RU" sz="2000" dirty="0">
                <a:solidFill>
                  <a:schemeClr val="tx2">
                    <a:lumMod val="50000"/>
                  </a:schemeClr>
                </a:solidFill>
                <a:effectLst/>
              </a:rPr>
              <a:t> через три </a:t>
            </a:r>
            <a:r>
              <a:rPr lang="ru-RU" sz="2000" dirty="0" err="1">
                <a:solidFill>
                  <a:schemeClr val="tx2">
                    <a:lumMod val="50000"/>
                  </a:schemeClr>
                </a:solidFill>
                <a:effectLst/>
              </a:rPr>
              <a:t>дні</a:t>
            </a:r>
            <a:r>
              <a:rPr lang="ru-RU" sz="2000" dirty="0">
                <a:solidFill>
                  <a:schemeClr val="tx2">
                    <a:lumMod val="50000"/>
                  </a:schemeClr>
                </a:solidFill>
                <a:effectLst/>
              </a:rPr>
              <a:t> </a:t>
            </a:r>
            <a:r>
              <a:rPr lang="ru-RU" sz="2000" dirty="0" err="1">
                <a:solidFill>
                  <a:schemeClr val="tx2">
                    <a:lumMod val="50000"/>
                  </a:schemeClr>
                </a:solidFill>
                <a:effectLst/>
              </a:rPr>
              <a:t>після</a:t>
            </a:r>
            <a:r>
              <a:rPr lang="ru-RU" sz="2000" dirty="0">
                <a:solidFill>
                  <a:schemeClr val="tx2">
                    <a:lumMod val="50000"/>
                  </a:schemeClr>
                </a:solidFill>
                <a:effectLst/>
              </a:rPr>
              <a:t> </a:t>
            </a:r>
            <a:r>
              <a:rPr lang="ru-RU" sz="2000" dirty="0" err="1">
                <a:solidFill>
                  <a:schemeClr val="tx2">
                    <a:lumMod val="50000"/>
                  </a:schemeClr>
                </a:solidFill>
                <a:effectLst/>
              </a:rPr>
              <a:t>повної</a:t>
            </a:r>
            <a:r>
              <a:rPr lang="ru-RU" sz="2000" dirty="0">
                <a:solidFill>
                  <a:schemeClr val="tx2">
                    <a:lumMod val="50000"/>
                  </a:schemeClr>
                </a:solidFill>
                <a:effectLst/>
              </a:rPr>
              <a:t> </a:t>
            </a:r>
            <a:r>
              <a:rPr lang="ru-RU" sz="2000" dirty="0" err="1">
                <a:solidFill>
                  <a:schemeClr val="tx2">
                    <a:lumMod val="50000"/>
                  </a:schemeClr>
                </a:solidFill>
                <a:effectLst/>
              </a:rPr>
              <a:t>сплати</a:t>
            </a:r>
            <a:r>
              <a:rPr lang="ru-RU" sz="2000" dirty="0">
                <a:solidFill>
                  <a:schemeClr val="tx2">
                    <a:lumMod val="50000"/>
                  </a:schemeClr>
                </a:solidFill>
                <a:effectLst/>
              </a:rPr>
              <a:t> та в той </a:t>
            </a:r>
            <a:r>
              <a:rPr lang="ru-RU" sz="2000" dirty="0" err="1">
                <a:solidFill>
                  <a:schemeClr val="tx2">
                    <a:lumMod val="50000"/>
                  </a:schemeClr>
                </a:solidFill>
                <a:effectLst/>
              </a:rPr>
              <a:t>самий</a:t>
            </a:r>
            <a:r>
              <a:rPr lang="ru-RU" sz="2000" dirty="0">
                <a:solidFill>
                  <a:schemeClr val="tx2">
                    <a:lumMod val="50000"/>
                  </a:schemeClr>
                </a:solidFill>
                <a:effectLst/>
              </a:rPr>
              <a:t> строк </a:t>
            </a:r>
            <a:r>
              <a:rPr lang="ru-RU" sz="2000" dirty="0" err="1">
                <a:solidFill>
                  <a:schemeClr val="tx2">
                    <a:lumMod val="50000"/>
                  </a:schemeClr>
                </a:solidFill>
                <a:effectLst/>
              </a:rPr>
              <a:t>повідомити</a:t>
            </a:r>
            <a:r>
              <a:rPr lang="ru-RU" sz="2000" dirty="0">
                <a:solidFill>
                  <a:schemeClr val="tx2">
                    <a:lumMod val="50000"/>
                  </a:schemeClr>
                </a:solidFill>
                <a:effectLst/>
              </a:rPr>
              <a:t> про </a:t>
            </a:r>
            <a:r>
              <a:rPr lang="ru-RU" sz="2000" dirty="0" err="1">
                <a:solidFill>
                  <a:schemeClr val="tx2">
                    <a:lumMod val="50000"/>
                  </a:schemeClr>
                </a:solidFill>
                <a:effectLst/>
              </a:rPr>
              <a:t>це</a:t>
            </a:r>
            <a:r>
              <a:rPr lang="ru-RU" sz="2000" dirty="0">
                <a:solidFill>
                  <a:schemeClr val="tx2">
                    <a:lumMod val="50000"/>
                  </a:schemeClr>
                </a:solidFill>
                <a:effectLst/>
              </a:rPr>
              <a:t> </a:t>
            </a:r>
            <a:r>
              <a:rPr lang="ru-RU" sz="2000" dirty="0" err="1">
                <a:solidFill>
                  <a:schemeClr val="tx2">
                    <a:lumMod val="50000"/>
                  </a:schemeClr>
                </a:solidFill>
                <a:effectLst/>
              </a:rPr>
              <a:t>власника</a:t>
            </a:r>
            <a:r>
              <a:rPr lang="ru-RU" sz="2000" dirty="0">
                <a:solidFill>
                  <a:schemeClr val="tx2">
                    <a:lumMod val="50000"/>
                  </a:schemeClr>
                </a:solidFill>
                <a:effectLst/>
              </a:rPr>
              <a:t> майна. </a:t>
            </a:r>
          </a:p>
        </p:txBody>
      </p:sp>
    </p:spTree>
    <p:extLst>
      <p:ext uri="{BB962C8B-B14F-4D97-AF65-F5344CB8AC3E}">
        <p14:creationId xmlns:p14="http://schemas.microsoft.com/office/powerpoint/2010/main" val="2842880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1628800"/>
            <a:ext cx="4067944" cy="2880320"/>
          </a:xfrm>
          <a:prstGeom prst="rect">
            <a:avLst/>
          </a:prstGeom>
        </p:spPr>
      </p:pic>
      <p:sp>
        <p:nvSpPr>
          <p:cNvPr id="2" name="Заголовок 1"/>
          <p:cNvSpPr>
            <a:spLocks noGrp="1"/>
          </p:cNvSpPr>
          <p:nvPr>
            <p:ph type="title"/>
          </p:nvPr>
        </p:nvSpPr>
        <p:spPr>
          <a:xfrm>
            <a:off x="179512" y="260648"/>
            <a:ext cx="5256584" cy="6336704"/>
          </a:xfrm>
        </p:spPr>
        <p:txBody>
          <a:bodyPr/>
          <a:lstStyle/>
          <a:p>
            <a:pPr marL="0" indent="0" algn="ctr">
              <a:buNone/>
            </a:pPr>
            <a:r>
              <a:rPr lang="uk-UA" sz="2400" dirty="0">
                <a:solidFill>
                  <a:schemeClr val="tx2">
                    <a:lumMod val="50000"/>
                  </a:schemeClr>
                </a:solidFill>
                <a:effectLst/>
              </a:rPr>
              <a:t>З прийняттям Кодексу виникло питання щодо електронної торгової системи, на базі якої буде здійснюватися продаж.</a:t>
            </a:r>
            <a:br>
              <a:rPr lang="uk-UA" sz="2400" dirty="0">
                <a:solidFill>
                  <a:schemeClr val="tx2">
                    <a:lumMod val="50000"/>
                  </a:schemeClr>
                </a:solidFill>
                <a:effectLst/>
              </a:rPr>
            </a:br>
            <a:r>
              <a:rPr lang="uk-UA" sz="2400" dirty="0">
                <a:solidFill>
                  <a:schemeClr val="tx2">
                    <a:lumMod val="50000"/>
                  </a:schemeClr>
                </a:solidFill>
                <a:effectLst/>
              </a:rPr>
              <a:t>Електронна торгова система повинна бути загальнодоступною, недискримінаційною та гарантувати рівні права та доступ до інформації всім бажаючим, а при обміні і збереженні інформації та документів має забезпечуватися непорушність даних про учасників під час проведення аукціону та їх конфіденційність до моменту завершення аукціону.</a:t>
            </a:r>
            <a:br>
              <a:rPr lang="uk-UA" sz="2400" dirty="0">
                <a:solidFill>
                  <a:schemeClr val="tx2">
                    <a:lumMod val="50000"/>
                  </a:schemeClr>
                </a:solidFill>
              </a:rPr>
            </a:br>
            <a:endParaRPr lang="ru-RU" sz="2400" dirty="0">
              <a:solidFill>
                <a:schemeClr val="tx2">
                  <a:lumMod val="50000"/>
                </a:schemeClr>
              </a:solidFill>
            </a:endParaRPr>
          </a:p>
        </p:txBody>
      </p:sp>
    </p:spTree>
    <p:extLst>
      <p:ext uri="{BB962C8B-B14F-4D97-AF65-F5344CB8AC3E}">
        <p14:creationId xmlns:p14="http://schemas.microsoft.com/office/powerpoint/2010/main" val="3131440688"/>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249</TotalTime>
  <Words>465</Words>
  <Application>Microsoft Office PowerPoint</Application>
  <PresentationFormat>Экран (4:3)</PresentationFormat>
  <Paragraphs>22</Paragraphs>
  <Slides>14</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14</vt:i4>
      </vt:variant>
    </vt:vector>
  </HeadingPairs>
  <TitlesOfParts>
    <vt:vector size="17" baseType="lpstr">
      <vt:lpstr>Constantia</vt:lpstr>
      <vt:lpstr>Georgia</vt:lpstr>
      <vt:lpstr>Воздушный поток</vt:lpstr>
      <vt:lpstr>ОСОБЛИВОСТІ РЕАЛІЗАЦІЇ МАЙНА ЗА НОВИМ КОДЕКСОМ З ПРОЦЕДУР  БАНКРУТСТВА  Притуляк Валерій Миколайович Приватний виконавець, Голова комітету з етики АПВУ ,  к.ю.н., доц. </vt:lpstr>
      <vt:lpstr>Нещодавно було прийнято  Кодекс України з процедур банкрутства. Це стало важливим кроком наближення до європейських стандартів продажу майна банкрутів.</vt:lpstr>
      <vt:lpstr>За кодексом банкрутство -  це визнана господарським судом неспроможність боржника відновити свою платоспроможність за допомогою процедури санації та реструктуризації і погасити встановлені у порядку, визначеному Кодексом, грошові вимоги кредиторів інакше, ніж через застосування ліквідаційної процедури. Розділ V Книги 3 регулює питання продажу майна в провадженні у справі про банкрутвство.   </vt:lpstr>
      <vt:lpstr>Варто приділити увагу процедурі продажу майна до прийняття Кодексу.  ЗУ «Про відновлення платоспроможності боржника або визнання його банкрутом» визначає, що продаж майна банкрута здійснюється шляхом проведення аукціону або ж шляхом продажу безпосередньо юридичній чи фізичній особі. </vt:lpstr>
      <vt:lpstr>Проте торги "з молотка" проходили, як правило, закрито та під контролем організатора чи замовника і часто були інструментом викупу майна банкрута наперед визначеними особами за якомога нижчими цінами.  Кодекс визначає, що продаж майна боржника на аукціоні відбуватиметься в електронній торговій системі.  Тобто мінімізується ризик  продажу «для своїх» за низькою ціною.</vt:lpstr>
      <vt:lpstr>Кодекс визначає нові строки - замовник аукціону повинен оголосити про проведення першого аукціону протягом 20 днів з дня отримання згоди на продаж майна або визначення умов аукціону судом. У разі закінчення аукціону без визначення переможця замовник аукціону протягом одного місяця зобов’язаний оголосити про проведення повторного аукціону. У разі закінчення першого повторного аукціону без визначення переможця замовник аукціону протягом одного місяця (а якщо продається заставлене майно - протягом 45 днів) зобов’язаний оголосити про проведення другого повторного аукціону.</vt:lpstr>
      <vt:lpstr>Склад майна, початкова ціна та крок аукціону обов’язково  погоджується з комітетом кредиторів та забезпеченим кредитором.  Тобто виключається можливість ліквідатору продати майно дешевше ринкової ціни. Таким чином захищаються  інтереси кредиторів.Початковою ціною повторного аукціону є зменшена на 20 відсотків початкова ціна першого аукціону.  Початковою ціною другого повторного аукціону є зменшена на 25 відсотків початкова ціна першого повторного аукціону.  </vt:lpstr>
      <vt:lpstr>Покупець зобов’язаний сплатити запропоновану ним ціну (з урахуванням різниці між розміром сплаченого гарантійного внеску і розміром винагороди оператора авторизованого електронного майданчика) на ліквідаційний рахунок боржника протягом 10 робочих днів з дня оприлюднення в електронній торговій системі інформації про результати аукціону. За умови сплати покупцем не менш як 50 відсотків належної до сплати суми строк оплати продовжується на 10 календарних днів.  Замовник зобов’язаний оприлюднити відомості про сплату покупцем ціни в електронній торговій системі та на веб-сайтах авторизованих електронних майданчиків не пізніше ніж через три дні після повної сплати та в той самий строк повідомити про це власника майна. </vt:lpstr>
      <vt:lpstr>З прийняттям Кодексу виникло питання щодо електронної торгової системи, на базі якої буде здійснюватися продаж. Електронна торгова система повинна бути загальнодоступною, недискримінаційною та гарантувати рівні права та доступ до інформації всім бажаючим, а при обміні і збереженні інформації та документів має забезпечуватися непорушність даних про учасників під час проведення аукціону та їх конфіденційність до моменту завершення аукціону. </vt:lpstr>
      <vt:lpstr>СЕТАМVSПРОЗОРРО</vt:lpstr>
      <vt:lpstr>ДП «Сетам» займається реалізацією арештованого (зазвичай за борги) майна. Система продажу досить прогресивною та сучасною – на офіційній сторінці підприємства можна ознайомитись  з переліком того, що пропонують для продажу; дізнатись його стартову ціну; де перебуває річ, яка вас зацікавила; зареєструватись, як учасник аукціону. Торги відбуваються в онлайн-режимі, все прозоро і зрозуміло. Переможець аукціону (тут все просто – хто дав більшу ціну, той і переміг) перераховує гроші і отримує Протокол електронних торгів та Акт реалізації майна.  Верховний суд зазначає, що  акт про проведені електронні торги є документом, що підтверджує виникнення права власності на придбане майно (Постанова ВС №910/8052/17 від 24.01.2018 року)</vt:lpstr>
      <vt:lpstr>Організації-замовники оприлюднюють тендерні оголошення (а учасники аукціону беруть участь в торгах) за допомогою модулю електронного аукціону, доступ до якого вони отримують, зареєструвавшись на авторизованих електронних майданчиках.  Закупівлі відбуваються в онлайн-режимі.  Дана система створювалася для проведення державних закупівель,  і саме для такого виду торгів найбільше підходить.</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dc:title>
  <dc:creator>pv22</dc:creator>
  <cp:lastModifiedBy>pv9</cp:lastModifiedBy>
  <cp:revision>18</cp:revision>
  <dcterms:created xsi:type="dcterms:W3CDTF">2019-06-11T11:42:02Z</dcterms:created>
  <dcterms:modified xsi:type="dcterms:W3CDTF">2019-06-13T17:13:27Z</dcterms:modified>
</cp:coreProperties>
</file>