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2" r:id="rId4"/>
    <p:sldId id="258" r:id="rId5"/>
    <p:sldId id="273" r:id="rId6"/>
    <p:sldId id="274" r:id="rId7"/>
    <p:sldId id="275" r:id="rId8"/>
    <p:sldId id="276" r:id="rId9"/>
    <p:sldId id="277" r:id="rId10"/>
    <p:sldId id="271" r:id="rId11"/>
  </p:sldIdLst>
  <p:sldSz cx="9906000" cy="6858000" type="A4"/>
  <p:notesSz cx="10234613" cy="710406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>
      <p:cViewPr>
        <p:scale>
          <a:sx n="118" d="100"/>
          <a:sy n="118" d="100"/>
        </p:scale>
        <p:origin x="-1146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899904" cy="19110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66620" y="634441"/>
            <a:ext cx="2606040" cy="300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85213" y="2239771"/>
            <a:ext cx="6735572" cy="4117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14400" y="4724400"/>
            <a:ext cx="8053705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uk-UA" sz="3000" b="1" spc="-35" dirty="0" smtClean="0">
                <a:solidFill>
                  <a:srgbClr val="FFFF00"/>
                </a:solidFill>
                <a:latin typeface="Arial"/>
                <a:cs typeface="Arial"/>
              </a:rPr>
              <a:t>Статус арбітражного керуючого в процедурах банкрутства фізичної особи</a:t>
            </a:r>
            <a:endParaRPr sz="30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92652" y="765048"/>
            <a:ext cx="2520696" cy="36012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увати 12"/>
          <p:cNvGrpSpPr/>
          <p:nvPr/>
        </p:nvGrpSpPr>
        <p:grpSpPr>
          <a:xfrm>
            <a:off x="3276600" y="1295400"/>
            <a:ext cx="3657600" cy="1524000"/>
            <a:chOff x="914400" y="2667000"/>
            <a:chExt cx="3657600" cy="1524000"/>
          </a:xfrm>
        </p:grpSpPr>
        <p:sp>
          <p:nvSpPr>
            <p:cNvPr id="4" name="object 20"/>
            <p:cNvSpPr/>
            <p:nvPr/>
          </p:nvSpPr>
          <p:spPr>
            <a:xfrm>
              <a:off x="914400" y="2667000"/>
              <a:ext cx="3657600" cy="1524000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" name="Picture 6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2895600"/>
              <a:ext cx="3200400" cy="1143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TextBox 11"/>
          <p:cNvSpPr txBox="1"/>
          <p:nvPr/>
        </p:nvSpPr>
        <p:spPr>
          <a:xfrm>
            <a:off x="1219200" y="3429000"/>
            <a:ext cx="76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ДЯКУЮ ЗА УВАГУ!</a:t>
            </a:r>
            <a:endParaRPr lang="uk-UA" sz="4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81200" y="381000"/>
            <a:ext cx="6400800" cy="3981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sz="2500" spc="-80" dirty="0" smtClean="0">
                <a:solidFill>
                  <a:srgbClr val="FFFF00"/>
                </a:solidFill>
              </a:rPr>
              <a:t>Кодекс України з процедур банкрутства</a:t>
            </a:r>
            <a:endParaRPr sz="2500" dirty="0">
              <a:solidFill>
                <a:srgbClr val="FFFF0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3200400" y="1676400"/>
            <a:ext cx="3616452" cy="1952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33850" y="5253990"/>
            <a:ext cx="615696" cy="6827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03371" y="4161283"/>
            <a:ext cx="615696" cy="6827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24400" y="4114800"/>
            <a:ext cx="4908803" cy="9052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865371" y="4770883"/>
            <a:ext cx="4690872" cy="9951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00600" y="4114800"/>
            <a:ext cx="4790440" cy="786765"/>
          </a:xfrm>
          <a:custGeom>
            <a:avLst/>
            <a:gdLst/>
            <a:ahLst/>
            <a:cxnLst/>
            <a:rect l="l" t="t" r="r" b="b"/>
            <a:pathLst>
              <a:path w="4790440" h="786764">
                <a:moveTo>
                  <a:pt x="4658868" y="0"/>
                </a:moveTo>
                <a:lnTo>
                  <a:pt x="131064" y="0"/>
                </a:lnTo>
                <a:lnTo>
                  <a:pt x="80045" y="10298"/>
                </a:lnTo>
                <a:lnTo>
                  <a:pt x="38385" y="38385"/>
                </a:lnTo>
                <a:lnTo>
                  <a:pt x="10298" y="80045"/>
                </a:lnTo>
                <a:lnTo>
                  <a:pt x="0" y="131064"/>
                </a:lnTo>
                <a:lnTo>
                  <a:pt x="0" y="655320"/>
                </a:lnTo>
                <a:lnTo>
                  <a:pt x="10298" y="706338"/>
                </a:lnTo>
                <a:lnTo>
                  <a:pt x="38385" y="747998"/>
                </a:lnTo>
                <a:lnTo>
                  <a:pt x="80045" y="776085"/>
                </a:lnTo>
                <a:lnTo>
                  <a:pt x="131064" y="786384"/>
                </a:lnTo>
                <a:lnTo>
                  <a:pt x="4658868" y="786384"/>
                </a:lnTo>
                <a:lnTo>
                  <a:pt x="4709886" y="776085"/>
                </a:lnTo>
                <a:lnTo>
                  <a:pt x="4751546" y="747998"/>
                </a:lnTo>
                <a:lnTo>
                  <a:pt x="4779633" y="706338"/>
                </a:lnTo>
                <a:lnTo>
                  <a:pt x="4789932" y="655320"/>
                </a:lnTo>
                <a:lnTo>
                  <a:pt x="4789932" y="131064"/>
                </a:lnTo>
                <a:lnTo>
                  <a:pt x="4779633" y="80045"/>
                </a:lnTo>
                <a:lnTo>
                  <a:pt x="4751546" y="38385"/>
                </a:lnTo>
                <a:lnTo>
                  <a:pt x="4709886" y="10298"/>
                </a:lnTo>
                <a:lnTo>
                  <a:pt x="465886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800600" y="4114800"/>
            <a:ext cx="4790440" cy="786765"/>
          </a:xfrm>
          <a:custGeom>
            <a:avLst/>
            <a:gdLst/>
            <a:ahLst/>
            <a:cxnLst/>
            <a:rect l="l" t="t" r="r" b="b"/>
            <a:pathLst>
              <a:path w="4790440" h="786764">
                <a:moveTo>
                  <a:pt x="0" y="131064"/>
                </a:moveTo>
                <a:lnTo>
                  <a:pt x="10298" y="80045"/>
                </a:lnTo>
                <a:lnTo>
                  <a:pt x="38385" y="38385"/>
                </a:lnTo>
                <a:lnTo>
                  <a:pt x="80045" y="10298"/>
                </a:lnTo>
                <a:lnTo>
                  <a:pt x="131064" y="0"/>
                </a:lnTo>
                <a:lnTo>
                  <a:pt x="4658868" y="0"/>
                </a:lnTo>
                <a:lnTo>
                  <a:pt x="4709886" y="10298"/>
                </a:lnTo>
                <a:lnTo>
                  <a:pt x="4751546" y="38385"/>
                </a:lnTo>
                <a:lnTo>
                  <a:pt x="4779633" y="80045"/>
                </a:lnTo>
                <a:lnTo>
                  <a:pt x="4789932" y="131064"/>
                </a:lnTo>
                <a:lnTo>
                  <a:pt x="4789932" y="655320"/>
                </a:lnTo>
                <a:lnTo>
                  <a:pt x="4779633" y="706338"/>
                </a:lnTo>
                <a:lnTo>
                  <a:pt x="4751546" y="747998"/>
                </a:lnTo>
                <a:lnTo>
                  <a:pt x="4709886" y="776085"/>
                </a:lnTo>
                <a:lnTo>
                  <a:pt x="4658868" y="786384"/>
                </a:lnTo>
                <a:lnTo>
                  <a:pt x="131064" y="786384"/>
                </a:lnTo>
                <a:lnTo>
                  <a:pt x="80045" y="776085"/>
                </a:lnTo>
                <a:lnTo>
                  <a:pt x="38385" y="747998"/>
                </a:lnTo>
                <a:lnTo>
                  <a:pt x="10298" y="706338"/>
                </a:lnTo>
                <a:lnTo>
                  <a:pt x="0" y="655320"/>
                </a:lnTo>
                <a:lnTo>
                  <a:pt x="0" y="131064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819650" y="5124547"/>
            <a:ext cx="4857750" cy="98680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881373" y="5181600"/>
            <a:ext cx="4719827" cy="838200"/>
          </a:xfrm>
          <a:custGeom>
            <a:avLst/>
            <a:gdLst/>
            <a:ahLst/>
            <a:cxnLst/>
            <a:rect l="l" t="t" r="r" b="b"/>
            <a:pathLst>
              <a:path w="4790440" h="670560">
                <a:moveTo>
                  <a:pt x="4678172" y="0"/>
                </a:moveTo>
                <a:lnTo>
                  <a:pt x="111760" y="0"/>
                </a:lnTo>
                <a:lnTo>
                  <a:pt x="68258" y="8782"/>
                </a:lnTo>
                <a:lnTo>
                  <a:pt x="32734" y="32734"/>
                </a:lnTo>
                <a:lnTo>
                  <a:pt x="8782" y="68258"/>
                </a:lnTo>
                <a:lnTo>
                  <a:pt x="0" y="111760"/>
                </a:lnTo>
                <a:lnTo>
                  <a:pt x="0" y="558800"/>
                </a:lnTo>
                <a:lnTo>
                  <a:pt x="8782" y="602301"/>
                </a:lnTo>
                <a:lnTo>
                  <a:pt x="32734" y="637825"/>
                </a:lnTo>
                <a:lnTo>
                  <a:pt x="68258" y="661777"/>
                </a:lnTo>
                <a:lnTo>
                  <a:pt x="111760" y="670560"/>
                </a:lnTo>
                <a:lnTo>
                  <a:pt x="4678172" y="670560"/>
                </a:lnTo>
                <a:lnTo>
                  <a:pt x="4721673" y="661777"/>
                </a:lnTo>
                <a:lnTo>
                  <a:pt x="4757197" y="637825"/>
                </a:lnTo>
                <a:lnTo>
                  <a:pt x="4781149" y="602301"/>
                </a:lnTo>
                <a:lnTo>
                  <a:pt x="4789932" y="558800"/>
                </a:lnTo>
                <a:lnTo>
                  <a:pt x="4789932" y="111760"/>
                </a:lnTo>
                <a:lnTo>
                  <a:pt x="4781149" y="68258"/>
                </a:lnTo>
                <a:lnTo>
                  <a:pt x="4757197" y="32734"/>
                </a:lnTo>
                <a:lnTo>
                  <a:pt x="4721673" y="8782"/>
                </a:lnTo>
                <a:lnTo>
                  <a:pt x="4678172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881373" y="5181600"/>
            <a:ext cx="4790440" cy="838200"/>
          </a:xfrm>
          <a:custGeom>
            <a:avLst/>
            <a:gdLst/>
            <a:ahLst/>
            <a:cxnLst/>
            <a:rect l="l" t="t" r="r" b="b"/>
            <a:pathLst>
              <a:path w="4790440" h="670560">
                <a:moveTo>
                  <a:pt x="0" y="111760"/>
                </a:moveTo>
                <a:lnTo>
                  <a:pt x="8782" y="68258"/>
                </a:lnTo>
                <a:lnTo>
                  <a:pt x="32734" y="32734"/>
                </a:lnTo>
                <a:lnTo>
                  <a:pt x="68258" y="8782"/>
                </a:lnTo>
                <a:lnTo>
                  <a:pt x="111760" y="0"/>
                </a:lnTo>
                <a:lnTo>
                  <a:pt x="4678172" y="0"/>
                </a:lnTo>
                <a:lnTo>
                  <a:pt x="4721673" y="8782"/>
                </a:lnTo>
                <a:lnTo>
                  <a:pt x="4757197" y="32734"/>
                </a:lnTo>
                <a:lnTo>
                  <a:pt x="4781149" y="68258"/>
                </a:lnTo>
                <a:lnTo>
                  <a:pt x="4789932" y="111760"/>
                </a:lnTo>
                <a:lnTo>
                  <a:pt x="4789932" y="558800"/>
                </a:lnTo>
                <a:lnTo>
                  <a:pt x="4781149" y="602301"/>
                </a:lnTo>
                <a:lnTo>
                  <a:pt x="4757197" y="637825"/>
                </a:lnTo>
                <a:lnTo>
                  <a:pt x="4721673" y="661777"/>
                </a:lnTo>
                <a:lnTo>
                  <a:pt x="4678172" y="670560"/>
                </a:lnTo>
                <a:lnTo>
                  <a:pt x="111760" y="670560"/>
                </a:lnTo>
                <a:lnTo>
                  <a:pt x="68258" y="661777"/>
                </a:lnTo>
                <a:lnTo>
                  <a:pt x="32734" y="637825"/>
                </a:lnTo>
                <a:lnTo>
                  <a:pt x="8782" y="602301"/>
                </a:lnTo>
                <a:lnTo>
                  <a:pt x="0" y="558800"/>
                </a:lnTo>
                <a:lnTo>
                  <a:pt x="0" y="11176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865371" y="4389883"/>
            <a:ext cx="457200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uk-UA" sz="1600" b="1" dirty="0" smtClean="0">
                <a:solidFill>
                  <a:srgbClr val="FFFFFF"/>
                </a:solidFill>
                <a:latin typeface="Arial"/>
                <a:cs typeface="Arial"/>
              </a:rPr>
              <a:t>Книга третя. Банкрутство юридичних осіб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1" name="Прямокутник 50"/>
          <p:cNvSpPr/>
          <p:nvPr/>
        </p:nvSpPr>
        <p:spPr>
          <a:xfrm>
            <a:off x="5181600" y="5334000"/>
            <a:ext cx="42593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solidFill>
                  <a:srgbClr val="FFFFFF"/>
                </a:solidFill>
                <a:latin typeface="Arial"/>
                <a:cs typeface="Arial"/>
              </a:rPr>
              <a:t>Книга  четверта.  Відновлення платоспроможності   фізичної особи </a:t>
            </a:r>
            <a:endParaRPr lang="uk-UA" sz="1600" dirty="0"/>
          </a:p>
        </p:txBody>
      </p:sp>
      <p:sp>
        <p:nvSpPr>
          <p:cNvPr id="52" name="object 25"/>
          <p:cNvSpPr/>
          <p:nvPr/>
        </p:nvSpPr>
        <p:spPr>
          <a:xfrm>
            <a:off x="293371" y="4161283"/>
            <a:ext cx="615696" cy="6827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26"/>
          <p:cNvSpPr/>
          <p:nvPr/>
        </p:nvSpPr>
        <p:spPr>
          <a:xfrm>
            <a:off x="914400" y="4114800"/>
            <a:ext cx="2895600" cy="9052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28"/>
          <p:cNvSpPr/>
          <p:nvPr/>
        </p:nvSpPr>
        <p:spPr>
          <a:xfrm>
            <a:off x="990600" y="4114800"/>
            <a:ext cx="2825780" cy="786765"/>
          </a:xfrm>
          <a:custGeom>
            <a:avLst/>
            <a:gdLst/>
            <a:ahLst/>
            <a:cxnLst/>
            <a:rect l="l" t="t" r="r" b="b"/>
            <a:pathLst>
              <a:path w="4790440" h="786764">
                <a:moveTo>
                  <a:pt x="4658868" y="0"/>
                </a:moveTo>
                <a:lnTo>
                  <a:pt x="131064" y="0"/>
                </a:lnTo>
                <a:lnTo>
                  <a:pt x="80045" y="10298"/>
                </a:lnTo>
                <a:lnTo>
                  <a:pt x="38385" y="38385"/>
                </a:lnTo>
                <a:lnTo>
                  <a:pt x="10298" y="80045"/>
                </a:lnTo>
                <a:lnTo>
                  <a:pt x="0" y="131064"/>
                </a:lnTo>
                <a:lnTo>
                  <a:pt x="0" y="655320"/>
                </a:lnTo>
                <a:lnTo>
                  <a:pt x="10298" y="706338"/>
                </a:lnTo>
                <a:lnTo>
                  <a:pt x="38385" y="747998"/>
                </a:lnTo>
                <a:lnTo>
                  <a:pt x="80045" y="776085"/>
                </a:lnTo>
                <a:lnTo>
                  <a:pt x="131064" y="786384"/>
                </a:lnTo>
                <a:lnTo>
                  <a:pt x="4658868" y="786384"/>
                </a:lnTo>
                <a:lnTo>
                  <a:pt x="4709886" y="776085"/>
                </a:lnTo>
                <a:lnTo>
                  <a:pt x="4751546" y="747998"/>
                </a:lnTo>
                <a:lnTo>
                  <a:pt x="4779633" y="706338"/>
                </a:lnTo>
                <a:lnTo>
                  <a:pt x="4789932" y="655320"/>
                </a:lnTo>
                <a:lnTo>
                  <a:pt x="4789932" y="131064"/>
                </a:lnTo>
                <a:lnTo>
                  <a:pt x="4779633" y="80045"/>
                </a:lnTo>
                <a:lnTo>
                  <a:pt x="4751546" y="38385"/>
                </a:lnTo>
                <a:lnTo>
                  <a:pt x="4709886" y="10298"/>
                </a:lnTo>
                <a:lnTo>
                  <a:pt x="465886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29"/>
          <p:cNvSpPr/>
          <p:nvPr/>
        </p:nvSpPr>
        <p:spPr>
          <a:xfrm>
            <a:off x="990600" y="4114800"/>
            <a:ext cx="2825780" cy="786765"/>
          </a:xfrm>
          <a:custGeom>
            <a:avLst/>
            <a:gdLst/>
            <a:ahLst/>
            <a:cxnLst/>
            <a:rect l="l" t="t" r="r" b="b"/>
            <a:pathLst>
              <a:path w="4790440" h="786764">
                <a:moveTo>
                  <a:pt x="0" y="131064"/>
                </a:moveTo>
                <a:lnTo>
                  <a:pt x="10298" y="80045"/>
                </a:lnTo>
                <a:lnTo>
                  <a:pt x="38385" y="38385"/>
                </a:lnTo>
                <a:lnTo>
                  <a:pt x="80045" y="10298"/>
                </a:lnTo>
                <a:lnTo>
                  <a:pt x="131064" y="0"/>
                </a:lnTo>
                <a:lnTo>
                  <a:pt x="4658868" y="0"/>
                </a:lnTo>
                <a:lnTo>
                  <a:pt x="4709886" y="10298"/>
                </a:lnTo>
                <a:lnTo>
                  <a:pt x="4751546" y="38385"/>
                </a:lnTo>
                <a:lnTo>
                  <a:pt x="4779633" y="80045"/>
                </a:lnTo>
                <a:lnTo>
                  <a:pt x="4789932" y="131064"/>
                </a:lnTo>
                <a:lnTo>
                  <a:pt x="4789932" y="655320"/>
                </a:lnTo>
                <a:lnTo>
                  <a:pt x="4779633" y="706338"/>
                </a:lnTo>
                <a:lnTo>
                  <a:pt x="4751546" y="747998"/>
                </a:lnTo>
                <a:lnTo>
                  <a:pt x="4709886" y="776085"/>
                </a:lnTo>
                <a:lnTo>
                  <a:pt x="4658868" y="786384"/>
                </a:lnTo>
                <a:lnTo>
                  <a:pt x="131064" y="786384"/>
                </a:lnTo>
                <a:lnTo>
                  <a:pt x="80045" y="776085"/>
                </a:lnTo>
                <a:lnTo>
                  <a:pt x="38385" y="747998"/>
                </a:lnTo>
                <a:lnTo>
                  <a:pt x="10298" y="706338"/>
                </a:lnTo>
                <a:lnTo>
                  <a:pt x="0" y="655320"/>
                </a:lnTo>
                <a:lnTo>
                  <a:pt x="0" y="131064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38"/>
          <p:cNvSpPr txBox="1"/>
          <p:nvPr/>
        </p:nvSpPr>
        <p:spPr>
          <a:xfrm>
            <a:off x="1066800" y="4267200"/>
            <a:ext cx="2696927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uk-UA" sz="1600" b="1" dirty="0" smtClean="0">
                <a:solidFill>
                  <a:srgbClr val="FFFFFF"/>
                </a:solidFill>
                <a:latin typeface="Arial"/>
                <a:cs typeface="Arial"/>
              </a:rPr>
              <a:t>Книга перша. Загальна частина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7" name="object 25"/>
          <p:cNvSpPr/>
          <p:nvPr/>
        </p:nvSpPr>
        <p:spPr>
          <a:xfrm>
            <a:off x="369571" y="5228083"/>
            <a:ext cx="615696" cy="6827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26"/>
          <p:cNvSpPr/>
          <p:nvPr/>
        </p:nvSpPr>
        <p:spPr>
          <a:xfrm>
            <a:off x="990600" y="5181600"/>
            <a:ext cx="2895600" cy="9052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28"/>
          <p:cNvSpPr/>
          <p:nvPr/>
        </p:nvSpPr>
        <p:spPr>
          <a:xfrm>
            <a:off x="1066800" y="5181600"/>
            <a:ext cx="2825780" cy="786765"/>
          </a:xfrm>
          <a:custGeom>
            <a:avLst/>
            <a:gdLst/>
            <a:ahLst/>
            <a:cxnLst/>
            <a:rect l="l" t="t" r="r" b="b"/>
            <a:pathLst>
              <a:path w="4790440" h="786764">
                <a:moveTo>
                  <a:pt x="4658868" y="0"/>
                </a:moveTo>
                <a:lnTo>
                  <a:pt x="131064" y="0"/>
                </a:lnTo>
                <a:lnTo>
                  <a:pt x="80045" y="10298"/>
                </a:lnTo>
                <a:lnTo>
                  <a:pt x="38385" y="38385"/>
                </a:lnTo>
                <a:lnTo>
                  <a:pt x="10298" y="80045"/>
                </a:lnTo>
                <a:lnTo>
                  <a:pt x="0" y="131064"/>
                </a:lnTo>
                <a:lnTo>
                  <a:pt x="0" y="655320"/>
                </a:lnTo>
                <a:lnTo>
                  <a:pt x="10298" y="706338"/>
                </a:lnTo>
                <a:lnTo>
                  <a:pt x="38385" y="747998"/>
                </a:lnTo>
                <a:lnTo>
                  <a:pt x="80045" y="776085"/>
                </a:lnTo>
                <a:lnTo>
                  <a:pt x="131064" y="786384"/>
                </a:lnTo>
                <a:lnTo>
                  <a:pt x="4658868" y="786384"/>
                </a:lnTo>
                <a:lnTo>
                  <a:pt x="4709886" y="776085"/>
                </a:lnTo>
                <a:lnTo>
                  <a:pt x="4751546" y="747998"/>
                </a:lnTo>
                <a:lnTo>
                  <a:pt x="4779633" y="706338"/>
                </a:lnTo>
                <a:lnTo>
                  <a:pt x="4789932" y="655320"/>
                </a:lnTo>
                <a:lnTo>
                  <a:pt x="4789932" y="131064"/>
                </a:lnTo>
                <a:lnTo>
                  <a:pt x="4779633" y="80045"/>
                </a:lnTo>
                <a:lnTo>
                  <a:pt x="4751546" y="38385"/>
                </a:lnTo>
                <a:lnTo>
                  <a:pt x="4709886" y="10298"/>
                </a:lnTo>
                <a:lnTo>
                  <a:pt x="4658868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29"/>
          <p:cNvSpPr/>
          <p:nvPr/>
        </p:nvSpPr>
        <p:spPr>
          <a:xfrm>
            <a:off x="1066800" y="5181600"/>
            <a:ext cx="2825780" cy="786765"/>
          </a:xfrm>
          <a:custGeom>
            <a:avLst/>
            <a:gdLst/>
            <a:ahLst/>
            <a:cxnLst/>
            <a:rect l="l" t="t" r="r" b="b"/>
            <a:pathLst>
              <a:path w="4790440" h="786764">
                <a:moveTo>
                  <a:pt x="0" y="131064"/>
                </a:moveTo>
                <a:lnTo>
                  <a:pt x="10298" y="80045"/>
                </a:lnTo>
                <a:lnTo>
                  <a:pt x="38385" y="38385"/>
                </a:lnTo>
                <a:lnTo>
                  <a:pt x="80045" y="10298"/>
                </a:lnTo>
                <a:lnTo>
                  <a:pt x="131064" y="0"/>
                </a:lnTo>
                <a:lnTo>
                  <a:pt x="4658868" y="0"/>
                </a:lnTo>
                <a:lnTo>
                  <a:pt x="4709886" y="10298"/>
                </a:lnTo>
                <a:lnTo>
                  <a:pt x="4751546" y="38385"/>
                </a:lnTo>
                <a:lnTo>
                  <a:pt x="4779633" y="80045"/>
                </a:lnTo>
                <a:lnTo>
                  <a:pt x="4789932" y="131064"/>
                </a:lnTo>
                <a:lnTo>
                  <a:pt x="4789932" y="655320"/>
                </a:lnTo>
                <a:lnTo>
                  <a:pt x="4779633" y="706338"/>
                </a:lnTo>
                <a:lnTo>
                  <a:pt x="4751546" y="747998"/>
                </a:lnTo>
                <a:lnTo>
                  <a:pt x="4709886" y="776085"/>
                </a:lnTo>
                <a:lnTo>
                  <a:pt x="4658868" y="786384"/>
                </a:lnTo>
                <a:lnTo>
                  <a:pt x="131064" y="786384"/>
                </a:lnTo>
                <a:lnTo>
                  <a:pt x="80045" y="776085"/>
                </a:lnTo>
                <a:lnTo>
                  <a:pt x="38385" y="747998"/>
                </a:lnTo>
                <a:lnTo>
                  <a:pt x="10298" y="706338"/>
                </a:lnTo>
                <a:lnTo>
                  <a:pt x="0" y="655320"/>
                </a:lnTo>
                <a:lnTo>
                  <a:pt x="0" y="131064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38"/>
          <p:cNvSpPr txBox="1"/>
          <p:nvPr/>
        </p:nvSpPr>
        <p:spPr>
          <a:xfrm>
            <a:off x="1143000" y="5334000"/>
            <a:ext cx="2696927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uk-UA" sz="1600" b="1" dirty="0" smtClean="0">
                <a:solidFill>
                  <a:srgbClr val="FFFFFF"/>
                </a:solidFill>
                <a:latin typeface="Arial"/>
                <a:cs typeface="Arial"/>
              </a:rPr>
              <a:t>Книга друга. Арбітражний керуючий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9800" y="457200"/>
            <a:ext cx="5553330" cy="475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uk-UA" sz="3000" b="1" dirty="0" smtClean="0">
                <a:solidFill>
                  <a:srgbClr val="FFFF00"/>
                </a:solidFill>
                <a:latin typeface="Arial"/>
                <a:cs typeface="Arial"/>
              </a:rPr>
              <a:t>Процедури банкрутства</a:t>
            </a:r>
            <a:endParaRPr sz="30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pSp>
        <p:nvGrpSpPr>
          <p:cNvPr id="7" name="Групувати 85"/>
          <p:cNvGrpSpPr/>
          <p:nvPr/>
        </p:nvGrpSpPr>
        <p:grpSpPr>
          <a:xfrm>
            <a:off x="609600" y="2057400"/>
            <a:ext cx="4220664" cy="832865"/>
            <a:chOff x="284225" y="2285238"/>
            <a:chExt cx="4220664" cy="832865"/>
          </a:xfrm>
        </p:grpSpPr>
        <p:sp>
          <p:nvSpPr>
            <p:cNvPr id="3" name="object 3"/>
            <p:cNvSpPr/>
            <p:nvPr/>
          </p:nvSpPr>
          <p:spPr>
            <a:xfrm>
              <a:off x="284225" y="2285238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04800" y="2286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4800" y="2286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665225" y="2513838"/>
              <a:ext cx="3548445" cy="258404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Банкрутство юридичної особи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8" name="Групувати 86"/>
          <p:cNvGrpSpPr/>
          <p:nvPr/>
        </p:nvGrpSpPr>
        <p:grpSpPr>
          <a:xfrm>
            <a:off x="5334000" y="1447800"/>
            <a:ext cx="4220664" cy="832865"/>
            <a:chOff x="284225" y="2285238"/>
            <a:chExt cx="4220664" cy="832865"/>
          </a:xfrm>
        </p:grpSpPr>
        <p:sp>
          <p:nvSpPr>
            <p:cNvPr id="88" name="object 3"/>
            <p:cNvSpPr/>
            <p:nvPr/>
          </p:nvSpPr>
          <p:spPr>
            <a:xfrm>
              <a:off x="284225" y="2285238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"/>
            <p:cNvSpPr/>
            <p:nvPr/>
          </p:nvSpPr>
          <p:spPr>
            <a:xfrm>
              <a:off x="284225" y="2285238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"/>
            <p:cNvSpPr/>
            <p:nvPr/>
          </p:nvSpPr>
          <p:spPr>
            <a:xfrm>
              <a:off x="304800" y="2286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6"/>
            <p:cNvSpPr txBox="1"/>
            <p:nvPr/>
          </p:nvSpPr>
          <p:spPr>
            <a:xfrm>
              <a:off x="724407" y="2421255"/>
              <a:ext cx="3548445" cy="50462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Відновлення платоспроможності фізичної особи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9" name="Групувати 109"/>
          <p:cNvGrpSpPr/>
          <p:nvPr/>
        </p:nvGrpSpPr>
        <p:grpSpPr>
          <a:xfrm>
            <a:off x="762000" y="3124200"/>
            <a:ext cx="3810000" cy="685800"/>
            <a:chOff x="762000" y="3581400"/>
            <a:chExt cx="3810000" cy="685800"/>
          </a:xfrm>
        </p:grpSpPr>
        <p:sp>
          <p:nvSpPr>
            <p:cNvPr id="95" name="object 3"/>
            <p:cNvSpPr/>
            <p:nvPr/>
          </p:nvSpPr>
          <p:spPr>
            <a:xfrm>
              <a:off x="762000" y="3581400"/>
              <a:ext cx="3810000" cy="685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4"/>
            <p:cNvSpPr/>
            <p:nvPr/>
          </p:nvSpPr>
          <p:spPr>
            <a:xfrm>
              <a:off x="780573" y="3582027"/>
              <a:ext cx="3783222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"/>
            <p:cNvSpPr/>
            <p:nvPr/>
          </p:nvSpPr>
          <p:spPr>
            <a:xfrm>
              <a:off x="780573" y="3582027"/>
              <a:ext cx="3783222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6"/>
            <p:cNvSpPr txBox="1"/>
            <p:nvPr/>
          </p:nvSpPr>
          <p:spPr>
            <a:xfrm>
              <a:off x="1159353" y="3693399"/>
              <a:ext cx="3203187" cy="258404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Розпорядження майном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0" name="Групувати 99"/>
          <p:cNvGrpSpPr/>
          <p:nvPr/>
        </p:nvGrpSpPr>
        <p:grpSpPr>
          <a:xfrm>
            <a:off x="762000" y="4038600"/>
            <a:ext cx="3810000" cy="685800"/>
            <a:chOff x="533400" y="3810000"/>
            <a:chExt cx="4220664" cy="832865"/>
          </a:xfrm>
        </p:grpSpPr>
        <p:sp>
          <p:nvSpPr>
            <p:cNvPr id="101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4"/>
            <p:cNvSpPr/>
            <p:nvPr/>
          </p:nvSpPr>
          <p:spPr>
            <a:xfrm>
              <a:off x="533400" y="3810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"/>
            <p:cNvSpPr txBox="1"/>
            <p:nvPr/>
          </p:nvSpPr>
          <p:spPr>
            <a:xfrm>
              <a:off x="973582" y="3946016"/>
              <a:ext cx="3548445" cy="31381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Санація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1" name="Групувати 104"/>
          <p:cNvGrpSpPr/>
          <p:nvPr/>
        </p:nvGrpSpPr>
        <p:grpSpPr>
          <a:xfrm>
            <a:off x="762000" y="4953000"/>
            <a:ext cx="3810000" cy="685800"/>
            <a:chOff x="533400" y="3810000"/>
            <a:chExt cx="4220664" cy="832865"/>
          </a:xfrm>
        </p:grpSpPr>
        <p:sp>
          <p:nvSpPr>
            <p:cNvPr id="106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4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"/>
            <p:cNvSpPr txBox="1"/>
            <p:nvPr/>
          </p:nvSpPr>
          <p:spPr>
            <a:xfrm>
              <a:off x="973582" y="3946016"/>
              <a:ext cx="3548445" cy="31381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Ліквідація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2" name="Групувати 110"/>
          <p:cNvGrpSpPr/>
          <p:nvPr/>
        </p:nvGrpSpPr>
        <p:grpSpPr>
          <a:xfrm>
            <a:off x="5562600" y="2362200"/>
            <a:ext cx="3810000" cy="685800"/>
            <a:chOff x="533400" y="3810000"/>
            <a:chExt cx="4220664" cy="832865"/>
          </a:xfrm>
        </p:grpSpPr>
        <p:sp>
          <p:nvSpPr>
            <p:cNvPr id="112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4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6"/>
            <p:cNvSpPr txBox="1"/>
            <p:nvPr/>
          </p:nvSpPr>
          <p:spPr>
            <a:xfrm>
              <a:off x="973582" y="3946016"/>
              <a:ext cx="3548445" cy="612838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Реструктуризація боргів боржника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3" name="Групувати 115"/>
          <p:cNvGrpSpPr/>
          <p:nvPr/>
        </p:nvGrpSpPr>
        <p:grpSpPr>
          <a:xfrm>
            <a:off x="5486400" y="4267200"/>
            <a:ext cx="3810000" cy="685800"/>
            <a:chOff x="533400" y="3810000"/>
            <a:chExt cx="4220664" cy="832865"/>
          </a:xfrm>
        </p:grpSpPr>
        <p:sp>
          <p:nvSpPr>
            <p:cNvPr id="117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4"/>
            <p:cNvSpPr/>
            <p:nvPr/>
          </p:nvSpPr>
          <p:spPr>
            <a:xfrm>
              <a:off x="533400" y="3810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6"/>
            <p:cNvSpPr txBox="1"/>
            <p:nvPr/>
          </p:nvSpPr>
          <p:spPr>
            <a:xfrm>
              <a:off x="973582" y="3946016"/>
              <a:ext cx="3548445" cy="31381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Погашення боргів боржника</a:t>
              </a:r>
            </a:p>
          </p:txBody>
        </p:sp>
      </p:grpSp>
      <p:grpSp>
        <p:nvGrpSpPr>
          <p:cNvPr id="45" name="Групувати 44"/>
          <p:cNvGrpSpPr/>
          <p:nvPr/>
        </p:nvGrpSpPr>
        <p:grpSpPr>
          <a:xfrm>
            <a:off x="5029200" y="3200400"/>
            <a:ext cx="4648200" cy="990599"/>
            <a:chOff x="5029200" y="3962400"/>
            <a:chExt cx="4648200" cy="685800"/>
          </a:xfrm>
        </p:grpSpPr>
        <p:sp>
          <p:nvSpPr>
            <p:cNvPr id="41" name="object 3"/>
            <p:cNvSpPr/>
            <p:nvPr/>
          </p:nvSpPr>
          <p:spPr>
            <a:xfrm>
              <a:off x="5029200" y="3962400"/>
              <a:ext cx="4648200" cy="685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"/>
            <p:cNvSpPr/>
            <p:nvPr/>
          </p:nvSpPr>
          <p:spPr>
            <a:xfrm>
              <a:off x="5051859" y="3963027"/>
              <a:ext cx="4615531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5"/>
            <p:cNvSpPr/>
            <p:nvPr/>
          </p:nvSpPr>
          <p:spPr>
            <a:xfrm>
              <a:off x="5051859" y="3963027"/>
              <a:ext cx="4615531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6"/>
            <p:cNvSpPr txBox="1"/>
            <p:nvPr/>
          </p:nvSpPr>
          <p:spPr>
            <a:xfrm>
              <a:off x="5486400" y="3962406"/>
              <a:ext cx="3907888" cy="65654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200" b="1" spc="-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Мета:</a:t>
              </a:r>
            </a:p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відновлення платоспроможності боржника шляхом зміни способу та порядку виконання його  зобов’язань згідно з планом реструктуризації боргів боржника</a:t>
              </a:r>
              <a:endParaRPr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Групувати 45"/>
          <p:cNvGrpSpPr/>
          <p:nvPr/>
        </p:nvGrpSpPr>
        <p:grpSpPr>
          <a:xfrm>
            <a:off x="5029200" y="5105400"/>
            <a:ext cx="4648200" cy="838199"/>
            <a:chOff x="5029200" y="3962400"/>
            <a:chExt cx="4648200" cy="685800"/>
          </a:xfrm>
        </p:grpSpPr>
        <p:sp>
          <p:nvSpPr>
            <p:cNvPr id="47" name="object 3"/>
            <p:cNvSpPr/>
            <p:nvPr/>
          </p:nvSpPr>
          <p:spPr>
            <a:xfrm>
              <a:off x="5029200" y="3962400"/>
              <a:ext cx="4648200" cy="685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"/>
            <p:cNvSpPr/>
            <p:nvPr/>
          </p:nvSpPr>
          <p:spPr>
            <a:xfrm>
              <a:off x="5051859" y="3963027"/>
              <a:ext cx="4615531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5"/>
            <p:cNvSpPr/>
            <p:nvPr/>
          </p:nvSpPr>
          <p:spPr>
            <a:xfrm>
              <a:off x="5051859" y="3963027"/>
              <a:ext cx="4615531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6"/>
            <p:cNvSpPr txBox="1"/>
            <p:nvPr/>
          </p:nvSpPr>
          <p:spPr>
            <a:xfrm>
              <a:off x="5486400" y="3962406"/>
              <a:ext cx="3907888" cy="40085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200" b="1" spc="-5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Мета:</a:t>
              </a:r>
            </a:p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задоволення вимог кредиторів за рахунок реалізації майна банкрута</a:t>
              </a:r>
              <a:endParaRPr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Стрілка вниз 51"/>
          <p:cNvSpPr/>
          <p:nvPr/>
        </p:nvSpPr>
        <p:spPr>
          <a:xfrm>
            <a:off x="7315200" y="3048000"/>
            <a:ext cx="1524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3" name="Стрілка вниз 52"/>
          <p:cNvSpPr/>
          <p:nvPr/>
        </p:nvSpPr>
        <p:spPr>
          <a:xfrm>
            <a:off x="7391400" y="4953000"/>
            <a:ext cx="1524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0800" y="457200"/>
            <a:ext cx="5553330" cy="475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sz="3000" b="1" dirty="0" smtClean="0">
                <a:solidFill>
                  <a:srgbClr val="FFFF00"/>
                </a:solidFill>
                <a:latin typeface="Arial"/>
                <a:cs typeface="Arial"/>
              </a:rPr>
              <a:t>Арбітражний керуючий</a:t>
            </a:r>
            <a:endParaRPr sz="30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pSp>
        <p:nvGrpSpPr>
          <p:cNvPr id="86" name="Групувати 85"/>
          <p:cNvGrpSpPr/>
          <p:nvPr/>
        </p:nvGrpSpPr>
        <p:grpSpPr>
          <a:xfrm>
            <a:off x="533400" y="2590800"/>
            <a:ext cx="4220664" cy="832865"/>
            <a:chOff x="284225" y="2285238"/>
            <a:chExt cx="4220664" cy="832865"/>
          </a:xfrm>
        </p:grpSpPr>
        <p:sp>
          <p:nvSpPr>
            <p:cNvPr id="3" name="object 3"/>
            <p:cNvSpPr/>
            <p:nvPr/>
          </p:nvSpPr>
          <p:spPr>
            <a:xfrm>
              <a:off x="284225" y="2285238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04800" y="2286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4800" y="2286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7" name="Групувати 86"/>
          <p:cNvGrpSpPr/>
          <p:nvPr/>
        </p:nvGrpSpPr>
        <p:grpSpPr>
          <a:xfrm>
            <a:off x="5334000" y="2590800"/>
            <a:ext cx="4220664" cy="832865"/>
            <a:chOff x="284225" y="2285238"/>
            <a:chExt cx="4220664" cy="832865"/>
          </a:xfrm>
        </p:grpSpPr>
        <p:sp>
          <p:nvSpPr>
            <p:cNvPr id="88" name="object 3"/>
            <p:cNvSpPr/>
            <p:nvPr/>
          </p:nvSpPr>
          <p:spPr>
            <a:xfrm>
              <a:off x="284225" y="2285238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4"/>
            <p:cNvSpPr/>
            <p:nvPr/>
          </p:nvSpPr>
          <p:spPr>
            <a:xfrm>
              <a:off x="284225" y="2285238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5"/>
            <p:cNvSpPr/>
            <p:nvPr/>
          </p:nvSpPr>
          <p:spPr>
            <a:xfrm>
              <a:off x="304800" y="2286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6"/>
            <p:cNvSpPr txBox="1"/>
            <p:nvPr/>
          </p:nvSpPr>
          <p:spPr>
            <a:xfrm>
              <a:off x="724407" y="2421255"/>
              <a:ext cx="3548445" cy="50462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Відновлення платоспроможності фізичної особи</a:t>
              </a:r>
              <a:endParaRPr sz="1600" dirty="0">
                <a:latin typeface="Arial"/>
                <a:cs typeface="Arial"/>
              </a:endParaRPr>
            </a:p>
          </p:txBody>
        </p:sp>
      </p:grpSp>
      <p:sp>
        <p:nvSpPr>
          <p:cNvPr id="92" name="object 17"/>
          <p:cNvSpPr/>
          <p:nvPr/>
        </p:nvSpPr>
        <p:spPr>
          <a:xfrm>
            <a:off x="7086600" y="1371600"/>
            <a:ext cx="576349" cy="1240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6"/>
          <p:cNvSpPr/>
          <p:nvPr/>
        </p:nvSpPr>
        <p:spPr>
          <a:xfrm>
            <a:off x="2514600" y="1447800"/>
            <a:ext cx="524836" cy="11330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0" name="Групувати 109"/>
          <p:cNvGrpSpPr/>
          <p:nvPr/>
        </p:nvGrpSpPr>
        <p:grpSpPr>
          <a:xfrm>
            <a:off x="762000" y="3581400"/>
            <a:ext cx="3810000" cy="685800"/>
            <a:chOff x="762000" y="3581400"/>
            <a:chExt cx="3810000" cy="685800"/>
          </a:xfrm>
        </p:grpSpPr>
        <p:sp>
          <p:nvSpPr>
            <p:cNvPr id="95" name="object 3"/>
            <p:cNvSpPr/>
            <p:nvPr/>
          </p:nvSpPr>
          <p:spPr>
            <a:xfrm>
              <a:off x="762000" y="3581400"/>
              <a:ext cx="3810000" cy="685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4"/>
            <p:cNvSpPr/>
            <p:nvPr/>
          </p:nvSpPr>
          <p:spPr>
            <a:xfrm>
              <a:off x="780573" y="3582027"/>
              <a:ext cx="3783222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5"/>
            <p:cNvSpPr/>
            <p:nvPr/>
          </p:nvSpPr>
          <p:spPr>
            <a:xfrm>
              <a:off x="780573" y="3582027"/>
              <a:ext cx="3783222" cy="65411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6"/>
            <p:cNvSpPr txBox="1"/>
            <p:nvPr/>
          </p:nvSpPr>
          <p:spPr>
            <a:xfrm>
              <a:off x="1159353" y="3693399"/>
              <a:ext cx="3203187" cy="258404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Розпорядник майна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00" name="Групувати 99"/>
          <p:cNvGrpSpPr/>
          <p:nvPr/>
        </p:nvGrpSpPr>
        <p:grpSpPr>
          <a:xfrm>
            <a:off x="762000" y="4495800"/>
            <a:ext cx="3810000" cy="685800"/>
            <a:chOff x="533400" y="3810000"/>
            <a:chExt cx="4220664" cy="832865"/>
          </a:xfrm>
        </p:grpSpPr>
        <p:sp>
          <p:nvSpPr>
            <p:cNvPr id="101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4"/>
            <p:cNvSpPr/>
            <p:nvPr/>
          </p:nvSpPr>
          <p:spPr>
            <a:xfrm>
              <a:off x="533400" y="3810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6"/>
            <p:cNvSpPr txBox="1"/>
            <p:nvPr/>
          </p:nvSpPr>
          <p:spPr>
            <a:xfrm>
              <a:off x="973582" y="3946016"/>
              <a:ext cx="3548445" cy="31381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Керуючий санацією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05" name="Групувати 104"/>
          <p:cNvGrpSpPr/>
          <p:nvPr/>
        </p:nvGrpSpPr>
        <p:grpSpPr>
          <a:xfrm>
            <a:off x="762000" y="5334000"/>
            <a:ext cx="3810000" cy="685800"/>
            <a:chOff x="533400" y="3810000"/>
            <a:chExt cx="4220664" cy="832865"/>
          </a:xfrm>
        </p:grpSpPr>
        <p:sp>
          <p:nvSpPr>
            <p:cNvPr id="106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4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6"/>
            <p:cNvSpPr txBox="1"/>
            <p:nvPr/>
          </p:nvSpPr>
          <p:spPr>
            <a:xfrm>
              <a:off x="973582" y="3946016"/>
              <a:ext cx="3548445" cy="31381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Ліквідатор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11" name="Групувати 110"/>
          <p:cNvGrpSpPr/>
          <p:nvPr/>
        </p:nvGrpSpPr>
        <p:grpSpPr>
          <a:xfrm>
            <a:off x="5562600" y="3581400"/>
            <a:ext cx="3810000" cy="685800"/>
            <a:chOff x="533400" y="3810000"/>
            <a:chExt cx="4220664" cy="832865"/>
          </a:xfrm>
        </p:grpSpPr>
        <p:sp>
          <p:nvSpPr>
            <p:cNvPr id="112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4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6"/>
            <p:cNvSpPr txBox="1"/>
            <p:nvPr/>
          </p:nvSpPr>
          <p:spPr>
            <a:xfrm>
              <a:off x="973582" y="3946016"/>
              <a:ext cx="3548445" cy="31381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Керуючий реструктуризацією</a:t>
              </a:r>
              <a:endParaRPr sz="1600" dirty="0">
                <a:latin typeface="Arial"/>
                <a:cs typeface="Arial"/>
              </a:endParaRPr>
            </a:p>
          </p:txBody>
        </p:sp>
      </p:grpSp>
      <p:grpSp>
        <p:nvGrpSpPr>
          <p:cNvPr id="116" name="Групувати 115"/>
          <p:cNvGrpSpPr/>
          <p:nvPr/>
        </p:nvGrpSpPr>
        <p:grpSpPr>
          <a:xfrm>
            <a:off x="5562600" y="4495800"/>
            <a:ext cx="3810000" cy="685800"/>
            <a:chOff x="533400" y="3810000"/>
            <a:chExt cx="4220664" cy="832865"/>
          </a:xfrm>
        </p:grpSpPr>
        <p:sp>
          <p:nvSpPr>
            <p:cNvPr id="117" name="object 3"/>
            <p:cNvSpPr/>
            <p:nvPr/>
          </p:nvSpPr>
          <p:spPr>
            <a:xfrm>
              <a:off x="533400" y="3810000"/>
              <a:ext cx="4220664" cy="832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4"/>
            <p:cNvSpPr/>
            <p:nvPr/>
          </p:nvSpPr>
          <p:spPr>
            <a:xfrm>
              <a:off x="533400" y="3810000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5322062" y="0"/>
                  </a:moveTo>
                  <a:lnTo>
                    <a:pt x="132333" y="0"/>
                  </a:lnTo>
                  <a:lnTo>
                    <a:pt x="90529" y="6752"/>
                  </a:lnTo>
                  <a:lnTo>
                    <a:pt x="54205" y="25550"/>
                  </a:lnTo>
                  <a:lnTo>
                    <a:pt x="25550" y="54205"/>
                  </a:lnTo>
                  <a:lnTo>
                    <a:pt x="6752" y="90529"/>
                  </a:lnTo>
                  <a:lnTo>
                    <a:pt x="0" y="132334"/>
                  </a:lnTo>
                  <a:lnTo>
                    <a:pt x="0" y="661670"/>
                  </a:lnTo>
                  <a:lnTo>
                    <a:pt x="6752" y="703474"/>
                  </a:lnTo>
                  <a:lnTo>
                    <a:pt x="25550" y="739798"/>
                  </a:lnTo>
                  <a:lnTo>
                    <a:pt x="54205" y="768453"/>
                  </a:lnTo>
                  <a:lnTo>
                    <a:pt x="90529" y="787251"/>
                  </a:lnTo>
                  <a:lnTo>
                    <a:pt x="132333" y="794004"/>
                  </a:lnTo>
                  <a:lnTo>
                    <a:pt x="5322062" y="794004"/>
                  </a:lnTo>
                  <a:lnTo>
                    <a:pt x="5363866" y="787251"/>
                  </a:lnTo>
                  <a:lnTo>
                    <a:pt x="5400190" y="768453"/>
                  </a:lnTo>
                  <a:lnTo>
                    <a:pt x="5428845" y="739798"/>
                  </a:lnTo>
                  <a:lnTo>
                    <a:pt x="5447643" y="703474"/>
                  </a:lnTo>
                  <a:lnTo>
                    <a:pt x="5454395" y="661670"/>
                  </a:lnTo>
                  <a:lnTo>
                    <a:pt x="5454395" y="132334"/>
                  </a:lnTo>
                  <a:lnTo>
                    <a:pt x="5447643" y="90529"/>
                  </a:lnTo>
                  <a:lnTo>
                    <a:pt x="5428845" y="54205"/>
                  </a:lnTo>
                  <a:lnTo>
                    <a:pt x="5400190" y="25550"/>
                  </a:lnTo>
                  <a:lnTo>
                    <a:pt x="5363866" y="6752"/>
                  </a:lnTo>
                  <a:lnTo>
                    <a:pt x="5322062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5"/>
            <p:cNvSpPr/>
            <p:nvPr/>
          </p:nvSpPr>
          <p:spPr>
            <a:xfrm>
              <a:off x="553975" y="3810762"/>
              <a:ext cx="4191000" cy="794385"/>
            </a:xfrm>
            <a:custGeom>
              <a:avLst/>
              <a:gdLst/>
              <a:ahLst/>
              <a:cxnLst/>
              <a:rect l="l" t="t" r="r" b="b"/>
              <a:pathLst>
                <a:path w="5454650" h="794385">
                  <a:moveTo>
                    <a:pt x="0" y="132334"/>
                  </a:moveTo>
                  <a:lnTo>
                    <a:pt x="6752" y="90529"/>
                  </a:lnTo>
                  <a:lnTo>
                    <a:pt x="25550" y="54205"/>
                  </a:lnTo>
                  <a:lnTo>
                    <a:pt x="54205" y="25550"/>
                  </a:lnTo>
                  <a:lnTo>
                    <a:pt x="90529" y="6752"/>
                  </a:lnTo>
                  <a:lnTo>
                    <a:pt x="132333" y="0"/>
                  </a:lnTo>
                  <a:lnTo>
                    <a:pt x="5322062" y="0"/>
                  </a:lnTo>
                  <a:lnTo>
                    <a:pt x="5363866" y="6752"/>
                  </a:lnTo>
                  <a:lnTo>
                    <a:pt x="5400190" y="25550"/>
                  </a:lnTo>
                  <a:lnTo>
                    <a:pt x="5428845" y="54205"/>
                  </a:lnTo>
                  <a:lnTo>
                    <a:pt x="5447643" y="90529"/>
                  </a:lnTo>
                  <a:lnTo>
                    <a:pt x="5454395" y="132334"/>
                  </a:lnTo>
                  <a:lnTo>
                    <a:pt x="5454395" y="661670"/>
                  </a:lnTo>
                  <a:lnTo>
                    <a:pt x="5447643" y="703474"/>
                  </a:lnTo>
                  <a:lnTo>
                    <a:pt x="5428845" y="739798"/>
                  </a:lnTo>
                  <a:lnTo>
                    <a:pt x="5400190" y="768453"/>
                  </a:lnTo>
                  <a:lnTo>
                    <a:pt x="5363866" y="787251"/>
                  </a:lnTo>
                  <a:lnTo>
                    <a:pt x="5322062" y="794004"/>
                  </a:lnTo>
                  <a:lnTo>
                    <a:pt x="132333" y="794004"/>
                  </a:lnTo>
                  <a:lnTo>
                    <a:pt x="90529" y="787251"/>
                  </a:lnTo>
                  <a:lnTo>
                    <a:pt x="54205" y="768453"/>
                  </a:lnTo>
                  <a:lnTo>
                    <a:pt x="25550" y="739798"/>
                  </a:lnTo>
                  <a:lnTo>
                    <a:pt x="6752" y="703474"/>
                  </a:lnTo>
                  <a:lnTo>
                    <a:pt x="0" y="661670"/>
                  </a:lnTo>
                  <a:lnTo>
                    <a:pt x="0" y="132334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6"/>
            <p:cNvSpPr txBox="1"/>
            <p:nvPr/>
          </p:nvSpPr>
          <p:spPr>
            <a:xfrm>
              <a:off x="973582" y="3946016"/>
              <a:ext cx="3548445" cy="313817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600" b="1" spc="-5" dirty="0" smtClean="0">
                  <a:solidFill>
                    <a:srgbClr val="FFFFFF"/>
                  </a:solidFill>
                  <a:latin typeface="Arial"/>
                  <a:cs typeface="Arial"/>
                </a:rPr>
                <a:t>Керуючий реалізацією</a:t>
              </a:r>
              <a:endParaRPr sz="1600" dirty="0">
                <a:latin typeface="Arial"/>
                <a:cs typeface="Arial"/>
              </a:endParaRPr>
            </a:p>
          </p:txBody>
        </p:sp>
      </p:grpSp>
      <p:sp>
        <p:nvSpPr>
          <p:cNvPr id="40" name="object 6"/>
          <p:cNvSpPr txBox="1"/>
          <p:nvPr/>
        </p:nvSpPr>
        <p:spPr>
          <a:xfrm>
            <a:off x="914400" y="2819400"/>
            <a:ext cx="354844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lang="uk-UA" sz="1600" b="1" spc="-5" dirty="0" smtClean="0">
                <a:solidFill>
                  <a:srgbClr val="FFFFFF"/>
                </a:solidFill>
                <a:latin typeface="Arial"/>
                <a:cs typeface="Arial"/>
              </a:rPr>
              <a:t>Банкрутство юридичної особи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64994" y="287528"/>
            <a:ext cx="5026406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uk-UA" sz="2200" spc="-10" dirty="0" smtClean="0">
                <a:solidFill>
                  <a:srgbClr val="FFFF00"/>
                </a:solidFill>
              </a:rPr>
              <a:t>Призначення арбітражного керуючого  у справі про банкрутство фізичної особи</a:t>
            </a:r>
            <a:endParaRPr sz="2200" spc="-5" dirty="0">
              <a:solidFill>
                <a:srgbClr val="FFFF00"/>
              </a:solidFill>
            </a:endParaRPr>
          </a:p>
        </p:txBody>
      </p:sp>
      <p:pic>
        <p:nvPicPr>
          <p:cNvPr id="1026" name="Picture 2" descr="ÐÐ°ÑÑÐ¸Ð½ÐºÐ¸ Ð¿Ð¾ Ð·Ð°Ð¿ÑÐ¾ÑÑ ÐºÐ°ÑÑÐ¸Ð½ÐºÐ¸ Ð³Ð¾ÑÐ¿Ð¾Ð´Ð°ÑÑÑÐºÐ¸Ð¹ ÑÑÐ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590800"/>
            <a:ext cx="2057400" cy="1543051"/>
          </a:xfrm>
          <a:prstGeom prst="rect">
            <a:avLst/>
          </a:prstGeom>
          <a:noFill/>
        </p:spPr>
      </p:pic>
      <p:grpSp>
        <p:nvGrpSpPr>
          <p:cNvPr id="31" name="Групувати 30"/>
          <p:cNvGrpSpPr/>
          <p:nvPr/>
        </p:nvGrpSpPr>
        <p:grpSpPr>
          <a:xfrm>
            <a:off x="990600" y="2057400"/>
            <a:ext cx="2895600" cy="4419600"/>
            <a:chOff x="990600" y="2057400"/>
            <a:chExt cx="2895600" cy="4419600"/>
          </a:xfrm>
        </p:grpSpPr>
        <p:grpSp>
          <p:nvGrpSpPr>
            <p:cNvPr id="26" name="Групувати 25"/>
            <p:cNvGrpSpPr/>
            <p:nvPr/>
          </p:nvGrpSpPr>
          <p:grpSpPr>
            <a:xfrm>
              <a:off x="1371600" y="2362200"/>
              <a:ext cx="2138680" cy="2133600"/>
              <a:chOff x="1295400" y="2362200"/>
              <a:chExt cx="2138680" cy="2133600"/>
            </a:xfrm>
          </p:grpSpPr>
          <p:sp>
            <p:nvSpPr>
              <p:cNvPr id="7" name="object 7"/>
              <p:cNvSpPr/>
              <p:nvPr/>
            </p:nvSpPr>
            <p:spPr>
              <a:xfrm>
                <a:off x="1295400" y="2362200"/>
                <a:ext cx="2138680" cy="2133600"/>
              </a:xfrm>
              <a:custGeom>
                <a:avLst/>
                <a:gdLst/>
                <a:ahLst/>
                <a:cxnLst/>
                <a:rect l="l" t="t" r="r" b="b"/>
                <a:pathLst>
                  <a:path w="2138680" h="1114425">
                    <a:moveTo>
                      <a:pt x="0" y="185674"/>
                    </a:moveTo>
                    <a:lnTo>
                      <a:pt x="6632" y="136333"/>
                    </a:lnTo>
                    <a:lnTo>
                      <a:pt x="25351" y="91985"/>
                    </a:lnTo>
                    <a:lnTo>
                      <a:pt x="54384" y="54403"/>
                    </a:lnTo>
                    <a:lnTo>
                      <a:pt x="91963" y="25362"/>
                    </a:lnTo>
                    <a:lnTo>
                      <a:pt x="136316" y="6636"/>
                    </a:lnTo>
                    <a:lnTo>
                      <a:pt x="185673" y="0"/>
                    </a:lnTo>
                    <a:lnTo>
                      <a:pt x="1952498" y="0"/>
                    </a:lnTo>
                    <a:lnTo>
                      <a:pt x="2001838" y="6636"/>
                    </a:lnTo>
                    <a:lnTo>
                      <a:pt x="2046186" y="25362"/>
                    </a:lnTo>
                    <a:lnTo>
                      <a:pt x="2083768" y="54403"/>
                    </a:lnTo>
                    <a:lnTo>
                      <a:pt x="2112809" y="91985"/>
                    </a:lnTo>
                    <a:lnTo>
                      <a:pt x="2131535" y="136333"/>
                    </a:lnTo>
                    <a:lnTo>
                      <a:pt x="2138172" y="185674"/>
                    </a:lnTo>
                    <a:lnTo>
                      <a:pt x="2138172" y="928370"/>
                    </a:lnTo>
                    <a:lnTo>
                      <a:pt x="2131535" y="977727"/>
                    </a:lnTo>
                    <a:lnTo>
                      <a:pt x="2112809" y="1022080"/>
                    </a:lnTo>
                    <a:lnTo>
                      <a:pt x="2083768" y="1059659"/>
                    </a:lnTo>
                    <a:lnTo>
                      <a:pt x="2046186" y="1088692"/>
                    </a:lnTo>
                    <a:lnTo>
                      <a:pt x="2001838" y="1107411"/>
                    </a:lnTo>
                    <a:lnTo>
                      <a:pt x="1952498" y="1114044"/>
                    </a:lnTo>
                    <a:lnTo>
                      <a:pt x="185673" y="1114044"/>
                    </a:lnTo>
                    <a:lnTo>
                      <a:pt x="136316" y="1107411"/>
                    </a:lnTo>
                    <a:lnTo>
                      <a:pt x="91963" y="1088692"/>
                    </a:lnTo>
                    <a:lnTo>
                      <a:pt x="54384" y="1059659"/>
                    </a:lnTo>
                    <a:lnTo>
                      <a:pt x="25351" y="1022080"/>
                    </a:lnTo>
                    <a:lnTo>
                      <a:pt x="6632" y="977727"/>
                    </a:lnTo>
                    <a:lnTo>
                      <a:pt x="0" y="928370"/>
                    </a:lnTo>
                    <a:lnTo>
                      <a:pt x="0" y="185674"/>
                    </a:lnTo>
                    <a:close/>
                  </a:path>
                </a:pathLst>
              </a:custGeom>
              <a:ln w="19811">
                <a:solidFill>
                  <a:srgbClr val="548ED4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" name="object 8"/>
              <p:cNvSpPr txBox="1"/>
              <p:nvPr/>
            </p:nvSpPr>
            <p:spPr>
              <a:xfrm>
                <a:off x="1524000" y="2514600"/>
                <a:ext cx="1613535" cy="170559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 algn="ctr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uk-UA" sz="1000" b="1" dirty="0" smtClean="0">
                    <a:solidFill>
                      <a:schemeClr val="accent1"/>
                    </a:solidFill>
                    <a:latin typeface="Arial" pitchFamily="34" charset="0"/>
                    <a:cs typeface="Arial" pitchFamily="34" charset="0"/>
                  </a:rPr>
                  <a:t>Визначається судом  шляхом автоматизованого відбору із застосуванням  ЄСІТС з </a:t>
                </a:r>
                <a:r>
                  <a:rPr lang="uk-UA" sz="1000" b="1" dirty="0">
                    <a:solidFill>
                      <a:schemeClr val="accent1"/>
                    </a:solidFill>
                    <a:latin typeface="Arial" pitchFamily="34" charset="0"/>
                    <a:cs typeface="Arial" pitchFamily="34" charset="0"/>
                  </a:rPr>
                  <a:t>числа арбітражних керуючих, внесених до Єдиного реєстру арбітражних </a:t>
                </a:r>
                <a:r>
                  <a:rPr lang="uk-UA" sz="1000" b="1" dirty="0" smtClean="0">
                    <a:solidFill>
                      <a:schemeClr val="accent1"/>
                    </a:solidFill>
                    <a:latin typeface="Arial" pitchFamily="34" charset="0"/>
                    <a:cs typeface="Arial" pitchFamily="34" charset="0"/>
                  </a:rPr>
                  <a:t>керуючих України, за принципом випадкового відбору</a:t>
                </a:r>
                <a:endParaRPr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0" name="Групувати 29"/>
            <p:cNvGrpSpPr/>
            <p:nvPr/>
          </p:nvGrpSpPr>
          <p:grpSpPr>
            <a:xfrm>
              <a:off x="990600" y="2057400"/>
              <a:ext cx="2895600" cy="228600"/>
              <a:chOff x="6817614" y="5374385"/>
              <a:chExt cx="1313815" cy="464820"/>
            </a:xfrm>
          </p:grpSpPr>
          <p:sp>
            <p:nvSpPr>
              <p:cNvPr id="20" name="object 20"/>
              <p:cNvSpPr/>
              <p:nvPr/>
            </p:nvSpPr>
            <p:spPr>
              <a:xfrm>
                <a:off x="6817614" y="5374385"/>
                <a:ext cx="131381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1313815" h="464820">
                    <a:moveTo>
                      <a:pt x="0" y="77469"/>
                    </a:moveTo>
                    <a:lnTo>
                      <a:pt x="6086" y="47309"/>
                    </a:lnTo>
                    <a:lnTo>
                      <a:pt x="22685" y="22685"/>
                    </a:lnTo>
                    <a:lnTo>
                      <a:pt x="47309" y="6086"/>
                    </a:lnTo>
                    <a:lnTo>
                      <a:pt x="77469" y="0"/>
                    </a:lnTo>
                    <a:lnTo>
                      <a:pt x="1236217" y="0"/>
                    </a:lnTo>
                    <a:lnTo>
                      <a:pt x="1266378" y="6086"/>
                    </a:lnTo>
                    <a:lnTo>
                      <a:pt x="1291002" y="22685"/>
                    </a:lnTo>
                    <a:lnTo>
                      <a:pt x="1307601" y="47309"/>
                    </a:lnTo>
                    <a:lnTo>
                      <a:pt x="1313687" y="77469"/>
                    </a:lnTo>
                    <a:lnTo>
                      <a:pt x="1313687" y="387350"/>
                    </a:lnTo>
                    <a:lnTo>
                      <a:pt x="1307601" y="417505"/>
                    </a:lnTo>
                    <a:lnTo>
                      <a:pt x="1291002" y="442129"/>
                    </a:lnTo>
                    <a:lnTo>
                      <a:pt x="1266378" y="458732"/>
                    </a:lnTo>
                    <a:lnTo>
                      <a:pt x="1236217" y="464819"/>
                    </a:lnTo>
                    <a:lnTo>
                      <a:pt x="77469" y="464819"/>
                    </a:lnTo>
                    <a:lnTo>
                      <a:pt x="47309" y="458732"/>
                    </a:lnTo>
                    <a:lnTo>
                      <a:pt x="22685" y="442129"/>
                    </a:lnTo>
                    <a:lnTo>
                      <a:pt x="6086" y="417505"/>
                    </a:lnTo>
                    <a:lnTo>
                      <a:pt x="0" y="387350"/>
                    </a:lnTo>
                    <a:lnTo>
                      <a:pt x="0" y="77469"/>
                    </a:lnTo>
                    <a:close/>
                  </a:path>
                </a:pathLst>
              </a:custGeom>
              <a:ln w="28956">
                <a:solidFill>
                  <a:srgbClr val="548ED4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" name="object 21"/>
              <p:cNvSpPr txBox="1"/>
              <p:nvPr/>
            </p:nvSpPr>
            <p:spPr>
              <a:xfrm>
                <a:off x="6989445" y="5407272"/>
                <a:ext cx="970915" cy="277708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 indent="50165" algn="ctr">
                  <a:lnSpc>
                    <a:spcPct val="100000"/>
                  </a:lnSpc>
                  <a:spcBef>
                    <a:spcPts val="100"/>
                  </a:spcBef>
                </a:pPr>
                <a:r>
                  <a:rPr lang="uk-UA" sz="1100" b="1" spc="-10" dirty="0" smtClean="0">
                    <a:solidFill>
                      <a:srgbClr val="24408F"/>
                    </a:solidFill>
                    <a:latin typeface="Arial"/>
                    <a:cs typeface="Arial"/>
                  </a:rPr>
                  <a:t>Керуючий реструктуризацією</a:t>
                </a:r>
                <a:endParaRPr sz="1100" dirty="0">
                  <a:latin typeface="Arial"/>
                  <a:cs typeface="Arial"/>
                </a:endParaRPr>
              </a:p>
            </p:txBody>
          </p:sp>
        </p:grpSp>
        <p:sp>
          <p:nvSpPr>
            <p:cNvPr id="25" name="object 9"/>
            <p:cNvSpPr/>
            <p:nvPr/>
          </p:nvSpPr>
          <p:spPr>
            <a:xfrm>
              <a:off x="1752600" y="4572000"/>
              <a:ext cx="1324356" cy="80772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7"/>
            <p:cNvSpPr/>
            <p:nvPr/>
          </p:nvSpPr>
          <p:spPr>
            <a:xfrm>
              <a:off x="1295400" y="5410200"/>
              <a:ext cx="2138680" cy="1066800"/>
            </a:xfrm>
            <a:custGeom>
              <a:avLst/>
              <a:gdLst/>
              <a:ahLst/>
              <a:cxnLst/>
              <a:rect l="l" t="t" r="r" b="b"/>
              <a:pathLst>
                <a:path w="2138680" h="1114425">
                  <a:moveTo>
                    <a:pt x="0" y="185674"/>
                  </a:moveTo>
                  <a:lnTo>
                    <a:pt x="6632" y="136333"/>
                  </a:lnTo>
                  <a:lnTo>
                    <a:pt x="25351" y="91985"/>
                  </a:lnTo>
                  <a:lnTo>
                    <a:pt x="54384" y="54403"/>
                  </a:lnTo>
                  <a:lnTo>
                    <a:pt x="91963" y="25362"/>
                  </a:lnTo>
                  <a:lnTo>
                    <a:pt x="136316" y="6636"/>
                  </a:lnTo>
                  <a:lnTo>
                    <a:pt x="185673" y="0"/>
                  </a:lnTo>
                  <a:lnTo>
                    <a:pt x="1952498" y="0"/>
                  </a:lnTo>
                  <a:lnTo>
                    <a:pt x="2001838" y="6636"/>
                  </a:lnTo>
                  <a:lnTo>
                    <a:pt x="2046186" y="25362"/>
                  </a:lnTo>
                  <a:lnTo>
                    <a:pt x="2083768" y="54403"/>
                  </a:lnTo>
                  <a:lnTo>
                    <a:pt x="2112809" y="91985"/>
                  </a:lnTo>
                  <a:lnTo>
                    <a:pt x="2131535" y="136333"/>
                  </a:lnTo>
                  <a:lnTo>
                    <a:pt x="2138172" y="185674"/>
                  </a:lnTo>
                  <a:lnTo>
                    <a:pt x="2138172" y="928370"/>
                  </a:lnTo>
                  <a:lnTo>
                    <a:pt x="2131535" y="977727"/>
                  </a:lnTo>
                  <a:lnTo>
                    <a:pt x="2112809" y="1022080"/>
                  </a:lnTo>
                  <a:lnTo>
                    <a:pt x="2083768" y="1059659"/>
                  </a:lnTo>
                  <a:lnTo>
                    <a:pt x="2046186" y="1088692"/>
                  </a:lnTo>
                  <a:lnTo>
                    <a:pt x="2001838" y="1107411"/>
                  </a:lnTo>
                  <a:lnTo>
                    <a:pt x="1952498" y="1114044"/>
                  </a:lnTo>
                  <a:lnTo>
                    <a:pt x="185673" y="1114044"/>
                  </a:lnTo>
                  <a:lnTo>
                    <a:pt x="136316" y="1107411"/>
                  </a:lnTo>
                  <a:lnTo>
                    <a:pt x="91963" y="1088692"/>
                  </a:lnTo>
                  <a:lnTo>
                    <a:pt x="54384" y="1059659"/>
                  </a:lnTo>
                  <a:lnTo>
                    <a:pt x="25351" y="1022080"/>
                  </a:lnTo>
                  <a:lnTo>
                    <a:pt x="6632" y="977727"/>
                  </a:lnTo>
                  <a:lnTo>
                    <a:pt x="0" y="928370"/>
                  </a:lnTo>
                  <a:lnTo>
                    <a:pt x="0" y="185674"/>
                  </a:lnTo>
                  <a:close/>
                </a:path>
              </a:pathLst>
            </a:custGeom>
            <a:ln w="19811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8"/>
            <p:cNvSpPr txBox="1"/>
            <p:nvPr/>
          </p:nvSpPr>
          <p:spPr>
            <a:xfrm>
              <a:off x="1600200" y="5638800"/>
              <a:ext cx="1613535" cy="62837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У разі припинення повноважень – за клопотанням комітету кредиторів</a:t>
              </a:r>
              <a:endParaRPr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Групувати 25"/>
          <p:cNvGrpSpPr/>
          <p:nvPr/>
        </p:nvGrpSpPr>
        <p:grpSpPr>
          <a:xfrm>
            <a:off x="6248400" y="2362200"/>
            <a:ext cx="2138680" cy="1219200"/>
            <a:chOff x="1295400" y="2362200"/>
            <a:chExt cx="2138680" cy="3124200"/>
          </a:xfrm>
        </p:grpSpPr>
        <p:sp>
          <p:nvSpPr>
            <p:cNvPr id="40" name="object 7"/>
            <p:cNvSpPr/>
            <p:nvPr/>
          </p:nvSpPr>
          <p:spPr>
            <a:xfrm>
              <a:off x="1295400" y="2362200"/>
              <a:ext cx="2138680" cy="3124200"/>
            </a:xfrm>
            <a:custGeom>
              <a:avLst/>
              <a:gdLst/>
              <a:ahLst/>
              <a:cxnLst/>
              <a:rect l="l" t="t" r="r" b="b"/>
              <a:pathLst>
                <a:path w="2138680" h="1114425">
                  <a:moveTo>
                    <a:pt x="0" y="185674"/>
                  </a:moveTo>
                  <a:lnTo>
                    <a:pt x="6632" y="136333"/>
                  </a:lnTo>
                  <a:lnTo>
                    <a:pt x="25351" y="91985"/>
                  </a:lnTo>
                  <a:lnTo>
                    <a:pt x="54384" y="54403"/>
                  </a:lnTo>
                  <a:lnTo>
                    <a:pt x="91963" y="25362"/>
                  </a:lnTo>
                  <a:lnTo>
                    <a:pt x="136316" y="6636"/>
                  </a:lnTo>
                  <a:lnTo>
                    <a:pt x="185673" y="0"/>
                  </a:lnTo>
                  <a:lnTo>
                    <a:pt x="1952498" y="0"/>
                  </a:lnTo>
                  <a:lnTo>
                    <a:pt x="2001838" y="6636"/>
                  </a:lnTo>
                  <a:lnTo>
                    <a:pt x="2046186" y="25362"/>
                  </a:lnTo>
                  <a:lnTo>
                    <a:pt x="2083768" y="54403"/>
                  </a:lnTo>
                  <a:lnTo>
                    <a:pt x="2112809" y="91985"/>
                  </a:lnTo>
                  <a:lnTo>
                    <a:pt x="2131535" y="136333"/>
                  </a:lnTo>
                  <a:lnTo>
                    <a:pt x="2138172" y="185674"/>
                  </a:lnTo>
                  <a:lnTo>
                    <a:pt x="2138172" y="928370"/>
                  </a:lnTo>
                  <a:lnTo>
                    <a:pt x="2131535" y="977727"/>
                  </a:lnTo>
                  <a:lnTo>
                    <a:pt x="2112809" y="1022080"/>
                  </a:lnTo>
                  <a:lnTo>
                    <a:pt x="2083768" y="1059659"/>
                  </a:lnTo>
                  <a:lnTo>
                    <a:pt x="2046186" y="1088692"/>
                  </a:lnTo>
                  <a:lnTo>
                    <a:pt x="2001838" y="1107411"/>
                  </a:lnTo>
                  <a:lnTo>
                    <a:pt x="1952498" y="1114044"/>
                  </a:lnTo>
                  <a:lnTo>
                    <a:pt x="185673" y="1114044"/>
                  </a:lnTo>
                  <a:lnTo>
                    <a:pt x="136316" y="1107411"/>
                  </a:lnTo>
                  <a:lnTo>
                    <a:pt x="91963" y="1088692"/>
                  </a:lnTo>
                  <a:lnTo>
                    <a:pt x="54384" y="1059659"/>
                  </a:lnTo>
                  <a:lnTo>
                    <a:pt x="25351" y="1022080"/>
                  </a:lnTo>
                  <a:lnTo>
                    <a:pt x="6632" y="977727"/>
                  </a:lnTo>
                  <a:lnTo>
                    <a:pt x="0" y="928370"/>
                  </a:lnTo>
                  <a:lnTo>
                    <a:pt x="0" y="185674"/>
                  </a:lnTo>
                  <a:close/>
                </a:path>
              </a:pathLst>
            </a:custGeom>
            <a:ln w="19811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8"/>
            <p:cNvSpPr txBox="1"/>
            <p:nvPr/>
          </p:nvSpPr>
          <p:spPr>
            <a:xfrm>
              <a:off x="1524000" y="2947988"/>
              <a:ext cx="1613535" cy="62837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Призначається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господарським судом за клопотанням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комітету кредиторів</a:t>
              </a:r>
              <a:endParaRPr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Групувати 29"/>
          <p:cNvGrpSpPr/>
          <p:nvPr/>
        </p:nvGrpSpPr>
        <p:grpSpPr>
          <a:xfrm>
            <a:off x="5867400" y="2057400"/>
            <a:ext cx="2895600" cy="228600"/>
            <a:chOff x="6817614" y="5374385"/>
            <a:chExt cx="1313815" cy="464820"/>
          </a:xfrm>
        </p:grpSpPr>
        <p:sp>
          <p:nvSpPr>
            <p:cNvPr id="38" name="object 20"/>
            <p:cNvSpPr/>
            <p:nvPr/>
          </p:nvSpPr>
          <p:spPr>
            <a:xfrm>
              <a:off x="6817614" y="5374385"/>
              <a:ext cx="1313815" cy="464820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21"/>
            <p:cNvSpPr txBox="1"/>
            <p:nvPr/>
          </p:nvSpPr>
          <p:spPr>
            <a:xfrm>
              <a:off x="6989445" y="5407272"/>
              <a:ext cx="970915" cy="37027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100" b="1" spc="-10" dirty="0" smtClean="0">
                  <a:solidFill>
                    <a:srgbClr val="24408F"/>
                  </a:solidFill>
                  <a:latin typeface="Arial"/>
                  <a:cs typeface="Arial"/>
                </a:rPr>
                <a:t>Керуючий реалізацією</a:t>
              </a:r>
              <a:endParaRPr sz="1100" dirty="0">
                <a:latin typeface="Arial"/>
                <a:cs typeface="Arial"/>
              </a:endParaRPr>
            </a:p>
          </p:txBody>
        </p:sp>
      </p:grpSp>
      <p:sp>
        <p:nvSpPr>
          <p:cNvPr id="42" name="object 14"/>
          <p:cNvSpPr/>
          <p:nvPr/>
        </p:nvSpPr>
        <p:spPr>
          <a:xfrm>
            <a:off x="8610600" y="2895600"/>
            <a:ext cx="992124" cy="1104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4"/>
          <p:cNvSpPr/>
          <p:nvPr/>
        </p:nvSpPr>
        <p:spPr>
          <a:xfrm>
            <a:off x="304800" y="2895600"/>
            <a:ext cx="992124" cy="1104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2269" y="503301"/>
            <a:ext cx="530225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2000" spc="-5" dirty="0" smtClean="0">
                <a:solidFill>
                  <a:srgbClr val="FFFF00"/>
                </a:solidFill>
              </a:rPr>
              <a:t>Повноваження арбітражного керуючого в процедурах банкрутства фізичної особи</a:t>
            </a:r>
            <a:endParaRPr sz="2000" spc="-10" dirty="0">
              <a:solidFill>
                <a:srgbClr val="FFFF00"/>
              </a:solidFill>
            </a:endParaRPr>
          </a:p>
        </p:txBody>
      </p:sp>
      <p:grpSp>
        <p:nvGrpSpPr>
          <p:cNvPr id="13" name="Групувати 12"/>
          <p:cNvGrpSpPr/>
          <p:nvPr/>
        </p:nvGrpSpPr>
        <p:grpSpPr>
          <a:xfrm>
            <a:off x="1905000" y="2286000"/>
            <a:ext cx="7710170" cy="4300666"/>
            <a:chOff x="2057400" y="1558289"/>
            <a:chExt cx="7710170" cy="4300666"/>
          </a:xfrm>
        </p:grpSpPr>
        <p:sp>
          <p:nvSpPr>
            <p:cNvPr id="3" name="object 3"/>
            <p:cNvSpPr/>
            <p:nvPr/>
          </p:nvSpPr>
          <p:spPr>
            <a:xfrm>
              <a:off x="2073401" y="1558289"/>
              <a:ext cx="7633970" cy="992505"/>
            </a:xfrm>
            <a:custGeom>
              <a:avLst/>
              <a:gdLst/>
              <a:ahLst/>
              <a:cxnLst/>
              <a:rect l="l" t="t" r="r" b="b"/>
              <a:pathLst>
                <a:path w="7633970" h="992505">
                  <a:moveTo>
                    <a:pt x="7468362" y="0"/>
                  </a:moveTo>
                  <a:lnTo>
                    <a:pt x="165354" y="0"/>
                  </a:lnTo>
                  <a:lnTo>
                    <a:pt x="121399" y="5907"/>
                  </a:lnTo>
                  <a:lnTo>
                    <a:pt x="81900" y="22577"/>
                  </a:lnTo>
                  <a:lnTo>
                    <a:pt x="48434" y="48434"/>
                  </a:lnTo>
                  <a:lnTo>
                    <a:pt x="22577" y="81900"/>
                  </a:lnTo>
                  <a:lnTo>
                    <a:pt x="5907" y="121399"/>
                  </a:lnTo>
                  <a:lnTo>
                    <a:pt x="0" y="165354"/>
                  </a:lnTo>
                  <a:lnTo>
                    <a:pt x="0" y="826770"/>
                  </a:lnTo>
                  <a:lnTo>
                    <a:pt x="5907" y="870724"/>
                  </a:lnTo>
                  <a:lnTo>
                    <a:pt x="22577" y="910223"/>
                  </a:lnTo>
                  <a:lnTo>
                    <a:pt x="48434" y="943689"/>
                  </a:lnTo>
                  <a:lnTo>
                    <a:pt x="81900" y="969546"/>
                  </a:lnTo>
                  <a:lnTo>
                    <a:pt x="121399" y="986216"/>
                  </a:lnTo>
                  <a:lnTo>
                    <a:pt x="165354" y="992124"/>
                  </a:lnTo>
                  <a:lnTo>
                    <a:pt x="7468362" y="992124"/>
                  </a:lnTo>
                  <a:lnTo>
                    <a:pt x="7512316" y="986216"/>
                  </a:lnTo>
                  <a:lnTo>
                    <a:pt x="7551815" y="969546"/>
                  </a:lnTo>
                  <a:lnTo>
                    <a:pt x="7585281" y="943689"/>
                  </a:lnTo>
                  <a:lnTo>
                    <a:pt x="7611138" y="910223"/>
                  </a:lnTo>
                  <a:lnTo>
                    <a:pt x="7627808" y="870724"/>
                  </a:lnTo>
                  <a:lnTo>
                    <a:pt x="7633716" y="826770"/>
                  </a:lnTo>
                  <a:lnTo>
                    <a:pt x="7633716" y="165354"/>
                  </a:lnTo>
                  <a:lnTo>
                    <a:pt x="7627808" y="121399"/>
                  </a:lnTo>
                  <a:lnTo>
                    <a:pt x="7611138" y="81900"/>
                  </a:lnTo>
                  <a:lnTo>
                    <a:pt x="7585281" y="48434"/>
                  </a:lnTo>
                  <a:lnTo>
                    <a:pt x="7551815" y="22577"/>
                  </a:lnTo>
                  <a:lnTo>
                    <a:pt x="7512316" y="5907"/>
                  </a:lnTo>
                  <a:lnTo>
                    <a:pt x="7468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073401" y="1558289"/>
              <a:ext cx="7633970" cy="499111"/>
            </a:xfrm>
            <a:custGeom>
              <a:avLst/>
              <a:gdLst/>
              <a:ahLst/>
              <a:cxnLst/>
              <a:rect l="l" t="t" r="r" b="b"/>
              <a:pathLst>
                <a:path w="7633970" h="992505">
                  <a:moveTo>
                    <a:pt x="0" y="165354"/>
                  </a:moveTo>
                  <a:lnTo>
                    <a:pt x="5907" y="121399"/>
                  </a:lnTo>
                  <a:lnTo>
                    <a:pt x="22577" y="81900"/>
                  </a:lnTo>
                  <a:lnTo>
                    <a:pt x="48434" y="48434"/>
                  </a:lnTo>
                  <a:lnTo>
                    <a:pt x="81900" y="22577"/>
                  </a:lnTo>
                  <a:lnTo>
                    <a:pt x="121399" y="5907"/>
                  </a:lnTo>
                  <a:lnTo>
                    <a:pt x="165354" y="0"/>
                  </a:lnTo>
                  <a:lnTo>
                    <a:pt x="7468362" y="0"/>
                  </a:lnTo>
                  <a:lnTo>
                    <a:pt x="7512316" y="5907"/>
                  </a:lnTo>
                  <a:lnTo>
                    <a:pt x="7551815" y="22577"/>
                  </a:lnTo>
                  <a:lnTo>
                    <a:pt x="7585281" y="48434"/>
                  </a:lnTo>
                  <a:lnTo>
                    <a:pt x="7611138" y="81900"/>
                  </a:lnTo>
                  <a:lnTo>
                    <a:pt x="7627808" y="121399"/>
                  </a:lnTo>
                  <a:lnTo>
                    <a:pt x="7633716" y="165354"/>
                  </a:lnTo>
                  <a:lnTo>
                    <a:pt x="7633716" y="826770"/>
                  </a:lnTo>
                  <a:lnTo>
                    <a:pt x="7627808" y="870724"/>
                  </a:lnTo>
                  <a:lnTo>
                    <a:pt x="7611138" y="910223"/>
                  </a:lnTo>
                  <a:lnTo>
                    <a:pt x="7585281" y="943689"/>
                  </a:lnTo>
                  <a:lnTo>
                    <a:pt x="7551815" y="969546"/>
                  </a:lnTo>
                  <a:lnTo>
                    <a:pt x="7512316" y="986216"/>
                  </a:lnTo>
                  <a:lnTo>
                    <a:pt x="7468362" y="992124"/>
                  </a:lnTo>
                  <a:lnTo>
                    <a:pt x="165354" y="992124"/>
                  </a:lnTo>
                  <a:lnTo>
                    <a:pt x="121399" y="986216"/>
                  </a:lnTo>
                  <a:lnTo>
                    <a:pt x="81900" y="969546"/>
                  </a:lnTo>
                  <a:lnTo>
                    <a:pt x="48434" y="943689"/>
                  </a:lnTo>
                  <a:lnTo>
                    <a:pt x="22577" y="910223"/>
                  </a:lnTo>
                  <a:lnTo>
                    <a:pt x="5907" y="870724"/>
                  </a:lnTo>
                  <a:lnTo>
                    <a:pt x="0" y="826770"/>
                  </a:lnTo>
                  <a:lnTo>
                    <a:pt x="0" y="165354"/>
                  </a:lnTo>
                  <a:close/>
                </a:path>
              </a:pathLst>
            </a:custGeom>
            <a:ln w="28955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57400" y="2209800"/>
              <a:ext cx="7641590" cy="609600"/>
            </a:xfrm>
            <a:custGeom>
              <a:avLst/>
              <a:gdLst/>
              <a:ahLst/>
              <a:cxnLst/>
              <a:rect l="l" t="t" r="r" b="b"/>
              <a:pathLst>
                <a:path w="7641590" h="381000">
                  <a:moveTo>
                    <a:pt x="0" y="63500"/>
                  </a:moveTo>
                  <a:lnTo>
                    <a:pt x="4992" y="38790"/>
                  </a:lnTo>
                  <a:lnTo>
                    <a:pt x="18605" y="18605"/>
                  </a:lnTo>
                  <a:lnTo>
                    <a:pt x="38790" y="4992"/>
                  </a:lnTo>
                  <a:lnTo>
                    <a:pt x="63500" y="0"/>
                  </a:lnTo>
                  <a:lnTo>
                    <a:pt x="7577836" y="0"/>
                  </a:lnTo>
                  <a:lnTo>
                    <a:pt x="7602545" y="4992"/>
                  </a:lnTo>
                  <a:lnTo>
                    <a:pt x="7622730" y="18605"/>
                  </a:lnTo>
                  <a:lnTo>
                    <a:pt x="7636343" y="38790"/>
                  </a:lnTo>
                  <a:lnTo>
                    <a:pt x="7641336" y="63500"/>
                  </a:lnTo>
                  <a:lnTo>
                    <a:pt x="7641336" y="317500"/>
                  </a:lnTo>
                  <a:lnTo>
                    <a:pt x="7636343" y="342209"/>
                  </a:lnTo>
                  <a:lnTo>
                    <a:pt x="7622730" y="362394"/>
                  </a:lnTo>
                  <a:lnTo>
                    <a:pt x="7602545" y="376007"/>
                  </a:lnTo>
                  <a:lnTo>
                    <a:pt x="7577836" y="381000"/>
                  </a:lnTo>
                  <a:lnTo>
                    <a:pt x="63500" y="381000"/>
                  </a:lnTo>
                  <a:lnTo>
                    <a:pt x="38790" y="376007"/>
                  </a:lnTo>
                  <a:lnTo>
                    <a:pt x="18605" y="362394"/>
                  </a:lnTo>
                  <a:lnTo>
                    <a:pt x="4992" y="342209"/>
                  </a:lnTo>
                  <a:lnTo>
                    <a:pt x="0" y="317500"/>
                  </a:lnTo>
                  <a:lnTo>
                    <a:pt x="0" y="63500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133600" y="2971800"/>
              <a:ext cx="7633970" cy="685800"/>
            </a:xfrm>
            <a:custGeom>
              <a:avLst/>
              <a:gdLst/>
              <a:ahLst/>
              <a:cxnLst/>
              <a:rect l="l" t="t" r="r" b="b"/>
              <a:pathLst>
                <a:path w="7633970" h="361314">
                  <a:moveTo>
                    <a:pt x="0" y="60197"/>
                  </a:moveTo>
                  <a:lnTo>
                    <a:pt x="4726" y="36754"/>
                  </a:lnTo>
                  <a:lnTo>
                    <a:pt x="17621" y="17621"/>
                  </a:lnTo>
                  <a:lnTo>
                    <a:pt x="36754" y="4726"/>
                  </a:lnTo>
                  <a:lnTo>
                    <a:pt x="60198" y="0"/>
                  </a:lnTo>
                  <a:lnTo>
                    <a:pt x="7573518" y="0"/>
                  </a:lnTo>
                  <a:lnTo>
                    <a:pt x="7596961" y="4726"/>
                  </a:lnTo>
                  <a:lnTo>
                    <a:pt x="7616094" y="17621"/>
                  </a:lnTo>
                  <a:lnTo>
                    <a:pt x="7628989" y="36754"/>
                  </a:lnTo>
                  <a:lnTo>
                    <a:pt x="7633716" y="60197"/>
                  </a:lnTo>
                  <a:lnTo>
                    <a:pt x="7633716" y="300989"/>
                  </a:lnTo>
                  <a:lnTo>
                    <a:pt x="7628989" y="324433"/>
                  </a:lnTo>
                  <a:lnTo>
                    <a:pt x="7616094" y="343566"/>
                  </a:lnTo>
                  <a:lnTo>
                    <a:pt x="7596961" y="356461"/>
                  </a:lnTo>
                  <a:lnTo>
                    <a:pt x="7573518" y="361187"/>
                  </a:lnTo>
                  <a:lnTo>
                    <a:pt x="60198" y="361187"/>
                  </a:lnTo>
                  <a:lnTo>
                    <a:pt x="36754" y="356461"/>
                  </a:lnTo>
                  <a:lnTo>
                    <a:pt x="17621" y="343566"/>
                  </a:lnTo>
                  <a:lnTo>
                    <a:pt x="4726" y="324433"/>
                  </a:lnTo>
                  <a:lnTo>
                    <a:pt x="0" y="300989"/>
                  </a:lnTo>
                  <a:lnTo>
                    <a:pt x="0" y="60197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57400" y="4495800"/>
              <a:ext cx="7641590" cy="288290"/>
            </a:xfrm>
            <a:custGeom>
              <a:avLst/>
              <a:gdLst/>
              <a:ahLst/>
              <a:cxnLst/>
              <a:rect l="l" t="t" r="r" b="b"/>
              <a:pathLst>
                <a:path w="7641590" h="288289">
                  <a:moveTo>
                    <a:pt x="0" y="48005"/>
                  </a:moveTo>
                  <a:lnTo>
                    <a:pt x="3768" y="29307"/>
                  </a:lnTo>
                  <a:lnTo>
                    <a:pt x="14049" y="14049"/>
                  </a:lnTo>
                  <a:lnTo>
                    <a:pt x="29307" y="3768"/>
                  </a:lnTo>
                  <a:lnTo>
                    <a:pt x="48006" y="0"/>
                  </a:lnTo>
                  <a:lnTo>
                    <a:pt x="7593330" y="0"/>
                  </a:lnTo>
                  <a:lnTo>
                    <a:pt x="7612028" y="3768"/>
                  </a:lnTo>
                  <a:lnTo>
                    <a:pt x="7627286" y="14049"/>
                  </a:lnTo>
                  <a:lnTo>
                    <a:pt x="7637567" y="29307"/>
                  </a:lnTo>
                  <a:lnTo>
                    <a:pt x="7641336" y="48005"/>
                  </a:lnTo>
                  <a:lnTo>
                    <a:pt x="7641336" y="240029"/>
                  </a:lnTo>
                  <a:lnTo>
                    <a:pt x="7637567" y="258728"/>
                  </a:lnTo>
                  <a:lnTo>
                    <a:pt x="7627286" y="273986"/>
                  </a:lnTo>
                  <a:lnTo>
                    <a:pt x="7612028" y="284267"/>
                  </a:lnTo>
                  <a:lnTo>
                    <a:pt x="7593330" y="288035"/>
                  </a:lnTo>
                  <a:lnTo>
                    <a:pt x="48006" y="288035"/>
                  </a:lnTo>
                  <a:lnTo>
                    <a:pt x="29307" y="284267"/>
                  </a:lnTo>
                  <a:lnTo>
                    <a:pt x="14049" y="273986"/>
                  </a:lnTo>
                  <a:lnTo>
                    <a:pt x="3768" y="258728"/>
                  </a:lnTo>
                  <a:lnTo>
                    <a:pt x="0" y="240029"/>
                  </a:lnTo>
                  <a:lnTo>
                    <a:pt x="0" y="48005"/>
                  </a:lnTo>
                  <a:close/>
                </a:path>
              </a:pathLst>
            </a:custGeom>
            <a:ln w="28955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57400" y="4953000"/>
              <a:ext cx="7641590" cy="463550"/>
            </a:xfrm>
            <a:custGeom>
              <a:avLst/>
              <a:gdLst/>
              <a:ahLst/>
              <a:cxnLst/>
              <a:rect l="l" t="t" r="r" b="b"/>
              <a:pathLst>
                <a:path w="7641590" h="463550">
                  <a:moveTo>
                    <a:pt x="7641336" y="77216"/>
                  </a:moveTo>
                  <a:lnTo>
                    <a:pt x="7635271" y="47148"/>
                  </a:lnTo>
                  <a:lnTo>
                    <a:pt x="7618730" y="22606"/>
                  </a:lnTo>
                  <a:lnTo>
                    <a:pt x="7594187" y="6064"/>
                  </a:lnTo>
                  <a:lnTo>
                    <a:pt x="7564120" y="0"/>
                  </a:lnTo>
                  <a:lnTo>
                    <a:pt x="77216" y="0"/>
                  </a:lnTo>
                  <a:lnTo>
                    <a:pt x="47148" y="6064"/>
                  </a:lnTo>
                  <a:lnTo>
                    <a:pt x="22606" y="22606"/>
                  </a:lnTo>
                  <a:lnTo>
                    <a:pt x="6064" y="47148"/>
                  </a:lnTo>
                  <a:lnTo>
                    <a:pt x="0" y="77216"/>
                  </a:lnTo>
                  <a:lnTo>
                    <a:pt x="0" y="386080"/>
                  </a:lnTo>
                  <a:lnTo>
                    <a:pt x="6064" y="416147"/>
                  </a:lnTo>
                  <a:lnTo>
                    <a:pt x="22606" y="440690"/>
                  </a:lnTo>
                  <a:lnTo>
                    <a:pt x="47148" y="457231"/>
                  </a:lnTo>
                  <a:lnTo>
                    <a:pt x="77216" y="463296"/>
                  </a:lnTo>
                  <a:lnTo>
                    <a:pt x="7564120" y="463296"/>
                  </a:lnTo>
                  <a:lnTo>
                    <a:pt x="7594187" y="457231"/>
                  </a:lnTo>
                  <a:lnTo>
                    <a:pt x="7618730" y="440690"/>
                  </a:lnTo>
                  <a:lnTo>
                    <a:pt x="7635271" y="416147"/>
                  </a:lnTo>
                  <a:lnTo>
                    <a:pt x="7641336" y="386080"/>
                  </a:lnTo>
                  <a:lnTo>
                    <a:pt x="7641336" y="77216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73401" y="3798570"/>
              <a:ext cx="7641590" cy="544830"/>
            </a:xfrm>
            <a:custGeom>
              <a:avLst/>
              <a:gdLst/>
              <a:ahLst/>
              <a:cxnLst/>
              <a:rect l="l" t="t" r="r" b="b"/>
              <a:pathLst>
                <a:path w="7641590" h="360045">
                  <a:moveTo>
                    <a:pt x="0" y="59943"/>
                  </a:moveTo>
                  <a:lnTo>
                    <a:pt x="4704" y="36593"/>
                  </a:lnTo>
                  <a:lnTo>
                    <a:pt x="17541" y="17541"/>
                  </a:lnTo>
                  <a:lnTo>
                    <a:pt x="36593" y="4704"/>
                  </a:lnTo>
                  <a:lnTo>
                    <a:pt x="59943" y="0"/>
                  </a:lnTo>
                  <a:lnTo>
                    <a:pt x="7581392" y="0"/>
                  </a:lnTo>
                  <a:lnTo>
                    <a:pt x="7604742" y="4704"/>
                  </a:lnTo>
                  <a:lnTo>
                    <a:pt x="7623794" y="17541"/>
                  </a:lnTo>
                  <a:lnTo>
                    <a:pt x="7636631" y="36593"/>
                  </a:lnTo>
                  <a:lnTo>
                    <a:pt x="7641336" y="59943"/>
                  </a:lnTo>
                  <a:lnTo>
                    <a:pt x="7641336" y="299719"/>
                  </a:lnTo>
                  <a:lnTo>
                    <a:pt x="7636631" y="323070"/>
                  </a:lnTo>
                  <a:lnTo>
                    <a:pt x="7623794" y="342122"/>
                  </a:lnTo>
                  <a:lnTo>
                    <a:pt x="7604742" y="354959"/>
                  </a:lnTo>
                  <a:lnTo>
                    <a:pt x="7581392" y="359663"/>
                  </a:lnTo>
                  <a:lnTo>
                    <a:pt x="59943" y="359663"/>
                  </a:lnTo>
                  <a:lnTo>
                    <a:pt x="36593" y="354959"/>
                  </a:lnTo>
                  <a:lnTo>
                    <a:pt x="17541" y="342122"/>
                  </a:lnTo>
                  <a:lnTo>
                    <a:pt x="4704" y="323070"/>
                  </a:lnTo>
                  <a:lnTo>
                    <a:pt x="0" y="299719"/>
                  </a:lnTo>
                  <a:lnTo>
                    <a:pt x="0" y="59943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2209800" y="1676400"/>
              <a:ext cx="7362190" cy="418255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Звертатися </a:t>
              </a:r>
              <a:r>
                <a:rPr lang="uk-UA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до господарського суду у випадках, передбачених цим </a:t>
              </a: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Кодексом</a:t>
              </a: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endParaRPr lang="uk-UA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endParaRPr lang="uk-UA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Подавати </a:t>
              </a:r>
              <a:r>
                <a:rPr lang="uk-UA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заяви про визнання правочинів (договорів), укладених боржником, </a:t>
              </a: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недійсними</a:t>
              </a: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endParaRPr lang="uk-UA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Запитувати </a:t>
              </a:r>
              <a:r>
                <a:rPr lang="uk-UA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та отримувати документи або їх копії від юридичних осіб, органів державної влади і органів місцевого самоврядування та від фізичних осіб за їх згодою стосовно майна боржника - фізичної </a:t>
              </a: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особи</a:t>
              </a:r>
              <a:endParaRPr lang="uk-UA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fontAlgn="base"/>
              <a:endParaRPr lang="uk-UA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Отримувати </a:t>
              </a:r>
              <a:r>
                <a:rPr lang="uk-UA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інформацію з державних реєстрів, в тому числі з бюро кредитних історій, у порядку, передбаченому законодавством </a:t>
              </a: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України</a:t>
              </a:r>
              <a:endParaRPr lang="uk-UA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fontAlgn="base"/>
              <a:endParaRPr lang="uk-UA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fontAlgn="base"/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Здійснювати </a:t>
              </a:r>
              <a:r>
                <a:rPr lang="uk-UA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огляд майна </a:t>
              </a: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боржника</a:t>
              </a:r>
              <a:endParaRPr lang="uk-UA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endParaRPr lang="uk-UA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Отримувати </a:t>
              </a:r>
              <a:r>
                <a:rPr lang="uk-UA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інформацію про рух коштів на рахунках боржника, відповідно до Закону України </a:t>
              </a:r>
              <a:r>
                <a:rPr lang="uk-UA" sz="1400" b="1" dirty="0" err="1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“Про</a:t>
              </a:r>
              <a:r>
                <a:rPr lang="uk-UA" sz="14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банки і банківську </a:t>
              </a:r>
              <a:r>
                <a:rPr lang="uk-UA" sz="1400" b="1" dirty="0" err="1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діяльність”</a:t>
              </a:r>
              <a:endParaRPr lang="uk-UA"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endParaRPr lang="uk-UA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endParaRPr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object 3"/>
          <p:cNvSpPr txBox="1">
            <a:spLocks/>
          </p:cNvSpPr>
          <p:nvPr/>
        </p:nvSpPr>
        <p:spPr>
          <a:xfrm>
            <a:off x="2590800" y="1600200"/>
            <a:ext cx="6164580" cy="39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3185" rIns="0" bIns="0" rtlCol="0">
            <a:spAutoFit/>
          </a:bodyPr>
          <a:lstStyle/>
          <a:p>
            <a:pPr marL="1344930" marR="0" lvl="0" indent="0" algn="just" defTabSz="914400" eaLnBrk="1" fontAlgn="auto" latinLnBrk="0" hangingPunct="1">
              <a:lnSpc>
                <a:spcPct val="100000"/>
              </a:lnSpc>
              <a:spcBef>
                <a:spcPts val="6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0" cap="none" spc="-15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		Права</a:t>
            </a:r>
            <a:endParaRPr kumimoji="0" lang="uk-UA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2269" y="503301"/>
            <a:ext cx="530225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pc="-5" dirty="0" smtClean="0">
                <a:solidFill>
                  <a:srgbClr val="FFFF00"/>
                </a:solidFill>
              </a:rPr>
              <a:t>Повноваження арбітражного керуючого в процедурах банкрутства фізичної особи</a:t>
            </a:r>
            <a:endParaRPr spc="-10" dirty="0">
              <a:solidFill>
                <a:srgbClr val="FFFF00"/>
              </a:solidFill>
            </a:endParaRPr>
          </a:p>
        </p:txBody>
      </p:sp>
      <p:grpSp>
        <p:nvGrpSpPr>
          <p:cNvPr id="9" name="Групувати 12"/>
          <p:cNvGrpSpPr/>
          <p:nvPr/>
        </p:nvGrpSpPr>
        <p:grpSpPr>
          <a:xfrm>
            <a:off x="1905000" y="1905001"/>
            <a:ext cx="7649971" cy="5161565"/>
            <a:chOff x="2057400" y="1177290"/>
            <a:chExt cx="7649971" cy="5161565"/>
          </a:xfrm>
        </p:grpSpPr>
        <p:sp>
          <p:nvSpPr>
            <p:cNvPr id="3" name="object 3"/>
            <p:cNvSpPr/>
            <p:nvPr/>
          </p:nvSpPr>
          <p:spPr>
            <a:xfrm>
              <a:off x="2073401" y="1558289"/>
              <a:ext cx="7633970" cy="992505"/>
            </a:xfrm>
            <a:custGeom>
              <a:avLst/>
              <a:gdLst/>
              <a:ahLst/>
              <a:cxnLst/>
              <a:rect l="l" t="t" r="r" b="b"/>
              <a:pathLst>
                <a:path w="7633970" h="992505">
                  <a:moveTo>
                    <a:pt x="7468362" y="0"/>
                  </a:moveTo>
                  <a:lnTo>
                    <a:pt x="165354" y="0"/>
                  </a:lnTo>
                  <a:lnTo>
                    <a:pt x="121399" y="5907"/>
                  </a:lnTo>
                  <a:lnTo>
                    <a:pt x="81900" y="22577"/>
                  </a:lnTo>
                  <a:lnTo>
                    <a:pt x="48434" y="48434"/>
                  </a:lnTo>
                  <a:lnTo>
                    <a:pt x="22577" y="81900"/>
                  </a:lnTo>
                  <a:lnTo>
                    <a:pt x="5907" y="121399"/>
                  </a:lnTo>
                  <a:lnTo>
                    <a:pt x="0" y="165354"/>
                  </a:lnTo>
                  <a:lnTo>
                    <a:pt x="0" y="826770"/>
                  </a:lnTo>
                  <a:lnTo>
                    <a:pt x="5907" y="870724"/>
                  </a:lnTo>
                  <a:lnTo>
                    <a:pt x="22577" y="910223"/>
                  </a:lnTo>
                  <a:lnTo>
                    <a:pt x="48434" y="943689"/>
                  </a:lnTo>
                  <a:lnTo>
                    <a:pt x="81900" y="969546"/>
                  </a:lnTo>
                  <a:lnTo>
                    <a:pt x="121399" y="986216"/>
                  </a:lnTo>
                  <a:lnTo>
                    <a:pt x="165354" y="992124"/>
                  </a:lnTo>
                  <a:lnTo>
                    <a:pt x="7468362" y="992124"/>
                  </a:lnTo>
                  <a:lnTo>
                    <a:pt x="7512316" y="986216"/>
                  </a:lnTo>
                  <a:lnTo>
                    <a:pt x="7551815" y="969546"/>
                  </a:lnTo>
                  <a:lnTo>
                    <a:pt x="7585281" y="943689"/>
                  </a:lnTo>
                  <a:lnTo>
                    <a:pt x="7611138" y="910223"/>
                  </a:lnTo>
                  <a:lnTo>
                    <a:pt x="7627808" y="870724"/>
                  </a:lnTo>
                  <a:lnTo>
                    <a:pt x="7633716" y="826770"/>
                  </a:lnTo>
                  <a:lnTo>
                    <a:pt x="7633716" y="165354"/>
                  </a:lnTo>
                  <a:lnTo>
                    <a:pt x="7627808" y="121399"/>
                  </a:lnTo>
                  <a:lnTo>
                    <a:pt x="7611138" y="81900"/>
                  </a:lnTo>
                  <a:lnTo>
                    <a:pt x="7585281" y="48434"/>
                  </a:lnTo>
                  <a:lnTo>
                    <a:pt x="7551815" y="22577"/>
                  </a:lnTo>
                  <a:lnTo>
                    <a:pt x="7512316" y="5907"/>
                  </a:lnTo>
                  <a:lnTo>
                    <a:pt x="7468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057400" y="1177290"/>
              <a:ext cx="7633970" cy="304799"/>
            </a:xfrm>
            <a:custGeom>
              <a:avLst/>
              <a:gdLst/>
              <a:ahLst/>
              <a:cxnLst/>
              <a:rect l="l" t="t" r="r" b="b"/>
              <a:pathLst>
                <a:path w="7633970" h="992505">
                  <a:moveTo>
                    <a:pt x="0" y="165354"/>
                  </a:moveTo>
                  <a:lnTo>
                    <a:pt x="5907" y="121399"/>
                  </a:lnTo>
                  <a:lnTo>
                    <a:pt x="22577" y="81900"/>
                  </a:lnTo>
                  <a:lnTo>
                    <a:pt x="48434" y="48434"/>
                  </a:lnTo>
                  <a:lnTo>
                    <a:pt x="81900" y="22577"/>
                  </a:lnTo>
                  <a:lnTo>
                    <a:pt x="121399" y="5907"/>
                  </a:lnTo>
                  <a:lnTo>
                    <a:pt x="165354" y="0"/>
                  </a:lnTo>
                  <a:lnTo>
                    <a:pt x="7468362" y="0"/>
                  </a:lnTo>
                  <a:lnTo>
                    <a:pt x="7512316" y="5907"/>
                  </a:lnTo>
                  <a:lnTo>
                    <a:pt x="7551815" y="22577"/>
                  </a:lnTo>
                  <a:lnTo>
                    <a:pt x="7585281" y="48434"/>
                  </a:lnTo>
                  <a:lnTo>
                    <a:pt x="7611138" y="81900"/>
                  </a:lnTo>
                  <a:lnTo>
                    <a:pt x="7627808" y="121399"/>
                  </a:lnTo>
                  <a:lnTo>
                    <a:pt x="7633716" y="165354"/>
                  </a:lnTo>
                  <a:lnTo>
                    <a:pt x="7633716" y="826770"/>
                  </a:lnTo>
                  <a:lnTo>
                    <a:pt x="7627808" y="870724"/>
                  </a:lnTo>
                  <a:lnTo>
                    <a:pt x="7611138" y="910223"/>
                  </a:lnTo>
                  <a:lnTo>
                    <a:pt x="7585281" y="943689"/>
                  </a:lnTo>
                  <a:lnTo>
                    <a:pt x="7551815" y="969546"/>
                  </a:lnTo>
                  <a:lnTo>
                    <a:pt x="7512316" y="986216"/>
                  </a:lnTo>
                  <a:lnTo>
                    <a:pt x="7468362" y="992124"/>
                  </a:lnTo>
                  <a:lnTo>
                    <a:pt x="165354" y="992124"/>
                  </a:lnTo>
                  <a:lnTo>
                    <a:pt x="121399" y="986216"/>
                  </a:lnTo>
                  <a:lnTo>
                    <a:pt x="81900" y="969546"/>
                  </a:lnTo>
                  <a:lnTo>
                    <a:pt x="48434" y="943689"/>
                  </a:lnTo>
                  <a:lnTo>
                    <a:pt x="22577" y="910223"/>
                  </a:lnTo>
                  <a:lnTo>
                    <a:pt x="5907" y="870724"/>
                  </a:lnTo>
                  <a:lnTo>
                    <a:pt x="0" y="826770"/>
                  </a:lnTo>
                  <a:lnTo>
                    <a:pt x="0" y="165354"/>
                  </a:lnTo>
                  <a:close/>
                </a:path>
              </a:pathLst>
            </a:custGeom>
            <a:ln w="28955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2133600" y="1253489"/>
              <a:ext cx="7362190" cy="5085366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algn="ctr"/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живати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заходів для збереження майна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боржника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Організувати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виявлення та складання опису майна боржника (проведення інвентаризації) та визначити його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вартість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Розглядати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заяви кредиторів про грошові вимоги до боржника, які надійшли в установленому цим Кодексом порядку, та повідомляти кредиторів про результати розгляду їхніх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вимог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Вести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реєстр вимог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кредиторів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Брати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участь у розробці плану реструктуризації боргів боржника, забезпечити його розгляд зборами кредиторів та подання його на затвердження до господарського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суду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Відкрити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спеціальний рахунок для розрахунків з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кредиторами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Здійснювати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заходи щодо стягнення на користь боржника дебіторської заборгованості, а також стягнення заборгованості з осіб, які несуть з боржником відповідно до закону або договору субсидіарну чи солідарну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відповідальність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Погашати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вимоги кредиторів відповідно до плану реструктуризації боргів або згідно черговості в процедурі погашення вимог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кредиторів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Не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рідше одного разу на три місяці звітувати перед зборами кредиторів про виконання плану реструктуризації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боргів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Виконувати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функції з управління та розпорядження майном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боржника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Скликати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збори кредиторів, організовувати їх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проведення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endParaRPr lang="uk-UA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/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Здійснювати </a:t>
              </a:r>
              <a:r>
                <a:rPr lang="uk-UA" sz="10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інші повноваження відповідно до </a:t>
              </a:r>
              <a:r>
                <a:rPr lang="uk-UA" sz="10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законодавства</a:t>
              </a:r>
              <a:endParaRPr lang="uk-UA" sz="1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endParaRPr lang="uk-UA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  <a:p>
              <a:pPr marL="635" algn="ctr">
                <a:lnSpc>
                  <a:spcPct val="100000"/>
                </a:lnSpc>
                <a:spcBef>
                  <a:spcPts val="95"/>
                </a:spcBef>
              </a:pPr>
              <a:endParaRPr sz="1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object 3"/>
          <p:cNvSpPr txBox="1">
            <a:spLocks/>
          </p:cNvSpPr>
          <p:nvPr/>
        </p:nvSpPr>
        <p:spPr>
          <a:xfrm>
            <a:off x="2590800" y="1447800"/>
            <a:ext cx="6172200" cy="39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3185" rIns="0" bIns="0" rtlCol="0">
            <a:spAutoFit/>
          </a:bodyPr>
          <a:lstStyle/>
          <a:p>
            <a:pPr marL="1344930" marR="0" lvl="0" indent="0" algn="just" defTabSz="914400" eaLnBrk="1" fontAlgn="auto" latinLnBrk="0" hangingPunct="1">
              <a:lnSpc>
                <a:spcPct val="100000"/>
              </a:lnSpc>
              <a:spcBef>
                <a:spcPts val="6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0" cap="none" spc="-15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	</a:t>
            </a:r>
            <a:r>
              <a:rPr kumimoji="0" lang="uk-UA" sz="2000" b="1" i="0" u="none" strike="noStrike" kern="0" cap="none" spc="-15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     </a:t>
            </a:r>
            <a:r>
              <a:rPr kumimoji="0" lang="uk-UA" sz="2000" b="1" i="0" u="none" strike="noStrike" kern="0" cap="none" spc="-15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Обов</a:t>
            </a:r>
            <a:r>
              <a:rPr kumimoji="0" lang="en-US" sz="2000" b="1" i="0" u="none" strike="noStrike" kern="0" cap="none" spc="-15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’</a:t>
            </a:r>
            <a:r>
              <a:rPr kumimoji="0" lang="uk-UA" sz="2000" b="1" i="0" u="none" strike="noStrike" kern="0" cap="none" spc="-15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язки</a:t>
            </a:r>
            <a:endParaRPr kumimoji="0" lang="uk-UA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object 4"/>
          <p:cNvSpPr/>
          <p:nvPr/>
        </p:nvSpPr>
        <p:spPr>
          <a:xfrm>
            <a:off x="1905000" y="2286000"/>
            <a:ext cx="7633970" cy="3810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4"/>
          <p:cNvSpPr/>
          <p:nvPr/>
        </p:nvSpPr>
        <p:spPr>
          <a:xfrm>
            <a:off x="1905000" y="2743200"/>
            <a:ext cx="7633970" cy="3810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4"/>
          <p:cNvSpPr/>
          <p:nvPr/>
        </p:nvSpPr>
        <p:spPr>
          <a:xfrm>
            <a:off x="1905000" y="3200401"/>
            <a:ext cx="7633970" cy="2286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4"/>
          <p:cNvSpPr/>
          <p:nvPr/>
        </p:nvSpPr>
        <p:spPr>
          <a:xfrm>
            <a:off x="1905000" y="3505200"/>
            <a:ext cx="7633970" cy="3810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"/>
          <p:cNvSpPr/>
          <p:nvPr/>
        </p:nvSpPr>
        <p:spPr>
          <a:xfrm>
            <a:off x="1905000" y="3962401"/>
            <a:ext cx="7633970" cy="2286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4"/>
          <p:cNvSpPr/>
          <p:nvPr/>
        </p:nvSpPr>
        <p:spPr>
          <a:xfrm>
            <a:off x="1905000" y="4267200"/>
            <a:ext cx="7633970" cy="4572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4"/>
          <p:cNvSpPr/>
          <p:nvPr/>
        </p:nvSpPr>
        <p:spPr>
          <a:xfrm>
            <a:off x="1905000" y="4876800"/>
            <a:ext cx="7633970" cy="3048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4"/>
          <p:cNvSpPr/>
          <p:nvPr/>
        </p:nvSpPr>
        <p:spPr>
          <a:xfrm>
            <a:off x="1905000" y="5334000"/>
            <a:ext cx="7633970" cy="304799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4"/>
          <p:cNvSpPr/>
          <p:nvPr/>
        </p:nvSpPr>
        <p:spPr>
          <a:xfrm>
            <a:off x="1905000" y="5791201"/>
            <a:ext cx="7633970" cy="2286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4"/>
          <p:cNvSpPr/>
          <p:nvPr/>
        </p:nvSpPr>
        <p:spPr>
          <a:xfrm>
            <a:off x="1905000" y="6096001"/>
            <a:ext cx="7633970" cy="2286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4"/>
          <p:cNvSpPr/>
          <p:nvPr/>
        </p:nvSpPr>
        <p:spPr>
          <a:xfrm>
            <a:off x="1905000" y="6400801"/>
            <a:ext cx="7633970" cy="228600"/>
          </a:xfrm>
          <a:custGeom>
            <a:avLst/>
            <a:gdLst/>
            <a:ahLst/>
            <a:cxnLst/>
            <a:rect l="l" t="t" r="r" b="b"/>
            <a:pathLst>
              <a:path w="7633970" h="992505">
                <a:moveTo>
                  <a:pt x="0" y="165354"/>
                </a:moveTo>
                <a:lnTo>
                  <a:pt x="5907" y="121399"/>
                </a:lnTo>
                <a:lnTo>
                  <a:pt x="22577" y="81900"/>
                </a:lnTo>
                <a:lnTo>
                  <a:pt x="48434" y="48434"/>
                </a:lnTo>
                <a:lnTo>
                  <a:pt x="81900" y="22577"/>
                </a:lnTo>
                <a:lnTo>
                  <a:pt x="121399" y="5907"/>
                </a:lnTo>
                <a:lnTo>
                  <a:pt x="165354" y="0"/>
                </a:lnTo>
                <a:lnTo>
                  <a:pt x="7468362" y="0"/>
                </a:lnTo>
                <a:lnTo>
                  <a:pt x="7512316" y="5907"/>
                </a:lnTo>
                <a:lnTo>
                  <a:pt x="7551815" y="22577"/>
                </a:lnTo>
                <a:lnTo>
                  <a:pt x="7585281" y="48434"/>
                </a:lnTo>
                <a:lnTo>
                  <a:pt x="7611138" y="81900"/>
                </a:lnTo>
                <a:lnTo>
                  <a:pt x="7627808" y="121399"/>
                </a:lnTo>
                <a:lnTo>
                  <a:pt x="7633716" y="165354"/>
                </a:lnTo>
                <a:lnTo>
                  <a:pt x="7633716" y="826770"/>
                </a:lnTo>
                <a:lnTo>
                  <a:pt x="7627808" y="870724"/>
                </a:lnTo>
                <a:lnTo>
                  <a:pt x="7611138" y="910223"/>
                </a:lnTo>
                <a:lnTo>
                  <a:pt x="7585281" y="943689"/>
                </a:lnTo>
                <a:lnTo>
                  <a:pt x="7551815" y="969546"/>
                </a:lnTo>
                <a:lnTo>
                  <a:pt x="7512316" y="986216"/>
                </a:lnTo>
                <a:lnTo>
                  <a:pt x="7468362" y="992124"/>
                </a:lnTo>
                <a:lnTo>
                  <a:pt x="165354" y="992124"/>
                </a:lnTo>
                <a:lnTo>
                  <a:pt x="121399" y="986216"/>
                </a:lnTo>
                <a:lnTo>
                  <a:pt x="81900" y="969546"/>
                </a:lnTo>
                <a:lnTo>
                  <a:pt x="48434" y="943689"/>
                </a:lnTo>
                <a:lnTo>
                  <a:pt x="22577" y="910223"/>
                </a:lnTo>
                <a:lnTo>
                  <a:pt x="5907" y="870724"/>
                </a:lnTo>
                <a:lnTo>
                  <a:pt x="0" y="826770"/>
                </a:lnTo>
                <a:lnTo>
                  <a:pt x="0" y="165354"/>
                </a:lnTo>
                <a:close/>
              </a:path>
            </a:pathLst>
          </a:custGeom>
          <a:ln w="28955">
            <a:solidFill>
              <a:srgbClr val="548E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533400" y="5685790"/>
            <a:ext cx="2705100" cy="1172210"/>
          </a:xfrm>
          <a:custGeom>
            <a:avLst/>
            <a:gdLst/>
            <a:ahLst/>
            <a:cxnLst/>
            <a:rect l="l" t="t" r="r" b="b"/>
            <a:pathLst>
              <a:path w="2705100" h="1172210">
                <a:moveTo>
                  <a:pt x="0" y="1171956"/>
                </a:moveTo>
                <a:lnTo>
                  <a:pt x="2705100" y="1171956"/>
                </a:lnTo>
                <a:lnTo>
                  <a:pt x="2705100" y="0"/>
                </a:lnTo>
                <a:lnTo>
                  <a:pt x="0" y="0"/>
                </a:lnTo>
                <a:lnTo>
                  <a:pt x="0" y="1171956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8" name="Групувати 37"/>
          <p:cNvGrpSpPr/>
          <p:nvPr/>
        </p:nvGrpSpPr>
        <p:grpSpPr>
          <a:xfrm>
            <a:off x="6781800" y="5257800"/>
            <a:ext cx="2705100" cy="685800"/>
            <a:chOff x="609600" y="4267200"/>
            <a:chExt cx="2705100" cy="685800"/>
          </a:xfrm>
        </p:grpSpPr>
        <p:sp>
          <p:nvSpPr>
            <p:cNvPr id="8" name="object 8"/>
            <p:cNvSpPr/>
            <p:nvPr/>
          </p:nvSpPr>
          <p:spPr>
            <a:xfrm>
              <a:off x="609600" y="4267200"/>
              <a:ext cx="2705100" cy="685800"/>
            </a:xfrm>
            <a:custGeom>
              <a:avLst/>
              <a:gdLst/>
              <a:ahLst/>
              <a:cxnLst/>
              <a:rect l="l" t="t" r="r" b="b"/>
              <a:pathLst>
                <a:path w="2705100" h="1172210">
                  <a:moveTo>
                    <a:pt x="0" y="1171956"/>
                  </a:moveTo>
                  <a:lnTo>
                    <a:pt x="2705100" y="1171956"/>
                  </a:lnTo>
                  <a:lnTo>
                    <a:pt x="2705100" y="0"/>
                  </a:lnTo>
                  <a:lnTo>
                    <a:pt x="0" y="0"/>
                  </a:lnTo>
                  <a:lnTo>
                    <a:pt x="0" y="1171956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609600" y="4267200"/>
              <a:ext cx="2705100" cy="614912"/>
            </a:xfrm>
            <a:prstGeom prst="rect">
              <a:avLst/>
            </a:prstGeom>
          </p:spPr>
          <p:txBody>
            <a:bodyPr vert="horz" wrap="square" lIns="0" tIns="37465" rIns="0" bIns="0" rtlCol="0">
              <a:spAutoFit/>
            </a:bodyPr>
            <a:lstStyle/>
            <a:p>
              <a:pPr marL="724535" marR="707390" indent="-13970" algn="ctr">
                <a:lnSpc>
                  <a:spcPts val="1510"/>
                </a:lnSpc>
                <a:spcBef>
                  <a:spcPts val="295"/>
                </a:spcBef>
              </a:pPr>
              <a:r>
                <a:rPr lang="uk-UA" sz="14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За заявою арбітражного керуючого</a:t>
              </a:r>
              <a:endParaRPr sz="1400" dirty="0">
                <a:latin typeface="Arial"/>
                <a:cs typeface="Arial"/>
              </a:endParaRPr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2223896" y="336550"/>
            <a:ext cx="4938903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uk-UA" spc="-10" dirty="0" smtClean="0">
                <a:solidFill>
                  <a:srgbClr val="FFFF00"/>
                </a:solidFill>
              </a:rPr>
              <a:t>Відсторонення арбітражного керуючого від виконання </a:t>
            </a:r>
            <a:r>
              <a:rPr lang="uk-UA" spc="-10" dirty="0" err="1" smtClean="0">
                <a:solidFill>
                  <a:srgbClr val="FFFF00"/>
                </a:solidFill>
              </a:rPr>
              <a:t>обов</a:t>
            </a:r>
            <a:r>
              <a:rPr lang="en-US" spc="-10" dirty="0" smtClean="0">
                <a:solidFill>
                  <a:srgbClr val="FFFF00"/>
                </a:solidFill>
              </a:rPr>
              <a:t>’</a:t>
            </a:r>
            <a:r>
              <a:rPr lang="uk-UA" spc="-10" dirty="0" err="1" smtClean="0">
                <a:solidFill>
                  <a:srgbClr val="FFFF00"/>
                </a:solidFill>
              </a:rPr>
              <a:t>язків</a:t>
            </a:r>
            <a:r>
              <a:rPr lang="uk-UA" spc="-10" dirty="0" smtClean="0">
                <a:solidFill>
                  <a:srgbClr val="FFFF00"/>
                </a:solidFill>
              </a:rPr>
              <a:t>  у справі про банкрутство фізичної особи</a:t>
            </a:r>
            <a:endParaRPr spc="-5" dirty="0">
              <a:solidFill>
                <a:srgbClr val="FFFF00"/>
              </a:solidFill>
            </a:endParaRPr>
          </a:p>
        </p:txBody>
      </p:sp>
      <p:pic>
        <p:nvPicPr>
          <p:cNvPr id="21" name="Picture 2" descr="ÐÐ°ÑÑÐ¸Ð½ÐºÐ¸ Ð¿Ð¾ Ð·Ð°Ð¿ÑÐ¾ÑÑ ÐºÐ°ÑÑÐ¸Ð½ÐºÐ¸ Ð³Ð¾ÑÐ¿Ð¾Ð´Ð°ÑÑÑÐºÐ¸Ð¹ ÑÑÐ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286000"/>
            <a:ext cx="2057400" cy="1543051"/>
          </a:xfrm>
          <a:prstGeom prst="rect">
            <a:avLst/>
          </a:prstGeom>
          <a:noFill/>
        </p:spPr>
      </p:pic>
      <p:grpSp>
        <p:nvGrpSpPr>
          <p:cNvPr id="24" name="Групувати 23"/>
          <p:cNvGrpSpPr/>
          <p:nvPr/>
        </p:nvGrpSpPr>
        <p:grpSpPr>
          <a:xfrm>
            <a:off x="3505200" y="3886200"/>
            <a:ext cx="2705100" cy="1066801"/>
            <a:chOff x="609600" y="5105400"/>
            <a:chExt cx="2705100" cy="1066801"/>
          </a:xfrm>
        </p:grpSpPr>
        <p:sp>
          <p:nvSpPr>
            <p:cNvPr id="17" name="object 17"/>
            <p:cNvSpPr/>
            <p:nvPr/>
          </p:nvSpPr>
          <p:spPr>
            <a:xfrm>
              <a:off x="609600" y="5105401"/>
              <a:ext cx="2705100" cy="1066800"/>
            </a:xfrm>
            <a:custGeom>
              <a:avLst/>
              <a:gdLst/>
              <a:ahLst/>
              <a:cxnLst/>
              <a:rect l="l" t="t" r="r" b="b"/>
              <a:pathLst>
                <a:path w="2705100" h="1382395">
                  <a:moveTo>
                    <a:pt x="0" y="1382268"/>
                  </a:moveTo>
                  <a:lnTo>
                    <a:pt x="2705100" y="1382268"/>
                  </a:lnTo>
                  <a:lnTo>
                    <a:pt x="2705100" y="0"/>
                  </a:lnTo>
                  <a:lnTo>
                    <a:pt x="0" y="0"/>
                  </a:lnTo>
                  <a:lnTo>
                    <a:pt x="0" y="1382268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0"/>
            <p:cNvSpPr txBox="1"/>
            <p:nvPr/>
          </p:nvSpPr>
          <p:spPr>
            <a:xfrm>
              <a:off x="609600" y="5105400"/>
              <a:ext cx="2705100" cy="999633"/>
            </a:xfrm>
            <a:prstGeom prst="rect">
              <a:avLst/>
            </a:prstGeom>
          </p:spPr>
          <p:txBody>
            <a:bodyPr vert="horz" wrap="square" lIns="0" tIns="37465" rIns="0" bIns="0" rtlCol="0">
              <a:spAutoFit/>
            </a:bodyPr>
            <a:lstStyle/>
            <a:p>
              <a:pPr marL="724535" marR="707390" indent="-13970" algn="ctr">
                <a:lnSpc>
                  <a:spcPts val="1510"/>
                </a:lnSpc>
                <a:spcBef>
                  <a:spcPts val="295"/>
                </a:spcBef>
              </a:pPr>
              <a:r>
                <a:rPr lang="uk-UA" sz="14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Невиконання або неналежне виконання </a:t>
              </a:r>
              <a:r>
                <a:rPr lang="uk-UA" sz="1400" b="1" spc="-10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обов</a:t>
              </a:r>
              <a:r>
                <a:rPr lang="en-US" sz="14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’</a:t>
              </a:r>
              <a:r>
                <a:rPr lang="uk-UA" sz="1400" b="1" spc="-10" dirty="0" err="1" smtClean="0">
                  <a:solidFill>
                    <a:srgbClr val="FFFFFF"/>
                  </a:solidFill>
                  <a:latin typeface="Arial"/>
                  <a:cs typeface="Arial"/>
                </a:rPr>
                <a:t>язків</a:t>
              </a:r>
              <a:endParaRPr sz="1400" dirty="0">
                <a:latin typeface="Arial"/>
                <a:cs typeface="Arial"/>
              </a:endParaRPr>
            </a:p>
          </p:txBody>
        </p:sp>
      </p:grpSp>
      <p:grpSp>
        <p:nvGrpSpPr>
          <p:cNvPr id="25" name="Групувати 24"/>
          <p:cNvGrpSpPr/>
          <p:nvPr/>
        </p:nvGrpSpPr>
        <p:grpSpPr>
          <a:xfrm>
            <a:off x="6781800" y="3124200"/>
            <a:ext cx="2705100" cy="838199"/>
            <a:chOff x="609600" y="5105400"/>
            <a:chExt cx="2705100" cy="1066801"/>
          </a:xfrm>
        </p:grpSpPr>
        <p:sp>
          <p:nvSpPr>
            <p:cNvPr id="26" name="object 17"/>
            <p:cNvSpPr/>
            <p:nvPr/>
          </p:nvSpPr>
          <p:spPr>
            <a:xfrm>
              <a:off x="609600" y="5105401"/>
              <a:ext cx="2705100" cy="1066800"/>
            </a:xfrm>
            <a:custGeom>
              <a:avLst/>
              <a:gdLst/>
              <a:ahLst/>
              <a:cxnLst/>
              <a:rect l="l" t="t" r="r" b="b"/>
              <a:pathLst>
                <a:path w="2705100" h="1382395">
                  <a:moveTo>
                    <a:pt x="0" y="1382268"/>
                  </a:moveTo>
                  <a:lnTo>
                    <a:pt x="2705100" y="1382268"/>
                  </a:lnTo>
                  <a:lnTo>
                    <a:pt x="2705100" y="0"/>
                  </a:lnTo>
                  <a:lnTo>
                    <a:pt x="0" y="0"/>
                  </a:lnTo>
                  <a:lnTo>
                    <a:pt x="0" y="1382268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10"/>
            <p:cNvSpPr txBox="1"/>
            <p:nvPr/>
          </p:nvSpPr>
          <p:spPr>
            <a:xfrm>
              <a:off x="609600" y="5105400"/>
              <a:ext cx="2705100" cy="1027439"/>
            </a:xfrm>
            <a:prstGeom prst="rect">
              <a:avLst/>
            </a:prstGeom>
          </p:spPr>
          <p:txBody>
            <a:bodyPr vert="horz" wrap="square" lIns="0" tIns="37465" rIns="0" bIns="0" rtlCol="0">
              <a:spAutoFit/>
            </a:bodyPr>
            <a:lstStyle/>
            <a:p>
              <a:pPr marL="724535" marR="707390" indent="-13970" algn="ctr">
                <a:lnSpc>
                  <a:spcPts val="1510"/>
                </a:lnSpc>
                <a:spcBef>
                  <a:spcPts val="295"/>
                </a:spcBef>
              </a:pPr>
              <a:r>
                <a:rPr lang="uk-UA" sz="14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Припинення діяльності арбітражного керуючого</a:t>
              </a:r>
              <a:endParaRPr sz="1400" dirty="0">
                <a:latin typeface="Arial"/>
                <a:cs typeface="Arial"/>
              </a:endParaRPr>
            </a:p>
          </p:txBody>
        </p:sp>
      </p:grpSp>
      <p:grpSp>
        <p:nvGrpSpPr>
          <p:cNvPr id="28" name="Групувати 27"/>
          <p:cNvGrpSpPr/>
          <p:nvPr/>
        </p:nvGrpSpPr>
        <p:grpSpPr>
          <a:xfrm>
            <a:off x="6781800" y="2057400"/>
            <a:ext cx="2705100" cy="914400"/>
            <a:chOff x="609600" y="5105400"/>
            <a:chExt cx="2705100" cy="1066801"/>
          </a:xfrm>
        </p:grpSpPr>
        <p:sp>
          <p:nvSpPr>
            <p:cNvPr id="29" name="object 17"/>
            <p:cNvSpPr/>
            <p:nvPr/>
          </p:nvSpPr>
          <p:spPr>
            <a:xfrm>
              <a:off x="609600" y="5105401"/>
              <a:ext cx="2705100" cy="1066800"/>
            </a:xfrm>
            <a:custGeom>
              <a:avLst/>
              <a:gdLst/>
              <a:ahLst/>
              <a:cxnLst/>
              <a:rect l="l" t="t" r="r" b="b"/>
              <a:pathLst>
                <a:path w="2705100" h="1382395">
                  <a:moveTo>
                    <a:pt x="0" y="1382268"/>
                  </a:moveTo>
                  <a:lnTo>
                    <a:pt x="2705100" y="1382268"/>
                  </a:lnTo>
                  <a:lnTo>
                    <a:pt x="2705100" y="0"/>
                  </a:lnTo>
                  <a:lnTo>
                    <a:pt x="0" y="0"/>
                  </a:lnTo>
                  <a:lnTo>
                    <a:pt x="0" y="1382268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10"/>
            <p:cNvSpPr txBox="1"/>
            <p:nvPr/>
          </p:nvSpPr>
          <p:spPr>
            <a:xfrm>
              <a:off x="609600" y="5105400"/>
              <a:ext cx="2705100" cy="807272"/>
            </a:xfrm>
            <a:prstGeom prst="rect">
              <a:avLst/>
            </a:prstGeom>
          </p:spPr>
          <p:txBody>
            <a:bodyPr vert="horz" wrap="square" lIns="0" tIns="37465" rIns="0" bIns="0" rtlCol="0">
              <a:spAutoFit/>
            </a:bodyPr>
            <a:lstStyle/>
            <a:p>
              <a:pPr marL="724535" marR="707390" indent="-13970" algn="ctr">
                <a:lnSpc>
                  <a:spcPts val="1510"/>
                </a:lnSpc>
                <a:spcBef>
                  <a:spcPts val="295"/>
                </a:spcBef>
              </a:pPr>
              <a:r>
                <a:rPr lang="uk-UA" sz="14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Подання до суду неправдивих відомостей</a:t>
              </a:r>
              <a:endParaRPr sz="1400" dirty="0">
                <a:latin typeface="Arial"/>
                <a:cs typeface="Arial"/>
              </a:endParaRPr>
            </a:p>
          </p:txBody>
        </p:sp>
      </p:grpSp>
      <p:grpSp>
        <p:nvGrpSpPr>
          <p:cNvPr id="35" name="Групувати 34"/>
          <p:cNvGrpSpPr/>
          <p:nvPr/>
        </p:nvGrpSpPr>
        <p:grpSpPr>
          <a:xfrm>
            <a:off x="3505200" y="5181600"/>
            <a:ext cx="2705100" cy="838199"/>
            <a:chOff x="609600" y="5105400"/>
            <a:chExt cx="2705100" cy="1066801"/>
          </a:xfrm>
        </p:grpSpPr>
        <p:sp>
          <p:nvSpPr>
            <p:cNvPr id="36" name="object 17"/>
            <p:cNvSpPr/>
            <p:nvPr/>
          </p:nvSpPr>
          <p:spPr>
            <a:xfrm>
              <a:off x="609600" y="5105401"/>
              <a:ext cx="2705100" cy="1066800"/>
            </a:xfrm>
            <a:custGeom>
              <a:avLst/>
              <a:gdLst/>
              <a:ahLst/>
              <a:cxnLst/>
              <a:rect l="l" t="t" r="r" b="b"/>
              <a:pathLst>
                <a:path w="2705100" h="1382395">
                  <a:moveTo>
                    <a:pt x="0" y="1382268"/>
                  </a:moveTo>
                  <a:lnTo>
                    <a:pt x="2705100" y="1382268"/>
                  </a:lnTo>
                  <a:lnTo>
                    <a:pt x="2705100" y="0"/>
                  </a:lnTo>
                  <a:lnTo>
                    <a:pt x="0" y="0"/>
                  </a:lnTo>
                  <a:lnTo>
                    <a:pt x="0" y="1382268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10"/>
            <p:cNvSpPr txBox="1"/>
            <p:nvPr/>
          </p:nvSpPr>
          <p:spPr>
            <a:xfrm>
              <a:off x="609600" y="5105400"/>
              <a:ext cx="2705100" cy="807272"/>
            </a:xfrm>
            <a:prstGeom prst="rect">
              <a:avLst/>
            </a:prstGeom>
          </p:spPr>
          <p:txBody>
            <a:bodyPr vert="horz" wrap="square" lIns="0" tIns="37465" rIns="0" bIns="0" rtlCol="0">
              <a:spAutoFit/>
            </a:bodyPr>
            <a:lstStyle/>
            <a:p>
              <a:pPr marL="724535" marR="707390" indent="-13970" algn="ctr">
                <a:lnSpc>
                  <a:spcPts val="1510"/>
                </a:lnSpc>
                <a:spcBef>
                  <a:spcPts val="295"/>
                </a:spcBef>
              </a:pPr>
              <a:r>
                <a:rPr lang="uk-UA" sz="14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Зловживання правами арбітражного керуючого</a:t>
              </a:r>
              <a:endParaRPr sz="1400" dirty="0">
                <a:latin typeface="Arial"/>
                <a:cs typeface="Arial"/>
              </a:endParaRPr>
            </a:p>
          </p:txBody>
        </p:sp>
      </p:grpSp>
      <p:sp>
        <p:nvSpPr>
          <p:cNvPr id="39" name="object 4"/>
          <p:cNvSpPr/>
          <p:nvPr/>
        </p:nvSpPr>
        <p:spPr>
          <a:xfrm>
            <a:off x="1371600" y="4114800"/>
            <a:ext cx="1066800" cy="2133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Групувати 24"/>
          <p:cNvGrpSpPr/>
          <p:nvPr/>
        </p:nvGrpSpPr>
        <p:grpSpPr>
          <a:xfrm>
            <a:off x="6781800" y="4191000"/>
            <a:ext cx="2705100" cy="838198"/>
            <a:chOff x="609600" y="5105401"/>
            <a:chExt cx="2705100" cy="1066800"/>
          </a:xfrm>
        </p:grpSpPr>
        <p:sp>
          <p:nvSpPr>
            <p:cNvPr id="34" name="object 17"/>
            <p:cNvSpPr/>
            <p:nvPr/>
          </p:nvSpPr>
          <p:spPr>
            <a:xfrm>
              <a:off x="609600" y="5105401"/>
              <a:ext cx="2705100" cy="1066800"/>
            </a:xfrm>
            <a:custGeom>
              <a:avLst/>
              <a:gdLst/>
              <a:ahLst/>
              <a:cxnLst/>
              <a:rect l="l" t="t" r="r" b="b"/>
              <a:pathLst>
                <a:path w="2705100" h="1382395">
                  <a:moveTo>
                    <a:pt x="0" y="1382268"/>
                  </a:moveTo>
                  <a:lnTo>
                    <a:pt x="2705100" y="1382268"/>
                  </a:lnTo>
                  <a:lnTo>
                    <a:pt x="2705100" y="0"/>
                  </a:lnTo>
                  <a:lnTo>
                    <a:pt x="0" y="0"/>
                  </a:lnTo>
                  <a:lnTo>
                    <a:pt x="0" y="1382268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10"/>
            <p:cNvSpPr txBox="1"/>
            <p:nvPr/>
          </p:nvSpPr>
          <p:spPr>
            <a:xfrm>
              <a:off x="609600" y="5202382"/>
              <a:ext cx="2705100" cy="782617"/>
            </a:xfrm>
            <a:prstGeom prst="rect">
              <a:avLst/>
            </a:prstGeom>
          </p:spPr>
          <p:txBody>
            <a:bodyPr vert="horz" wrap="square" lIns="0" tIns="37465" rIns="0" bIns="0" rtlCol="0">
              <a:spAutoFit/>
            </a:bodyPr>
            <a:lstStyle/>
            <a:p>
              <a:pPr marL="724535" marR="707390" indent="-13970" algn="ctr">
                <a:lnSpc>
                  <a:spcPts val="1510"/>
                </a:lnSpc>
                <a:spcBef>
                  <a:spcPts val="295"/>
                </a:spcBef>
              </a:pPr>
              <a:r>
                <a:rPr lang="uk-UA" sz="14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Наявності конфлікту інтересів</a:t>
              </a:r>
              <a:endParaRPr sz="1400" dirty="0">
                <a:latin typeface="Arial"/>
                <a:cs typeface="Arial"/>
              </a:endParaRPr>
            </a:p>
          </p:txBody>
        </p:sp>
      </p:grpSp>
      <p:grpSp>
        <p:nvGrpSpPr>
          <p:cNvPr id="41" name="Групувати 67"/>
          <p:cNvGrpSpPr/>
          <p:nvPr/>
        </p:nvGrpSpPr>
        <p:grpSpPr>
          <a:xfrm>
            <a:off x="228600" y="2286000"/>
            <a:ext cx="3276600" cy="1752600"/>
            <a:chOff x="6817614" y="5374387"/>
            <a:chExt cx="1313815" cy="1425450"/>
          </a:xfrm>
        </p:grpSpPr>
        <p:sp>
          <p:nvSpPr>
            <p:cNvPr id="42" name="object 20"/>
            <p:cNvSpPr/>
            <p:nvPr/>
          </p:nvSpPr>
          <p:spPr>
            <a:xfrm>
              <a:off x="6817614" y="5374387"/>
              <a:ext cx="1313815" cy="1425450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21"/>
            <p:cNvSpPr txBox="1"/>
            <p:nvPr/>
          </p:nvSpPr>
          <p:spPr>
            <a:xfrm>
              <a:off x="6839882" y="5467350"/>
              <a:ext cx="1269279" cy="1237024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400" b="1" dirty="0" smtClean="0">
                  <a:latin typeface="Arial" pitchFamily="34" charset="0"/>
                  <a:cs typeface="Arial" pitchFamily="34" charset="0"/>
                </a:rPr>
                <a:t>Комітет кредиторів може в будь-який час звернутися до господарського суду з клопотанням про відсторонення арбітражного керуючого </a:t>
              </a:r>
              <a:r>
                <a:rPr lang="uk-UA" sz="1400" b="1" dirty="0" err="1" smtClean="0">
                  <a:latin typeface="Arial" pitchFamily="34" charset="0"/>
                  <a:cs typeface="Arial" pitchFamily="34" charset="0"/>
                </a:rPr>
                <a:t>відвиконання</a:t>
              </a:r>
              <a:r>
                <a:rPr lang="uk-UA" sz="1400" b="1" dirty="0" smtClean="0">
                  <a:latin typeface="Arial" pitchFamily="34" charset="0"/>
                  <a:cs typeface="Arial" pitchFamily="34" charset="0"/>
                </a:rPr>
                <a:t> повноважень незалежно від наявності підстав</a:t>
              </a:r>
              <a:endParaRPr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152400"/>
            <a:ext cx="436689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2400" spc="-15" dirty="0" smtClean="0">
                <a:solidFill>
                  <a:srgbClr val="FFFF00"/>
                </a:solidFill>
              </a:rPr>
              <a:t>Оплата послуг арбітражного керуючого в справі про банкрутство фізичної особи</a:t>
            </a:r>
            <a:endParaRPr i="1" spc="-5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grpSp>
        <p:nvGrpSpPr>
          <p:cNvPr id="45" name="Групувати 44"/>
          <p:cNvGrpSpPr/>
          <p:nvPr/>
        </p:nvGrpSpPr>
        <p:grpSpPr>
          <a:xfrm>
            <a:off x="533400" y="2057400"/>
            <a:ext cx="3710938" cy="774179"/>
            <a:chOff x="5548884" y="2470416"/>
            <a:chExt cx="3710938" cy="774179"/>
          </a:xfrm>
        </p:grpSpPr>
        <p:sp>
          <p:nvSpPr>
            <p:cNvPr id="30" name="object 30"/>
            <p:cNvSpPr/>
            <p:nvPr/>
          </p:nvSpPr>
          <p:spPr>
            <a:xfrm>
              <a:off x="5878067" y="2470416"/>
              <a:ext cx="3381755" cy="77417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246876" y="2511551"/>
              <a:ext cx="3005328" cy="72694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939790" y="2512314"/>
              <a:ext cx="3263265" cy="655320"/>
            </a:xfrm>
            <a:custGeom>
              <a:avLst/>
              <a:gdLst/>
              <a:ahLst/>
              <a:cxnLst/>
              <a:rect l="l" t="t" r="r" b="b"/>
              <a:pathLst>
                <a:path w="3263265" h="655319">
                  <a:moveTo>
                    <a:pt x="3262884" y="0"/>
                  </a:moveTo>
                  <a:lnTo>
                    <a:pt x="328295" y="0"/>
                  </a:lnTo>
                  <a:lnTo>
                    <a:pt x="0" y="327660"/>
                  </a:lnTo>
                  <a:lnTo>
                    <a:pt x="328295" y="655320"/>
                  </a:lnTo>
                  <a:lnTo>
                    <a:pt x="3262884" y="655320"/>
                  </a:lnTo>
                  <a:lnTo>
                    <a:pt x="3262884" y="0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939790" y="2512314"/>
              <a:ext cx="3263265" cy="655320"/>
            </a:xfrm>
            <a:custGeom>
              <a:avLst/>
              <a:gdLst/>
              <a:ahLst/>
              <a:cxnLst/>
              <a:rect l="l" t="t" r="r" b="b"/>
              <a:pathLst>
                <a:path w="3263265" h="655319">
                  <a:moveTo>
                    <a:pt x="3262884" y="655320"/>
                  </a:moveTo>
                  <a:lnTo>
                    <a:pt x="328295" y="655320"/>
                  </a:lnTo>
                  <a:lnTo>
                    <a:pt x="0" y="327660"/>
                  </a:lnTo>
                  <a:lnTo>
                    <a:pt x="328295" y="0"/>
                  </a:lnTo>
                  <a:lnTo>
                    <a:pt x="3262884" y="0"/>
                  </a:lnTo>
                  <a:lnTo>
                    <a:pt x="3262884" y="65532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 txBox="1"/>
            <p:nvPr/>
          </p:nvSpPr>
          <p:spPr>
            <a:xfrm>
              <a:off x="6539484" y="2699016"/>
              <a:ext cx="2644775" cy="257763"/>
            </a:xfrm>
            <a:prstGeom prst="rect">
              <a:avLst/>
            </a:prstGeom>
          </p:spPr>
          <p:txBody>
            <a:bodyPr vert="horz" wrap="square" lIns="0" tIns="39370" rIns="0" bIns="0" rtlCol="0">
              <a:spAutoFit/>
            </a:bodyPr>
            <a:lstStyle/>
            <a:p>
              <a:pPr marL="798830" marR="5080" indent="-786765">
                <a:lnSpc>
                  <a:spcPts val="1730"/>
                </a:lnSpc>
                <a:spcBef>
                  <a:spcPts val="310"/>
                </a:spcBef>
              </a:pPr>
              <a:r>
                <a:rPr lang="uk-UA" sz="16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Основна винагорода</a:t>
              </a:r>
              <a:endParaRPr sz="1600" dirty="0">
                <a:latin typeface="Arial"/>
                <a:cs typeface="Arial"/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5548884" y="2470416"/>
              <a:ext cx="774179" cy="77417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591555" y="2491739"/>
              <a:ext cx="693420" cy="69494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8" name="Групувати 47"/>
          <p:cNvGrpSpPr/>
          <p:nvPr/>
        </p:nvGrpSpPr>
        <p:grpSpPr>
          <a:xfrm>
            <a:off x="685800" y="5105400"/>
            <a:ext cx="3709416" cy="772668"/>
            <a:chOff x="620268" y="5326379"/>
            <a:chExt cx="3709416" cy="772668"/>
          </a:xfrm>
        </p:grpSpPr>
        <p:sp>
          <p:nvSpPr>
            <p:cNvPr id="37" name="object 37"/>
            <p:cNvSpPr/>
            <p:nvPr/>
          </p:nvSpPr>
          <p:spPr>
            <a:xfrm>
              <a:off x="949452" y="5326379"/>
              <a:ext cx="3380232" cy="77266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892807" y="5367528"/>
              <a:ext cx="1778508" cy="72694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11174" y="5368290"/>
              <a:ext cx="3261360" cy="654050"/>
            </a:xfrm>
            <a:custGeom>
              <a:avLst/>
              <a:gdLst/>
              <a:ahLst/>
              <a:cxnLst/>
              <a:rect l="l" t="t" r="r" b="b"/>
              <a:pathLst>
                <a:path w="3261360" h="654050">
                  <a:moveTo>
                    <a:pt x="3261360" y="0"/>
                  </a:moveTo>
                  <a:lnTo>
                    <a:pt x="328167" y="0"/>
                  </a:lnTo>
                  <a:lnTo>
                    <a:pt x="0" y="326898"/>
                  </a:lnTo>
                  <a:lnTo>
                    <a:pt x="328167" y="653796"/>
                  </a:lnTo>
                  <a:lnTo>
                    <a:pt x="3261360" y="653796"/>
                  </a:lnTo>
                  <a:lnTo>
                    <a:pt x="3261360" y="0"/>
                  </a:lnTo>
                  <a:close/>
                </a:path>
              </a:pathLst>
            </a:custGeom>
            <a:solidFill>
              <a:srgbClr val="2440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011174" y="5368290"/>
              <a:ext cx="3261360" cy="654050"/>
            </a:xfrm>
            <a:custGeom>
              <a:avLst/>
              <a:gdLst/>
              <a:ahLst/>
              <a:cxnLst/>
              <a:rect l="l" t="t" r="r" b="b"/>
              <a:pathLst>
                <a:path w="3261360" h="654050">
                  <a:moveTo>
                    <a:pt x="3261360" y="653796"/>
                  </a:moveTo>
                  <a:lnTo>
                    <a:pt x="328167" y="653796"/>
                  </a:lnTo>
                  <a:lnTo>
                    <a:pt x="0" y="326898"/>
                  </a:lnTo>
                  <a:lnTo>
                    <a:pt x="328167" y="0"/>
                  </a:lnTo>
                  <a:lnTo>
                    <a:pt x="3261360" y="0"/>
                  </a:lnTo>
                  <a:lnTo>
                    <a:pt x="3261360" y="653796"/>
                  </a:lnTo>
                  <a:close/>
                </a:path>
              </a:pathLst>
            </a:custGeom>
            <a:ln w="380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 txBox="1"/>
            <p:nvPr/>
          </p:nvSpPr>
          <p:spPr>
            <a:xfrm>
              <a:off x="2044445" y="5434380"/>
              <a:ext cx="1480185" cy="475771"/>
            </a:xfrm>
            <a:prstGeom prst="rect">
              <a:avLst/>
            </a:prstGeom>
          </p:spPr>
          <p:txBody>
            <a:bodyPr vert="horz" wrap="square" lIns="0" tIns="39370" rIns="0" bIns="0" rtlCol="0">
              <a:spAutoFit/>
            </a:bodyPr>
            <a:lstStyle/>
            <a:p>
              <a:pPr marL="12700" marR="5080" indent="69850">
                <a:lnSpc>
                  <a:spcPts val="1730"/>
                </a:lnSpc>
                <a:spcBef>
                  <a:spcPts val="310"/>
                </a:spcBef>
              </a:pPr>
              <a:r>
                <a:rPr lang="uk-UA" sz="1600" b="1" spc="-10" dirty="0" smtClean="0">
                  <a:solidFill>
                    <a:srgbClr val="FFFFFF"/>
                  </a:solidFill>
                  <a:latin typeface="Arial"/>
                  <a:cs typeface="Arial"/>
                </a:rPr>
                <a:t>Додаткова винагорода</a:t>
              </a:r>
              <a:endParaRPr sz="1600" dirty="0">
                <a:latin typeface="Arial"/>
                <a:cs typeface="Arial"/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620268" y="5326379"/>
              <a:ext cx="774179" cy="77266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62940" y="5326379"/>
              <a:ext cx="693419" cy="71475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1" name="Групувати 50"/>
          <p:cNvGrpSpPr/>
          <p:nvPr/>
        </p:nvGrpSpPr>
        <p:grpSpPr>
          <a:xfrm>
            <a:off x="4800600" y="1600200"/>
            <a:ext cx="4800600" cy="762001"/>
            <a:chOff x="6817614" y="5374385"/>
            <a:chExt cx="1313815" cy="422564"/>
          </a:xfrm>
        </p:grpSpPr>
        <p:sp>
          <p:nvSpPr>
            <p:cNvPr id="52" name="object 20"/>
            <p:cNvSpPr/>
            <p:nvPr/>
          </p:nvSpPr>
          <p:spPr>
            <a:xfrm>
              <a:off x="6817614" y="5374385"/>
              <a:ext cx="1313815" cy="422564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21"/>
            <p:cNvSpPr txBox="1"/>
            <p:nvPr/>
          </p:nvSpPr>
          <p:spPr>
            <a:xfrm>
              <a:off x="6984448" y="5416641"/>
              <a:ext cx="970915" cy="31432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П’ять розмірів прожиткового мінімуму за кожен місяць виконання повноважень керуючого реструктуризацією</a:t>
              </a:r>
              <a:endParaRPr sz="1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7" name="Групувати 56"/>
          <p:cNvGrpSpPr/>
          <p:nvPr/>
        </p:nvGrpSpPr>
        <p:grpSpPr>
          <a:xfrm>
            <a:off x="4800600" y="2514600"/>
            <a:ext cx="4800600" cy="762001"/>
            <a:chOff x="6817614" y="5374385"/>
            <a:chExt cx="1313815" cy="422564"/>
          </a:xfrm>
        </p:grpSpPr>
        <p:sp>
          <p:nvSpPr>
            <p:cNvPr id="58" name="object 20"/>
            <p:cNvSpPr/>
            <p:nvPr/>
          </p:nvSpPr>
          <p:spPr>
            <a:xfrm>
              <a:off x="6817614" y="5374385"/>
              <a:ext cx="1313815" cy="422564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21"/>
            <p:cNvSpPr txBox="1"/>
            <p:nvPr/>
          </p:nvSpPr>
          <p:spPr>
            <a:xfrm>
              <a:off x="6989444" y="5407277"/>
              <a:ext cx="970915" cy="31432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Три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розміри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прожиткового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мінімуму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за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кожен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місяць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виконання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повноважень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керуючого</a:t>
              </a:r>
              <a:r>
                <a:rPr lang="ru-RU" sz="12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b="1" dirty="0" err="1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реалізацією</a:t>
              </a:r>
              <a:endParaRPr lang="ru-RU" sz="1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0" name="object 39"/>
          <p:cNvSpPr/>
          <p:nvPr/>
        </p:nvSpPr>
        <p:spPr>
          <a:xfrm rot="1679933">
            <a:off x="4177869" y="2810249"/>
            <a:ext cx="635860" cy="102592"/>
          </a:xfrm>
          <a:custGeom>
            <a:avLst/>
            <a:gdLst/>
            <a:ahLst/>
            <a:cxnLst/>
            <a:rect l="l" t="t" r="r" b="b"/>
            <a:pathLst>
              <a:path w="432435" h="86995">
                <a:moveTo>
                  <a:pt x="345186" y="0"/>
                </a:moveTo>
                <a:lnTo>
                  <a:pt x="345186" y="86868"/>
                </a:lnTo>
                <a:lnTo>
                  <a:pt x="403098" y="57912"/>
                </a:lnTo>
                <a:lnTo>
                  <a:pt x="359663" y="57912"/>
                </a:lnTo>
                <a:lnTo>
                  <a:pt x="359663" y="28956"/>
                </a:lnTo>
                <a:lnTo>
                  <a:pt x="403098" y="28956"/>
                </a:lnTo>
                <a:lnTo>
                  <a:pt x="345186" y="0"/>
                </a:lnTo>
                <a:close/>
              </a:path>
              <a:path w="432435" h="86995">
                <a:moveTo>
                  <a:pt x="345186" y="28956"/>
                </a:moveTo>
                <a:lnTo>
                  <a:pt x="0" y="28956"/>
                </a:lnTo>
                <a:lnTo>
                  <a:pt x="0" y="57912"/>
                </a:lnTo>
                <a:lnTo>
                  <a:pt x="345186" y="57912"/>
                </a:lnTo>
                <a:lnTo>
                  <a:pt x="345186" y="28956"/>
                </a:lnTo>
                <a:close/>
              </a:path>
              <a:path w="432435" h="86995">
                <a:moveTo>
                  <a:pt x="403098" y="28956"/>
                </a:moveTo>
                <a:lnTo>
                  <a:pt x="359663" y="28956"/>
                </a:lnTo>
                <a:lnTo>
                  <a:pt x="359663" y="57912"/>
                </a:lnTo>
                <a:lnTo>
                  <a:pt x="403098" y="57912"/>
                </a:lnTo>
                <a:lnTo>
                  <a:pt x="432054" y="43434"/>
                </a:lnTo>
                <a:lnTo>
                  <a:pt x="403098" y="28956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5" name="Групувати 64"/>
          <p:cNvGrpSpPr/>
          <p:nvPr/>
        </p:nvGrpSpPr>
        <p:grpSpPr>
          <a:xfrm>
            <a:off x="685800" y="3352799"/>
            <a:ext cx="8915400" cy="1295401"/>
            <a:chOff x="6817614" y="5374386"/>
            <a:chExt cx="1313815" cy="929641"/>
          </a:xfrm>
        </p:grpSpPr>
        <p:sp>
          <p:nvSpPr>
            <p:cNvPr id="66" name="object 20"/>
            <p:cNvSpPr/>
            <p:nvPr/>
          </p:nvSpPr>
          <p:spPr>
            <a:xfrm>
              <a:off x="6817614" y="5374386"/>
              <a:ext cx="1313815" cy="929641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21"/>
            <p:cNvSpPr txBox="1"/>
            <p:nvPr/>
          </p:nvSpPr>
          <p:spPr>
            <a:xfrm>
              <a:off x="6859322" y="5406443"/>
              <a:ext cx="1230398" cy="473041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Здійснюється за рахунок коштів, авансованих заявником на депозитний рахунок господарського суду, який розглядає справу, до моменту подання заяви про відкриття провадження у справі</a:t>
              </a:r>
              <a:endParaRPr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8" name="Групувати 67"/>
          <p:cNvGrpSpPr/>
          <p:nvPr/>
        </p:nvGrpSpPr>
        <p:grpSpPr>
          <a:xfrm>
            <a:off x="228600" y="5867400"/>
            <a:ext cx="4495800" cy="838200"/>
            <a:chOff x="6817614" y="5374386"/>
            <a:chExt cx="1313815" cy="929641"/>
          </a:xfrm>
        </p:grpSpPr>
        <p:sp>
          <p:nvSpPr>
            <p:cNvPr id="69" name="object 20"/>
            <p:cNvSpPr/>
            <p:nvPr/>
          </p:nvSpPr>
          <p:spPr>
            <a:xfrm>
              <a:off x="6817614" y="5374386"/>
              <a:ext cx="1313815" cy="929641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21"/>
            <p:cNvSpPr txBox="1"/>
            <p:nvPr/>
          </p:nvSpPr>
          <p:spPr>
            <a:xfrm>
              <a:off x="6839882" y="5467350"/>
              <a:ext cx="1269279" cy="80417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400" b="1" dirty="0" smtClean="0">
                  <a:latin typeface="Arial" pitchFamily="34" charset="0"/>
                  <a:cs typeface="Arial" pitchFamily="34" charset="0"/>
                </a:rPr>
                <a:t>Право вимоги виникає з дня фактичного надходження майна до боржника або з дня надходження коштів</a:t>
              </a:r>
              <a:endParaRPr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1" name="Групувати 70"/>
          <p:cNvGrpSpPr/>
          <p:nvPr/>
        </p:nvGrpSpPr>
        <p:grpSpPr>
          <a:xfrm>
            <a:off x="4953000" y="4800603"/>
            <a:ext cx="4724400" cy="761999"/>
            <a:chOff x="6817614" y="5374386"/>
            <a:chExt cx="1313815" cy="603662"/>
          </a:xfrm>
        </p:grpSpPr>
        <p:sp>
          <p:nvSpPr>
            <p:cNvPr id="72" name="object 20"/>
            <p:cNvSpPr/>
            <p:nvPr/>
          </p:nvSpPr>
          <p:spPr>
            <a:xfrm>
              <a:off x="6817614" y="5374386"/>
              <a:ext cx="1313815" cy="603662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21"/>
            <p:cNvSpPr txBox="1"/>
            <p:nvPr/>
          </p:nvSpPr>
          <p:spPr>
            <a:xfrm>
              <a:off x="6859995" y="5407281"/>
              <a:ext cx="1229053" cy="52218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П</a:t>
              </a:r>
              <a:r>
                <a:rPr lang="en-US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’</a:t>
              </a: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ять відсотків вартості стягнутого на користь боржника майна, яке на день відкриття провадження перебувало у третіх осіб </a:t>
              </a:r>
              <a:endParaRPr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4" name="object 39"/>
          <p:cNvSpPr/>
          <p:nvPr/>
        </p:nvSpPr>
        <p:spPr>
          <a:xfrm rot="20514029">
            <a:off x="4191204" y="2001233"/>
            <a:ext cx="635860" cy="102592"/>
          </a:xfrm>
          <a:custGeom>
            <a:avLst/>
            <a:gdLst/>
            <a:ahLst/>
            <a:cxnLst/>
            <a:rect l="l" t="t" r="r" b="b"/>
            <a:pathLst>
              <a:path w="432435" h="86995">
                <a:moveTo>
                  <a:pt x="345186" y="0"/>
                </a:moveTo>
                <a:lnTo>
                  <a:pt x="345186" y="86868"/>
                </a:lnTo>
                <a:lnTo>
                  <a:pt x="403098" y="57912"/>
                </a:lnTo>
                <a:lnTo>
                  <a:pt x="359663" y="57912"/>
                </a:lnTo>
                <a:lnTo>
                  <a:pt x="359663" y="28956"/>
                </a:lnTo>
                <a:lnTo>
                  <a:pt x="403098" y="28956"/>
                </a:lnTo>
                <a:lnTo>
                  <a:pt x="345186" y="0"/>
                </a:lnTo>
                <a:close/>
              </a:path>
              <a:path w="432435" h="86995">
                <a:moveTo>
                  <a:pt x="345186" y="28956"/>
                </a:moveTo>
                <a:lnTo>
                  <a:pt x="0" y="28956"/>
                </a:lnTo>
                <a:lnTo>
                  <a:pt x="0" y="57912"/>
                </a:lnTo>
                <a:lnTo>
                  <a:pt x="345186" y="57912"/>
                </a:lnTo>
                <a:lnTo>
                  <a:pt x="345186" y="28956"/>
                </a:lnTo>
                <a:close/>
              </a:path>
              <a:path w="432435" h="86995">
                <a:moveTo>
                  <a:pt x="403098" y="28956"/>
                </a:moveTo>
                <a:lnTo>
                  <a:pt x="359663" y="28956"/>
                </a:lnTo>
                <a:lnTo>
                  <a:pt x="359663" y="57912"/>
                </a:lnTo>
                <a:lnTo>
                  <a:pt x="403098" y="57912"/>
                </a:lnTo>
                <a:lnTo>
                  <a:pt x="432054" y="43434"/>
                </a:lnTo>
                <a:lnTo>
                  <a:pt x="403098" y="28956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21"/>
          <p:cNvSpPr txBox="1"/>
          <p:nvPr/>
        </p:nvSpPr>
        <p:spPr>
          <a:xfrm>
            <a:off x="990600" y="4114800"/>
            <a:ext cx="8305800" cy="44371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0" tIns="12700" rIns="0" bIns="0" rtlCol="0">
            <a:spAutoFit/>
          </a:bodyPr>
          <a:lstStyle/>
          <a:p>
            <a:pPr marL="12700" marR="5080" indent="50165" algn="ctr">
              <a:lnSpc>
                <a:spcPct val="100000"/>
              </a:lnSpc>
              <a:spcBef>
                <a:spcPts val="100"/>
              </a:spcBef>
            </a:pPr>
            <a:r>
              <a:rPr lang="uk-UA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Якщо процедура триває після закінчення авансованих заявником коштів, сплачується за рахунок коштів, одержаних від продажу майна, яке не перебуває в заставі</a:t>
            </a:r>
            <a:endParaRPr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bject 39"/>
          <p:cNvSpPr/>
          <p:nvPr/>
        </p:nvSpPr>
        <p:spPr>
          <a:xfrm rot="20514029">
            <a:off x="4343604" y="5049232"/>
            <a:ext cx="635860" cy="102592"/>
          </a:xfrm>
          <a:custGeom>
            <a:avLst/>
            <a:gdLst/>
            <a:ahLst/>
            <a:cxnLst/>
            <a:rect l="l" t="t" r="r" b="b"/>
            <a:pathLst>
              <a:path w="432435" h="86995">
                <a:moveTo>
                  <a:pt x="345186" y="0"/>
                </a:moveTo>
                <a:lnTo>
                  <a:pt x="345186" y="86868"/>
                </a:lnTo>
                <a:lnTo>
                  <a:pt x="403098" y="57912"/>
                </a:lnTo>
                <a:lnTo>
                  <a:pt x="359663" y="57912"/>
                </a:lnTo>
                <a:lnTo>
                  <a:pt x="359663" y="28956"/>
                </a:lnTo>
                <a:lnTo>
                  <a:pt x="403098" y="28956"/>
                </a:lnTo>
                <a:lnTo>
                  <a:pt x="345186" y="0"/>
                </a:lnTo>
                <a:close/>
              </a:path>
              <a:path w="432435" h="86995">
                <a:moveTo>
                  <a:pt x="345186" y="28956"/>
                </a:moveTo>
                <a:lnTo>
                  <a:pt x="0" y="28956"/>
                </a:lnTo>
                <a:lnTo>
                  <a:pt x="0" y="57912"/>
                </a:lnTo>
                <a:lnTo>
                  <a:pt x="345186" y="57912"/>
                </a:lnTo>
                <a:lnTo>
                  <a:pt x="345186" y="28956"/>
                </a:lnTo>
                <a:close/>
              </a:path>
              <a:path w="432435" h="86995">
                <a:moveTo>
                  <a:pt x="403098" y="28956"/>
                </a:moveTo>
                <a:lnTo>
                  <a:pt x="359663" y="28956"/>
                </a:lnTo>
                <a:lnTo>
                  <a:pt x="359663" y="57912"/>
                </a:lnTo>
                <a:lnTo>
                  <a:pt x="403098" y="57912"/>
                </a:lnTo>
                <a:lnTo>
                  <a:pt x="432054" y="43434"/>
                </a:lnTo>
                <a:lnTo>
                  <a:pt x="403098" y="28956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39"/>
          <p:cNvSpPr/>
          <p:nvPr/>
        </p:nvSpPr>
        <p:spPr>
          <a:xfrm rot="1165744" flipV="1">
            <a:off x="4382787" y="5837895"/>
            <a:ext cx="601353" cy="84287"/>
          </a:xfrm>
          <a:custGeom>
            <a:avLst/>
            <a:gdLst/>
            <a:ahLst/>
            <a:cxnLst/>
            <a:rect l="l" t="t" r="r" b="b"/>
            <a:pathLst>
              <a:path w="432435" h="86995">
                <a:moveTo>
                  <a:pt x="345186" y="0"/>
                </a:moveTo>
                <a:lnTo>
                  <a:pt x="345186" y="86868"/>
                </a:lnTo>
                <a:lnTo>
                  <a:pt x="403098" y="57912"/>
                </a:lnTo>
                <a:lnTo>
                  <a:pt x="359663" y="57912"/>
                </a:lnTo>
                <a:lnTo>
                  <a:pt x="359663" y="28956"/>
                </a:lnTo>
                <a:lnTo>
                  <a:pt x="403098" y="28956"/>
                </a:lnTo>
                <a:lnTo>
                  <a:pt x="345186" y="0"/>
                </a:lnTo>
                <a:close/>
              </a:path>
              <a:path w="432435" h="86995">
                <a:moveTo>
                  <a:pt x="345186" y="28956"/>
                </a:moveTo>
                <a:lnTo>
                  <a:pt x="0" y="28956"/>
                </a:lnTo>
                <a:lnTo>
                  <a:pt x="0" y="57912"/>
                </a:lnTo>
                <a:lnTo>
                  <a:pt x="345186" y="57912"/>
                </a:lnTo>
                <a:lnTo>
                  <a:pt x="345186" y="28956"/>
                </a:lnTo>
                <a:close/>
              </a:path>
              <a:path w="432435" h="86995">
                <a:moveTo>
                  <a:pt x="403098" y="28956"/>
                </a:moveTo>
                <a:lnTo>
                  <a:pt x="359663" y="28956"/>
                </a:lnTo>
                <a:lnTo>
                  <a:pt x="359663" y="57912"/>
                </a:lnTo>
                <a:lnTo>
                  <a:pt x="403098" y="57912"/>
                </a:lnTo>
                <a:lnTo>
                  <a:pt x="432054" y="43434"/>
                </a:lnTo>
                <a:lnTo>
                  <a:pt x="403098" y="28956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9" name="Групувати 70"/>
          <p:cNvGrpSpPr/>
          <p:nvPr/>
        </p:nvGrpSpPr>
        <p:grpSpPr>
          <a:xfrm>
            <a:off x="4953000" y="5715001"/>
            <a:ext cx="4724400" cy="380999"/>
            <a:chOff x="6817614" y="5374386"/>
            <a:chExt cx="1313815" cy="603662"/>
          </a:xfrm>
        </p:grpSpPr>
        <p:sp>
          <p:nvSpPr>
            <p:cNvPr id="50" name="object 20"/>
            <p:cNvSpPr/>
            <p:nvPr/>
          </p:nvSpPr>
          <p:spPr>
            <a:xfrm>
              <a:off x="6817614" y="5374386"/>
              <a:ext cx="1313815" cy="603662"/>
            </a:xfrm>
            <a:custGeom>
              <a:avLst/>
              <a:gdLst/>
              <a:ahLst/>
              <a:cxnLst/>
              <a:rect l="l" t="t" r="r" b="b"/>
              <a:pathLst>
                <a:path w="1313815" h="464820">
                  <a:moveTo>
                    <a:pt x="0" y="77469"/>
                  </a:moveTo>
                  <a:lnTo>
                    <a:pt x="6086" y="47309"/>
                  </a:lnTo>
                  <a:lnTo>
                    <a:pt x="22685" y="22685"/>
                  </a:lnTo>
                  <a:lnTo>
                    <a:pt x="47309" y="6086"/>
                  </a:lnTo>
                  <a:lnTo>
                    <a:pt x="77469" y="0"/>
                  </a:lnTo>
                  <a:lnTo>
                    <a:pt x="1236217" y="0"/>
                  </a:lnTo>
                  <a:lnTo>
                    <a:pt x="1266378" y="6086"/>
                  </a:lnTo>
                  <a:lnTo>
                    <a:pt x="1291002" y="22685"/>
                  </a:lnTo>
                  <a:lnTo>
                    <a:pt x="1307601" y="47309"/>
                  </a:lnTo>
                  <a:lnTo>
                    <a:pt x="1313687" y="77469"/>
                  </a:lnTo>
                  <a:lnTo>
                    <a:pt x="1313687" y="387350"/>
                  </a:lnTo>
                  <a:lnTo>
                    <a:pt x="1307601" y="417505"/>
                  </a:lnTo>
                  <a:lnTo>
                    <a:pt x="1291002" y="442129"/>
                  </a:lnTo>
                  <a:lnTo>
                    <a:pt x="1266378" y="458732"/>
                  </a:lnTo>
                  <a:lnTo>
                    <a:pt x="1236217" y="464819"/>
                  </a:lnTo>
                  <a:lnTo>
                    <a:pt x="77469" y="464819"/>
                  </a:lnTo>
                  <a:lnTo>
                    <a:pt x="47309" y="458732"/>
                  </a:lnTo>
                  <a:lnTo>
                    <a:pt x="22685" y="442129"/>
                  </a:lnTo>
                  <a:lnTo>
                    <a:pt x="6086" y="417505"/>
                  </a:lnTo>
                  <a:lnTo>
                    <a:pt x="0" y="387350"/>
                  </a:lnTo>
                  <a:lnTo>
                    <a:pt x="0" y="77469"/>
                  </a:lnTo>
                  <a:close/>
                </a:path>
              </a:pathLst>
            </a:custGeom>
            <a:ln w="28956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21"/>
            <p:cNvSpPr txBox="1"/>
            <p:nvPr/>
          </p:nvSpPr>
          <p:spPr>
            <a:xfrm>
              <a:off x="6859995" y="5407281"/>
              <a:ext cx="1229053" cy="18083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50165" algn="ctr">
                <a:lnSpc>
                  <a:spcPct val="100000"/>
                </a:lnSpc>
                <a:spcBef>
                  <a:spcPts val="100"/>
                </a:spcBef>
              </a:pPr>
              <a:r>
                <a:rPr lang="uk-UA" sz="1400" b="1" dirty="0" smtClean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Три відсотки суми погашених вимог кредиторів</a:t>
              </a:r>
              <a:endParaRPr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625</Words>
  <Application>Microsoft Office PowerPoint</Application>
  <PresentationFormat>Лист A4 (210x297 мм)</PresentationFormat>
  <Paragraphs>90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Кодекс України з процедур банкрутства</vt:lpstr>
      <vt:lpstr>Презентация PowerPoint</vt:lpstr>
      <vt:lpstr>Презентация PowerPoint</vt:lpstr>
      <vt:lpstr>Призначення арбітражного керуючого  у справі про банкрутство фізичної особи</vt:lpstr>
      <vt:lpstr>Повноваження арбітражного керуючого в процедурах банкрутства фізичної особи</vt:lpstr>
      <vt:lpstr>Повноваження арбітражного керуючого в процедурах банкрутства фізичної особи</vt:lpstr>
      <vt:lpstr>Відсторонення арбітражного керуючого від виконання обов’язків  у справі про банкрутство фізичної особи</vt:lpstr>
      <vt:lpstr>Оплата послуг арбітражного керуючого в справі про банкрутство фізичної особи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</dc:creator>
  <cp:lastModifiedBy>5068</cp:lastModifiedBy>
  <cp:revision>38</cp:revision>
  <dcterms:created xsi:type="dcterms:W3CDTF">2018-04-26T10:18:24Z</dcterms:created>
  <dcterms:modified xsi:type="dcterms:W3CDTF">2019-06-25T07:46:15Z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2016-10-31T00:00:00Z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2018-04-26T00:00:00Z</vt:filetime>
  </property>
</Properties>
</file>